
<file path=[Content_Types].xml><?xml version="1.0" encoding="utf-8"?>
<Types xmlns="http://schemas.openxmlformats.org/package/2006/content-types">
  <Default Extension="emf" ContentType="image/x-emf"/>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72"/>
  </p:notesMasterIdLst>
  <p:handoutMasterIdLst>
    <p:handoutMasterId r:id="rId73"/>
  </p:handoutMasterIdLst>
  <p:sldIdLst>
    <p:sldId id="256" r:id="rId2"/>
    <p:sldId id="273" r:id="rId3"/>
    <p:sldId id="293" r:id="rId4"/>
    <p:sldId id="336" r:id="rId5"/>
    <p:sldId id="337" r:id="rId6"/>
    <p:sldId id="338" r:id="rId7"/>
    <p:sldId id="316" r:id="rId8"/>
    <p:sldId id="317" r:id="rId9"/>
    <p:sldId id="318" r:id="rId10"/>
    <p:sldId id="339" r:id="rId11"/>
    <p:sldId id="314" r:id="rId12"/>
    <p:sldId id="274" r:id="rId13"/>
    <p:sldId id="257" r:id="rId14"/>
    <p:sldId id="275" r:id="rId15"/>
    <p:sldId id="276" r:id="rId16"/>
    <p:sldId id="258" r:id="rId17"/>
    <p:sldId id="277" r:id="rId18"/>
    <p:sldId id="278" r:id="rId19"/>
    <p:sldId id="279" r:id="rId20"/>
    <p:sldId id="260" r:id="rId21"/>
    <p:sldId id="297" r:id="rId22"/>
    <p:sldId id="299" r:id="rId23"/>
    <p:sldId id="298" r:id="rId24"/>
    <p:sldId id="319" r:id="rId25"/>
    <p:sldId id="320" r:id="rId26"/>
    <p:sldId id="325" r:id="rId27"/>
    <p:sldId id="326" r:id="rId28"/>
    <p:sldId id="323" r:id="rId29"/>
    <p:sldId id="327" r:id="rId30"/>
    <p:sldId id="328" r:id="rId31"/>
    <p:sldId id="330" r:id="rId32"/>
    <p:sldId id="329" r:id="rId33"/>
    <p:sldId id="324" r:id="rId34"/>
    <p:sldId id="321" r:id="rId35"/>
    <p:sldId id="280" r:id="rId36"/>
    <p:sldId id="262" r:id="rId37"/>
    <p:sldId id="301" r:id="rId38"/>
    <p:sldId id="281" r:id="rId39"/>
    <p:sldId id="302" r:id="rId40"/>
    <p:sldId id="263" r:id="rId41"/>
    <p:sldId id="282" r:id="rId42"/>
    <p:sldId id="303" r:id="rId43"/>
    <p:sldId id="283" r:id="rId44"/>
    <p:sldId id="284" r:id="rId45"/>
    <p:sldId id="264" r:id="rId46"/>
    <p:sldId id="304" r:id="rId47"/>
    <p:sldId id="285" r:id="rId48"/>
    <p:sldId id="286" r:id="rId49"/>
    <p:sldId id="266" r:id="rId50"/>
    <p:sldId id="305" r:id="rId51"/>
    <p:sldId id="333" r:id="rId52"/>
    <p:sldId id="331" r:id="rId53"/>
    <p:sldId id="332" r:id="rId54"/>
    <p:sldId id="307" r:id="rId55"/>
    <p:sldId id="335" r:id="rId56"/>
    <p:sldId id="308" r:id="rId57"/>
    <p:sldId id="322" r:id="rId58"/>
    <p:sldId id="287" r:id="rId59"/>
    <p:sldId id="268" r:id="rId60"/>
    <p:sldId id="269" r:id="rId61"/>
    <p:sldId id="310" r:id="rId62"/>
    <p:sldId id="311" r:id="rId63"/>
    <p:sldId id="340" r:id="rId64"/>
    <p:sldId id="288" r:id="rId65"/>
    <p:sldId id="270" r:id="rId66"/>
    <p:sldId id="271" r:id="rId67"/>
    <p:sldId id="289" r:id="rId68"/>
    <p:sldId id="290" r:id="rId69"/>
    <p:sldId id="315" r:id="rId70"/>
    <p:sldId id="292" r:id="rId7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0F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86"/>
    <p:restoredTop sz="94674"/>
  </p:normalViewPr>
  <p:slideViewPr>
    <p:cSldViewPr snapToGrid="0" snapToObjects="1">
      <p:cViewPr varScale="1">
        <p:scale>
          <a:sx n="123" d="100"/>
          <a:sy n="123" d="100"/>
        </p:scale>
        <p:origin x="1736"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31F1F4-A741-D64D-9D2A-EDB68E9B2B5F}" type="datetimeFigureOut">
              <a:rPr lang="en-US" smtClean="0"/>
              <a:pPr/>
              <a:t>11/3/21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CC81E7B-A4EC-5D4C-8F7F-716096BAD13B}" type="slidenum">
              <a:rPr lang="en-US" smtClean="0"/>
              <a:pPr/>
              <a:t>‹#›</a:t>
            </a:fld>
            <a:endParaRPr lang="en-US"/>
          </a:p>
        </p:txBody>
      </p:sp>
    </p:spTree>
    <p:extLst>
      <p:ext uri="{BB962C8B-B14F-4D97-AF65-F5344CB8AC3E}">
        <p14:creationId xmlns:p14="http://schemas.microsoft.com/office/powerpoint/2010/main" val="10841207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44F563-B13A-4248-9238-17F9C00343FF}" type="datetimeFigureOut">
              <a:rPr lang="en-US" smtClean="0"/>
              <a:pPr/>
              <a:t>11/3/21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E9287D-84D6-504C-94AE-BB31E081F26D}" type="slidenum">
              <a:rPr lang="en-US" smtClean="0"/>
              <a:pPr/>
              <a:t>‹#›</a:t>
            </a:fld>
            <a:endParaRPr lang="en-US"/>
          </a:p>
        </p:txBody>
      </p:sp>
    </p:spTree>
    <p:extLst>
      <p:ext uri="{BB962C8B-B14F-4D97-AF65-F5344CB8AC3E}">
        <p14:creationId xmlns:p14="http://schemas.microsoft.com/office/powerpoint/2010/main" val="163527099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1026"/>
          <p:cNvSpPr>
            <a:spLocks noGrp="1" noRot="1" noChangeAspect="1" noChangeArrowheads="1" noTextEdit="1"/>
          </p:cNvSpPr>
          <p:nvPr>
            <p:ph type="sldImg"/>
          </p:nvPr>
        </p:nvSpPr>
        <p:spPr>
          <a:ln/>
        </p:spPr>
      </p:sp>
      <p:sp>
        <p:nvSpPr>
          <p:cNvPr id="118787"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a:t>26/11/2014</a:t>
            </a:r>
            <a:endParaRPr lang="en-US"/>
          </a:p>
        </p:txBody>
      </p:sp>
      <p:sp>
        <p:nvSpPr>
          <p:cNvPr id="5" name="Footer Placeholder 4"/>
          <p:cNvSpPr>
            <a:spLocks noGrp="1"/>
          </p:cNvSpPr>
          <p:nvPr>
            <p:ph type="ftr" sz="quarter" idx="11"/>
          </p:nvPr>
        </p:nvSpPr>
        <p:spPr/>
        <p:txBody>
          <a:bodyPr/>
          <a:lstStyle>
            <a:lvl1pPr>
              <a:defRPr/>
            </a:lvl1pPr>
          </a:lstStyle>
          <a:p>
            <a:r>
              <a:rPr lang="en-US"/>
              <a:t>Chapter 18 Service-oriented software engineering</a:t>
            </a:r>
          </a:p>
        </p:txBody>
      </p:sp>
      <p:sp>
        <p:nvSpPr>
          <p:cNvPr id="6" name="Slide Number Placeholder 5"/>
          <p:cNvSpPr>
            <a:spLocks noGrp="1"/>
          </p:cNvSpPr>
          <p:nvPr>
            <p:ph type="sldNum" sz="quarter" idx="12"/>
          </p:nvPr>
        </p:nvSpPr>
        <p:spPr/>
        <p:txBody>
          <a:bodyPr/>
          <a:lstStyle>
            <a:lvl1pPr>
              <a:defRPr/>
            </a:lvl1pPr>
          </a:lstStyle>
          <a:p>
            <a:fld id="{79E88437-7EE6-ED48-AB3C-19DA85FCB265}"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26/11/2014</a:t>
            </a:r>
            <a:endParaRPr lang="en-US"/>
          </a:p>
        </p:txBody>
      </p:sp>
      <p:sp>
        <p:nvSpPr>
          <p:cNvPr id="5" name="Footer Placeholder 4"/>
          <p:cNvSpPr>
            <a:spLocks noGrp="1"/>
          </p:cNvSpPr>
          <p:nvPr>
            <p:ph type="ftr" sz="quarter" idx="11"/>
          </p:nvPr>
        </p:nvSpPr>
        <p:spPr/>
        <p:txBody>
          <a:bodyPr/>
          <a:lstStyle>
            <a:lvl1pPr>
              <a:defRPr/>
            </a:lvl1pPr>
          </a:lstStyle>
          <a:p>
            <a:r>
              <a:rPr lang="en-US"/>
              <a:t>Chapter 18 Service-oriented software engineering</a:t>
            </a:r>
          </a:p>
        </p:txBody>
      </p:sp>
      <p:sp>
        <p:nvSpPr>
          <p:cNvPr id="6" name="Slide Number Placeholder 5"/>
          <p:cNvSpPr>
            <a:spLocks noGrp="1"/>
          </p:cNvSpPr>
          <p:nvPr>
            <p:ph type="sldNum" sz="quarter" idx="12"/>
          </p:nvPr>
        </p:nvSpPr>
        <p:spPr/>
        <p:txBody>
          <a:bodyPr/>
          <a:lstStyle>
            <a:lvl1pPr>
              <a:defRPr/>
            </a:lvl1pPr>
          </a:lstStyle>
          <a:p>
            <a:fld id="{79E88437-7EE6-ED48-AB3C-19DA85FCB265}"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26/11/2014</a:t>
            </a:r>
            <a:endParaRPr lang="en-US"/>
          </a:p>
        </p:txBody>
      </p:sp>
      <p:sp>
        <p:nvSpPr>
          <p:cNvPr id="5" name="Footer Placeholder 4"/>
          <p:cNvSpPr>
            <a:spLocks noGrp="1"/>
          </p:cNvSpPr>
          <p:nvPr>
            <p:ph type="ftr" sz="quarter" idx="11"/>
          </p:nvPr>
        </p:nvSpPr>
        <p:spPr/>
        <p:txBody>
          <a:bodyPr/>
          <a:lstStyle>
            <a:lvl1pPr>
              <a:defRPr/>
            </a:lvl1pPr>
          </a:lstStyle>
          <a:p>
            <a:r>
              <a:rPr lang="en-US"/>
              <a:t>Chapter 18 Service-oriented software engineering</a:t>
            </a:r>
          </a:p>
        </p:txBody>
      </p:sp>
      <p:sp>
        <p:nvSpPr>
          <p:cNvPr id="6" name="Slide Number Placeholder 5"/>
          <p:cNvSpPr>
            <a:spLocks noGrp="1"/>
          </p:cNvSpPr>
          <p:nvPr>
            <p:ph type="sldNum" sz="quarter" idx="12"/>
          </p:nvPr>
        </p:nvSpPr>
        <p:spPr/>
        <p:txBody>
          <a:bodyPr/>
          <a:lstStyle>
            <a:lvl1pPr>
              <a:defRPr/>
            </a:lvl1pPr>
          </a:lstStyle>
          <a:p>
            <a:fld id="{79E88437-7EE6-ED48-AB3C-19DA85FCB265}"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r>
              <a:rPr lang="en-GB"/>
              <a:t>26/11/2014</a:t>
            </a:r>
            <a:endParaRPr lang="en-US"/>
          </a:p>
        </p:txBody>
      </p:sp>
      <p:sp>
        <p:nvSpPr>
          <p:cNvPr id="5" name="Footer Placeholder 4"/>
          <p:cNvSpPr>
            <a:spLocks noGrp="1"/>
          </p:cNvSpPr>
          <p:nvPr>
            <p:ph type="ftr" sz="quarter" idx="11"/>
          </p:nvPr>
        </p:nvSpPr>
        <p:spPr/>
        <p:txBody>
          <a:bodyPr/>
          <a:lstStyle>
            <a:lvl1pPr>
              <a:defRPr/>
            </a:lvl1pPr>
          </a:lstStyle>
          <a:p>
            <a:r>
              <a:rPr lang="en-US"/>
              <a:t>Chapter 18 Service-oriented software engineering</a:t>
            </a:r>
          </a:p>
        </p:txBody>
      </p:sp>
      <p:sp>
        <p:nvSpPr>
          <p:cNvPr id="6" name="Slide Number Placeholder 5"/>
          <p:cNvSpPr>
            <a:spLocks noGrp="1"/>
          </p:cNvSpPr>
          <p:nvPr>
            <p:ph type="sldNum" sz="quarter" idx="12"/>
          </p:nvPr>
        </p:nvSpPr>
        <p:spPr/>
        <p:txBody>
          <a:bodyPr/>
          <a:lstStyle>
            <a:lvl1pPr>
              <a:defRPr/>
            </a:lvl1pPr>
          </a:lstStyle>
          <a:p>
            <a:fld id="{79E88437-7EE6-ED48-AB3C-19DA85FCB265}"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r>
              <a:rPr lang="en-GB"/>
              <a:t>26/11/2014</a:t>
            </a:r>
            <a:endParaRPr lang="en-US"/>
          </a:p>
        </p:txBody>
      </p:sp>
      <p:sp>
        <p:nvSpPr>
          <p:cNvPr id="5" name="Footer Placeholder 4"/>
          <p:cNvSpPr>
            <a:spLocks noGrp="1"/>
          </p:cNvSpPr>
          <p:nvPr>
            <p:ph type="ftr" sz="quarter" idx="11"/>
          </p:nvPr>
        </p:nvSpPr>
        <p:spPr/>
        <p:txBody>
          <a:bodyPr/>
          <a:lstStyle>
            <a:lvl1pPr>
              <a:defRPr/>
            </a:lvl1pPr>
          </a:lstStyle>
          <a:p>
            <a:r>
              <a:rPr lang="en-US"/>
              <a:t>Chapter 18 Service-oriented software engineering</a:t>
            </a:r>
          </a:p>
        </p:txBody>
      </p:sp>
      <p:sp>
        <p:nvSpPr>
          <p:cNvPr id="6" name="Slide Number Placeholder 5"/>
          <p:cNvSpPr>
            <a:spLocks noGrp="1"/>
          </p:cNvSpPr>
          <p:nvPr>
            <p:ph type="sldNum" sz="quarter" idx="12"/>
          </p:nvPr>
        </p:nvSpPr>
        <p:spPr/>
        <p:txBody>
          <a:bodyPr/>
          <a:lstStyle>
            <a:lvl1pPr>
              <a:defRPr/>
            </a:lvl1pPr>
          </a:lstStyle>
          <a:p>
            <a:fld id="{79E88437-7EE6-ED48-AB3C-19DA85FCB265}"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r>
              <a:rPr lang="en-GB"/>
              <a:t>26/11/2014</a:t>
            </a:r>
            <a:endParaRPr lang="en-US"/>
          </a:p>
        </p:txBody>
      </p:sp>
      <p:sp>
        <p:nvSpPr>
          <p:cNvPr id="6" name="Footer Placeholder 4"/>
          <p:cNvSpPr>
            <a:spLocks noGrp="1"/>
          </p:cNvSpPr>
          <p:nvPr>
            <p:ph type="ftr" sz="quarter" idx="11"/>
          </p:nvPr>
        </p:nvSpPr>
        <p:spPr/>
        <p:txBody>
          <a:bodyPr/>
          <a:lstStyle>
            <a:lvl1pPr>
              <a:defRPr/>
            </a:lvl1pPr>
          </a:lstStyle>
          <a:p>
            <a:r>
              <a:rPr lang="en-US"/>
              <a:t>Chapter 18 Service-oriented software engineering</a:t>
            </a:r>
          </a:p>
        </p:txBody>
      </p:sp>
      <p:sp>
        <p:nvSpPr>
          <p:cNvPr id="7" name="Slide Number Placeholder 5"/>
          <p:cNvSpPr>
            <a:spLocks noGrp="1"/>
          </p:cNvSpPr>
          <p:nvPr>
            <p:ph type="sldNum" sz="quarter" idx="12"/>
          </p:nvPr>
        </p:nvSpPr>
        <p:spPr/>
        <p:txBody>
          <a:bodyPr/>
          <a:lstStyle>
            <a:lvl1pPr>
              <a:defRPr/>
            </a:lvl1pPr>
          </a:lstStyle>
          <a:p>
            <a:fld id="{79E88437-7EE6-ED48-AB3C-19DA85FCB265}"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r>
              <a:rPr lang="en-GB"/>
              <a:t>26/11/2014</a:t>
            </a:r>
            <a:endParaRPr lang="en-US"/>
          </a:p>
        </p:txBody>
      </p:sp>
      <p:sp>
        <p:nvSpPr>
          <p:cNvPr id="8" name="Footer Placeholder 4"/>
          <p:cNvSpPr>
            <a:spLocks noGrp="1"/>
          </p:cNvSpPr>
          <p:nvPr>
            <p:ph type="ftr" sz="quarter" idx="11"/>
          </p:nvPr>
        </p:nvSpPr>
        <p:spPr/>
        <p:txBody>
          <a:bodyPr/>
          <a:lstStyle>
            <a:lvl1pPr>
              <a:defRPr/>
            </a:lvl1pPr>
          </a:lstStyle>
          <a:p>
            <a:r>
              <a:rPr lang="en-US"/>
              <a:t>Chapter 18 Service-oriented software engineering</a:t>
            </a:r>
          </a:p>
        </p:txBody>
      </p:sp>
      <p:sp>
        <p:nvSpPr>
          <p:cNvPr id="9" name="Slide Number Placeholder 5"/>
          <p:cNvSpPr>
            <a:spLocks noGrp="1"/>
          </p:cNvSpPr>
          <p:nvPr>
            <p:ph type="sldNum" sz="quarter" idx="12"/>
          </p:nvPr>
        </p:nvSpPr>
        <p:spPr/>
        <p:txBody>
          <a:bodyPr/>
          <a:lstStyle>
            <a:lvl1pPr>
              <a:defRPr/>
            </a:lvl1pPr>
          </a:lstStyle>
          <a:p>
            <a:fld id="{79E88437-7EE6-ED48-AB3C-19DA85FCB265}"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a:t>26/11/2014</a:t>
            </a:r>
            <a:endParaRPr lang="en-US"/>
          </a:p>
        </p:txBody>
      </p:sp>
      <p:sp>
        <p:nvSpPr>
          <p:cNvPr id="4" name="Footer Placeholder 4"/>
          <p:cNvSpPr>
            <a:spLocks noGrp="1"/>
          </p:cNvSpPr>
          <p:nvPr>
            <p:ph type="ftr" sz="quarter" idx="11"/>
          </p:nvPr>
        </p:nvSpPr>
        <p:spPr/>
        <p:txBody>
          <a:bodyPr/>
          <a:lstStyle>
            <a:lvl1pPr>
              <a:defRPr/>
            </a:lvl1pPr>
          </a:lstStyle>
          <a:p>
            <a:r>
              <a:rPr lang="en-US"/>
              <a:t>Chapter 18 Service-oriented software engineering</a:t>
            </a:r>
          </a:p>
        </p:txBody>
      </p:sp>
      <p:sp>
        <p:nvSpPr>
          <p:cNvPr id="5" name="Slide Number Placeholder 5"/>
          <p:cNvSpPr>
            <a:spLocks noGrp="1"/>
          </p:cNvSpPr>
          <p:nvPr>
            <p:ph type="sldNum" sz="quarter" idx="12"/>
          </p:nvPr>
        </p:nvSpPr>
        <p:spPr/>
        <p:txBody>
          <a:bodyPr/>
          <a:lstStyle>
            <a:lvl1pPr>
              <a:defRPr/>
            </a:lvl1pPr>
          </a:lstStyle>
          <a:p>
            <a:fld id="{79E88437-7EE6-ED48-AB3C-19DA85FCB265}"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a:t>26/11/2014</a:t>
            </a:r>
            <a:endParaRPr lang="en-US"/>
          </a:p>
        </p:txBody>
      </p:sp>
      <p:sp>
        <p:nvSpPr>
          <p:cNvPr id="3" name="Footer Placeholder 4"/>
          <p:cNvSpPr>
            <a:spLocks noGrp="1"/>
          </p:cNvSpPr>
          <p:nvPr>
            <p:ph type="ftr" sz="quarter" idx="11"/>
          </p:nvPr>
        </p:nvSpPr>
        <p:spPr/>
        <p:txBody>
          <a:bodyPr/>
          <a:lstStyle>
            <a:lvl1pPr>
              <a:defRPr/>
            </a:lvl1pPr>
          </a:lstStyle>
          <a:p>
            <a:r>
              <a:rPr lang="en-US"/>
              <a:t>Chapter 18 Service-oriented software engineering</a:t>
            </a:r>
          </a:p>
        </p:txBody>
      </p:sp>
      <p:sp>
        <p:nvSpPr>
          <p:cNvPr id="4" name="Slide Number Placeholder 5"/>
          <p:cNvSpPr>
            <a:spLocks noGrp="1"/>
          </p:cNvSpPr>
          <p:nvPr>
            <p:ph type="sldNum" sz="quarter" idx="12"/>
          </p:nvPr>
        </p:nvSpPr>
        <p:spPr/>
        <p:txBody>
          <a:bodyPr/>
          <a:lstStyle>
            <a:lvl1pPr>
              <a:defRPr/>
            </a:lvl1pPr>
          </a:lstStyle>
          <a:p>
            <a:fld id="{79E88437-7EE6-ED48-AB3C-19DA85FCB265}"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26/11/2014</a:t>
            </a:r>
            <a:endParaRPr lang="en-US"/>
          </a:p>
        </p:txBody>
      </p:sp>
      <p:sp>
        <p:nvSpPr>
          <p:cNvPr id="6" name="Footer Placeholder 4"/>
          <p:cNvSpPr>
            <a:spLocks noGrp="1"/>
          </p:cNvSpPr>
          <p:nvPr>
            <p:ph type="ftr" sz="quarter" idx="11"/>
          </p:nvPr>
        </p:nvSpPr>
        <p:spPr/>
        <p:txBody>
          <a:bodyPr/>
          <a:lstStyle>
            <a:lvl1pPr>
              <a:defRPr/>
            </a:lvl1pPr>
          </a:lstStyle>
          <a:p>
            <a:r>
              <a:rPr lang="en-US"/>
              <a:t>Chapter 18 Service-oriented software engineering</a:t>
            </a:r>
          </a:p>
        </p:txBody>
      </p:sp>
      <p:sp>
        <p:nvSpPr>
          <p:cNvPr id="7" name="Slide Number Placeholder 5"/>
          <p:cNvSpPr>
            <a:spLocks noGrp="1"/>
          </p:cNvSpPr>
          <p:nvPr>
            <p:ph type="sldNum" sz="quarter" idx="12"/>
          </p:nvPr>
        </p:nvSpPr>
        <p:spPr/>
        <p:txBody>
          <a:bodyPr/>
          <a:lstStyle>
            <a:lvl1pPr>
              <a:defRPr/>
            </a:lvl1pPr>
          </a:lstStyle>
          <a:p>
            <a:fld id="{79E88437-7EE6-ED48-AB3C-19DA85FCB265}"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26/11/2014</a:t>
            </a:r>
            <a:endParaRPr lang="en-US"/>
          </a:p>
        </p:txBody>
      </p:sp>
      <p:sp>
        <p:nvSpPr>
          <p:cNvPr id="6" name="Footer Placeholder 4"/>
          <p:cNvSpPr>
            <a:spLocks noGrp="1"/>
          </p:cNvSpPr>
          <p:nvPr>
            <p:ph type="ftr" sz="quarter" idx="11"/>
          </p:nvPr>
        </p:nvSpPr>
        <p:spPr/>
        <p:txBody>
          <a:bodyPr/>
          <a:lstStyle>
            <a:lvl1pPr>
              <a:defRPr/>
            </a:lvl1pPr>
          </a:lstStyle>
          <a:p>
            <a:r>
              <a:rPr lang="en-US"/>
              <a:t>Chapter 18 Service-oriented software engineering</a:t>
            </a:r>
          </a:p>
        </p:txBody>
      </p:sp>
      <p:sp>
        <p:nvSpPr>
          <p:cNvPr id="7" name="Slide Number Placeholder 5"/>
          <p:cNvSpPr>
            <a:spLocks noGrp="1"/>
          </p:cNvSpPr>
          <p:nvPr>
            <p:ph type="sldNum" sz="quarter" idx="12"/>
          </p:nvPr>
        </p:nvSpPr>
        <p:spPr/>
        <p:txBody>
          <a:bodyPr/>
          <a:lstStyle>
            <a:lvl1pPr>
              <a:defRPr/>
            </a:lvl1pPr>
          </a:lstStyle>
          <a:p>
            <a:fld id="{79E88437-7EE6-ED48-AB3C-19DA85FCB265}"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a:t>26/11/2014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18 Service-oriented software engineering</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79E88437-7EE6-ED48-AB3C-19DA85FCB265}"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w3.org/TR/wsdl.html" TargetMode="External"/><Relationship Id="rId2" Type="http://schemas.openxmlformats.org/officeDocument/2006/relationships/hyperlink" Target="https://www.w3.org/TR/soap/" TargetMode="External"/><Relationship Id="rId1" Type="http://schemas.openxmlformats.org/officeDocument/2006/relationships/slideLayout" Target="../slideLayouts/slideLayout2.xml"/><Relationship Id="rId4" Type="http://schemas.openxmlformats.org/officeDocument/2006/relationships/hyperlink" Target="http://docs.oasis-open.org/wsbpel/2.0/OS/wsbpel-v2.0-OS.html"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anielmiessler.com/study/difference-between-uri-ur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businessmanagementideas.com/service-marketing/what-is-service/20967"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developer.mozilla.org/en-US/docs/Learn/Common_questions/What_is_a_UR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docs.aws.amazon.com/whitepapers/latest/aws-overview/developer-tools.html" TargetMode="External"/><Relationship Id="rId2" Type="http://schemas.openxmlformats.org/officeDocument/2006/relationships/hyperlink" Target="https://copilot.github.com/" TargetMode="External"/><Relationship Id="rId1" Type="http://schemas.openxmlformats.org/officeDocument/2006/relationships/slideLayout" Target="../slideLayouts/slideLayout2.xml"/><Relationship Id="rId6" Type="http://schemas.openxmlformats.org/officeDocument/2006/relationships/hyperlink" Target="https://www.g2.com/categories/no-code-development-platforms" TargetMode="External"/><Relationship Id="rId5" Type="http://schemas.openxmlformats.org/officeDocument/2006/relationships/hyperlink" Target="https://www.maketecheasier.com/platforms-build-apps-without-coding/" TargetMode="External"/><Relationship Id="rId4" Type="http://schemas.openxmlformats.org/officeDocument/2006/relationships/hyperlink" Target="https://aws.amazon.com/products/developer-tools/"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5274" y="2130425"/>
            <a:ext cx="7772400" cy="1470025"/>
          </a:xfrm>
        </p:spPr>
        <p:txBody>
          <a:bodyPr/>
          <a:lstStyle/>
          <a:p>
            <a:r>
              <a:rPr lang="en-US" dirty="0"/>
              <a:t>Chapter 18 – Service-oriented Software Engineering</a:t>
            </a:r>
          </a:p>
        </p:txBody>
      </p:sp>
      <p:sp>
        <p:nvSpPr>
          <p:cNvPr id="3" name="Date Placeholder 2"/>
          <p:cNvSpPr>
            <a:spLocks noGrp="1"/>
          </p:cNvSpPr>
          <p:nvPr>
            <p:ph type="dt" sz="half" idx="10"/>
          </p:nvPr>
        </p:nvSpPr>
        <p:spPr/>
        <p:txBody>
          <a:bodyPr/>
          <a:lstStyle/>
          <a:p>
            <a:r>
              <a:rPr lang="en-GB"/>
              <a:t>26/11/2014</a:t>
            </a:r>
            <a:endParaRPr lang="en-US"/>
          </a:p>
        </p:txBody>
      </p:sp>
      <p:sp>
        <p:nvSpPr>
          <p:cNvPr id="5" name="Footer Placeholder 4"/>
          <p:cNvSpPr>
            <a:spLocks noGrp="1"/>
          </p:cNvSpPr>
          <p:nvPr>
            <p:ph type="ftr" sz="quarter" idx="11"/>
          </p:nvPr>
        </p:nvSpPr>
        <p:spPr/>
        <p:txBody>
          <a:bodyPr/>
          <a:lstStyle/>
          <a:p>
            <a:r>
              <a:rPr lang="en-US"/>
              <a:t>Chapter 18 Service-oriented software engineering</a:t>
            </a:r>
          </a:p>
        </p:txBody>
      </p:sp>
      <p:sp>
        <p:nvSpPr>
          <p:cNvPr id="4" name="Slide Number Placeholder 3"/>
          <p:cNvSpPr>
            <a:spLocks noGrp="1"/>
          </p:cNvSpPr>
          <p:nvPr>
            <p:ph type="sldNum" sz="quarter" idx="12"/>
          </p:nvPr>
        </p:nvSpPr>
        <p:spPr/>
        <p:txBody>
          <a:bodyPr/>
          <a:lstStyle/>
          <a:p>
            <a:fld id="{79E88437-7EE6-ED48-AB3C-19DA85FCB265}" type="slidenum">
              <a:rPr lang="en-US" smtClean="0"/>
              <a:pPr/>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Service-oriented software engineering</a:t>
            </a:r>
          </a:p>
        </p:txBody>
      </p:sp>
      <p:sp>
        <p:nvSpPr>
          <p:cNvPr id="3" name="Content Placeholder 2"/>
          <p:cNvSpPr>
            <a:spLocks noGrp="1"/>
          </p:cNvSpPr>
          <p:nvPr>
            <p:ph idx="1"/>
          </p:nvPr>
        </p:nvSpPr>
        <p:spPr/>
        <p:txBody>
          <a:bodyPr/>
          <a:lstStyle/>
          <a:p>
            <a:r>
              <a:rPr lang="en-US" dirty="0"/>
              <a:t>As significant a development as object-oriented development.</a:t>
            </a:r>
          </a:p>
          <a:p>
            <a:r>
              <a:rPr lang="en-GB" dirty="0"/>
              <a:t>Building applications based on services allows companies and other organizations to cooperate and make use of each other’s business functions. </a:t>
            </a:r>
          </a:p>
          <a:p>
            <a:r>
              <a:rPr lang="en-GB" dirty="0"/>
              <a:t>Service-based applications may be constructed by linking services from various providers using either a </a:t>
            </a:r>
            <a:r>
              <a:rPr lang="en-GB" i="1" dirty="0"/>
              <a:t>standard programming language </a:t>
            </a:r>
            <a:r>
              <a:rPr lang="en-GB" dirty="0"/>
              <a:t>or a </a:t>
            </a:r>
            <a:r>
              <a:rPr lang="en-GB" i="1" dirty="0"/>
              <a:t>specialized workflow language</a:t>
            </a:r>
            <a:r>
              <a:rPr lang="en-GB" dirty="0"/>
              <a:t>.</a:t>
            </a:r>
            <a:endParaRPr lang="en-US" dirty="0"/>
          </a:p>
        </p:txBody>
      </p:sp>
      <p:sp>
        <p:nvSpPr>
          <p:cNvPr id="6" name="Date Placeholder 5"/>
          <p:cNvSpPr>
            <a:spLocks noGrp="1"/>
          </p:cNvSpPr>
          <p:nvPr>
            <p:ph type="dt" sz="half" idx="10"/>
          </p:nvPr>
        </p:nvSpPr>
        <p:spPr/>
        <p:txBody>
          <a:bodyPr/>
          <a:lstStyle/>
          <a:p>
            <a:r>
              <a:rPr lang="en-GB"/>
              <a:t>26/11/2014</a:t>
            </a:r>
            <a:endParaRPr lang="en-US"/>
          </a:p>
        </p:txBody>
      </p:sp>
      <p:sp>
        <p:nvSpPr>
          <p:cNvPr id="4" name="Footer Placeholder 3"/>
          <p:cNvSpPr>
            <a:spLocks noGrp="1"/>
          </p:cNvSpPr>
          <p:nvPr>
            <p:ph type="ftr" sz="quarter" idx="11"/>
          </p:nvPr>
        </p:nvSpPr>
        <p:spPr/>
        <p:txBody>
          <a:bodyPr/>
          <a:lstStyle/>
          <a:p>
            <a:r>
              <a:rPr lang="en-US"/>
              <a:t>Chapter 18 Service-oriented software engineering</a:t>
            </a:r>
          </a:p>
        </p:txBody>
      </p:sp>
      <p:sp>
        <p:nvSpPr>
          <p:cNvPr id="5" name="Slide Number Placeholder 4"/>
          <p:cNvSpPr>
            <a:spLocks noGrp="1"/>
          </p:cNvSpPr>
          <p:nvPr>
            <p:ph type="sldNum" sz="quarter" idx="12"/>
          </p:nvPr>
        </p:nvSpPr>
        <p:spPr/>
        <p:txBody>
          <a:bodyPr/>
          <a:lstStyle/>
          <a:p>
            <a:fld id="{79E88437-7EE6-ED48-AB3C-19DA85FCB265}" type="slidenum">
              <a:rPr lang="en-US" smtClean="0"/>
              <a:pPr/>
              <a:t>10</a:t>
            </a:fld>
            <a:endParaRPr lang="en-US"/>
          </a:p>
        </p:txBody>
      </p:sp>
    </p:spTree>
    <p:extLst>
      <p:ext uri="{BB962C8B-B14F-4D97-AF65-F5344CB8AC3E}">
        <p14:creationId xmlns:p14="http://schemas.microsoft.com/office/powerpoint/2010/main" val="1879043438"/>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en-US" dirty="0"/>
              <a:t>Service-oriented architecture</a:t>
            </a:r>
          </a:p>
        </p:txBody>
      </p:sp>
      <p:sp>
        <p:nvSpPr>
          <p:cNvPr id="3" name="Date Placeholder 2"/>
          <p:cNvSpPr>
            <a:spLocks noGrp="1"/>
          </p:cNvSpPr>
          <p:nvPr>
            <p:ph type="dt" sz="half" idx="10"/>
          </p:nvPr>
        </p:nvSpPr>
        <p:spPr/>
        <p:txBody>
          <a:bodyPr/>
          <a:lstStyle/>
          <a:p>
            <a:r>
              <a:rPr lang="en-GB"/>
              <a:t>26/11/2014</a:t>
            </a:r>
            <a:endParaRPr lang="en-US"/>
          </a:p>
        </p:txBody>
      </p:sp>
      <p:sp>
        <p:nvSpPr>
          <p:cNvPr id="4" name="Footer Placeholder 3"/>
          <p:cNvSpPr>
            <a:spLocks noGrp="1"/>
          </p:cNvSpPr>
          <p:nvPr>
            <p:ph type="ftr" sz="quarter" idx="11"/>
          </p:nvPr>
        </p:nvSpPr>
        <p:spPr/>
        <p:txBody>
          <a:bodyPr/>
          <a:lstStyle/>
          <a:p>
            <a:r>
              <a:rPr lang="en-US"/>
              <a:t>Chapter 18 Service-oriented software engineering</a:t>
            </a:r>
          </a:p>
        </p:txBody>
      </p:sp>
      <p:sp>
        <p:nvSpPr>
          <p:cNvPr id="5" name="Slide Number Placeholder 4"/>
          <p:cNvSpPr>
            <a:spLocks noGrp="1"/>
          </p:cNvSpPr>
          <p:nvPr>
            <p:ph type="sldNum" sz="quarter" idx="12"/>
          </p:nvPr>
        </p:nvSpPr>
        <p:spPr/>
        <p:txBody>
          <a:bodyPr/>
          <a:lstStyle/>
          <a:p>
            <a:fld id="{79E88437-7EE6-ED48-AB3C-19DA85FCB265}" type="slidenum">
              <a:rPr lang="en-US" smtClean="0"/>
              <a:pPr/>
              <a:t>11</a:t>
            </a:fld>
            <a:endParaRPr lang="en-US"/>
          </a:p>
        </p:txBody>
      </p:sp>
    </p:spTree>
    <p:extLst>
      <p:ext uri="{BB962C8B-B14F-4D97-AF65-F5344CB8AC3E}">
        <p14:creationId xmlns:p14="http://schemas.microsoft.com/office/powerpoint/2010/main" val="2846729223"/>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US" dirty="0"/>
              <a:t>Service-oriented architecture (SOA)</a:t>
            </a:r>
          </a:p>
        </p:txBody>
      </p:sp>
      <p:sp>
        <p:nvSpPr>
          <p:cNvPr id="179203" name="Rectangle 3"/>
          <p:cNvSpPr>
            <a:spLocks noGrp="1" noChangeArrowheads="1"/>
          </p:cNvSpPr>
          <p:nvPr>
            <p:ph idx="1"/>
          </p:nvPr>
        </p:nvSpPr>
        <p:spPr/>
        <p:txBody>
          <a:bodyPr/>
          <a:lstStyle/>
          <a:p>
            <a:r>
              <a:rPr lang="en-US" dirty="0"/>
              <a:t>A means of developing distributed systems where the components are standalone services</a:t>
            </a:r>
          </a:p>
          <a:p>
            <a:r>
              <a:rPr lang="en-US" dirty="0"/>
              <a:t>Services may execute on different computers from different service providers</a:t>
            </a:r>
          </a:p>
          <a:p>
            <a:r>
              <a:rPr lang="en-US" dirty="0"/>
              <a:t>Standard protocols have been developed to support service communication and information exchange</a:t>
            </a:r>
          </a:p>
        </p:txBody>
      </p:sp>
      <p:sp>
        <p:nvSpPr>
          <p:cNvPr id="2" name="Date Placeholder 1"/>
          <p:cNvSpPr>
            <a:spLocks noGrp="1"/>
          </p:cNvSpPr>
          <p:nvPr>
            <p:ph type="dt" sz="half" idx="10"/>
          </p:nvPr>
        </p:nvSpPr>
        <p:spPr/>
        <p:txBody>
          <a:bodyPr/>
          <a:lstStyle/>
          <a:p>
            <a:r>
              <a:rPr lang="en-GB"/>
              <a:t>26/11/2014</a:t>
            </a:r>
            <a:endParaRPr lang="en-US"/>
          </a:p>
        </p:txBody>
      </p:sp>
      <p:sp>
        <p:nvSpPr>
          <p:cNvPr id="5" name="Footer Placeholder 4"/>
          <p:cNvSpPr>
            <a:spLocks noGrp="1"/>
          </p:cNvSpPr>
          <p:nvPr>
            <p:ph type="ftr" sz="quarter" idx="11"/>
          </p:nvPr>
        </p:nvSpPr>
        <p:spPr/>
        <p:txBody>
          <a:bodyPr/>
          <a:lstStyle/>
          <a:p>
            <a:r>
              <a:rPr lang="en-US"/>
              <a:t>Chapter 18 Service-oriented software engineering</a:t>
            </a:r>
          </a:p>
        </p:txBody>
      </p:sp>
      <p:sp>
        <p:nvSpPr>
          <p:cNvPr id="4" name="Slide Number Placeholder 3"/>
          <p:cNvSpPr>
            <a:spLocks noGrp="1"/>
          </p:cNvSpPr>
          <p:nvPr>
            <p:ph type="sldNum" sz="quarter" idx="12"/>
          </p:nvPr>
        </p:nvSpPr>
        <p:spPr/>
        <p:txBody>
          <a:bodyPr/>
          <a:lstStyle/>
          <a:p>
            <a:fld id="{79E88437-7EE6-ED48-AB3C-19DA85FCB265}" type="slidenum">
              <a:rPr lang="en-US" smtClean="0"/>
              <a:pPr/>
              <a:t>12</a:t>
            </a:fld>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Service-oriented architecture</a:t>
            </a:r>
            <a:r>
              <a:rPr lang="en-GB" dirty="0"/>
              <a:t> </a:t>
            </a:r>
            <a:endParaRPr lang="en-US" dirty="0"/>
          </a:p>
        </p:txBody>
      </p:sp>
      <p:pic>
        <p:nvPicPr>
          <p:cNvPr id="4" name="Content Placeholder 3" descr="19.1 SOA-Triangle.eps"/>
          <p:cNvPicPr>
            <a:picLocks noGrp="1" noChangeAspect="1"/>
          </p:cNvPicPr>
          <p:nvPr>
            <p:ph idx="1"/>
          </p:nvPr>
        </p:nvPicPr>
        <p:blipFill>
          <a:blip r:embed="rId2"/>
          <a:srcRect t="-3978" b="-3978"/>
          <a:stretch>
            <a:fillRect/>
          </a:stretch>
        </p:blipFill>
        <p:spPr>
          <a:xfrm>
            <a:off x="1220297" y="1901828"/>
            <a:ext cx="6638231" cy="3650771"/>
          </a:xfrm>
        </p:spPr>
      </p:pic>
      <p:sp>
        <p:nvSpPr>
          <p:cNvPr id="3" name="Date Placeholder 2"/>
          <p:cNvSpPr>
            <a:spLocks noGrp="1"/>
          </p:cNvSpPr>
          <p:nvPr>
            <p:ph type="dt" sz="half" idx="10"/>
          </p:nvPr>
        </p:nvSpPr>
        <p:spPr/>
        <p:txBody>
          <a:bodyPr/>
          <a:lstStyle/>
          <a:p>
            <a:r>
              <a:rPr lang="en-GB"/>
              <a:t>26/11/2014</a:t>
            </a:r>
            <a:endParaRPr lang="en-US"/>
          </a:p>
        </p:txBody>
      </p:sp>
      <p:sp>
        <p:nvSpPr>
          <p:cNvPr id="6" name="Footer Placeholder 5"/>
          <p:cNvSpPr>
            <a:spLocks noGrp="1"/>
          </p:cNvSpPr>
          <p:nvPr>
            <p:ph type="ftr" sz="quarter" idx="11"/>
          </p:nvPr>
        </p:nvSpPr>
        <p:spPr/>
        <p:txBody>
          <a:bodyPr/>
          <a:lstStyle/>
          <a:p>
            <a:r>
              <a:rPr lang="en-US"/>
              <a:t>Chapter 18 Service-oriented software engineering</a:t>
            </a:r>
          </a:p>
        </p:txBody>
      </p:sp>
      <p:sp>
        <p:nvSpPr>
          <p:cNvPr id="5" name="Slide Number Placeholder 4"/>
          <p:cNvSpPr>
            <a:spLocks noGrp="1"/>
          </p:cNvSpPr>
          <p:nvPr>
            <p:ph type="sldNum" sz="quarter" idx="12"/>
          </p:nvPr>
        </p:nvSpPr>
        <p:spPr/>
        <p:txBody>
          <a:bodyPr/>
          <a:lstStyle/>
          <a:p>
            <a:fld id="{79E88437-7EE6-ED48-AB3C-19DA85FCB265}" type="slidenum">
              <a:rPr lang="en-US" smtClean="0"/>
              <a:pPr/>
              <a:t>13</a:t>
            </a:fld>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GB"/>
              <a:t>Benefits of SOA</a:t>
            </a:r>
          </a:p>
        </p:txBody>
      </p:sp>
      <p:sp>
        <p:nvSpPr>
          <p:cNvPr id="180227" name="Rectangle 3"/>
          <p:cNvSpPr>
            <a:spLocks noGrp="1" noChangeArrowheads="1"/>
          </p:cNvSpPr>
          <p:nvPr>
            <p:ph idx="1"/>
          </p:nvPr>
        </p:nvSpPr>
        <p:spPr/>
        <p:txBody>
          <a:bodyPr/>
          <a:lstStyle/>
          <a:p>
            <a:r>
              <a:rPr lang="en-US" dirty="0"/>
              <a:t>Services can be provided locally or outsourced to external providers</a:t>
            </a:r>
          </a:p>
          <a:p>
            <a:r>
              <a:rPr lang="en-US" dirty="0"/>
              <a:t>Services are programming language-independent</a:t>
            </a:r>
          </a:p>
          <a:p>
            <a:r>
              <a:rPr lang="en-US" dirty="0"/>
              <a:t>Investment in legacy systems can be preserved</a:t>
            </a:r>
          </a:p>
          <a:p>
            <a:r>
              <a:rPr lang="en-US" dirty="0"/>
              <a:t>Inter-organizational computing is facilitated through simplified information exchange</a:t>
            </a:r>
          </a:p>
        </p:txBody>
      </p:sp>
      <p:sp>
        <p:nvSpPr>
          <p:cNvPr id="2" name="Date Placeholder 1"/>
          <p:cNvSpPr>
            <a:spLocks noGrp="1"/>
          </p:cNvSpPr>
          <p:nvPr>
            <p:ph type="dt" sz="half" idx="10"/>
          </p:nvPr>
        </p:nvSpPr>
        <p:spPr/>
        <p:txBody>
          <a:bodyPr/>
          <a:lstStyle/>
          <a:p>
            <a:r>
              <a:rPr lang="en-GB"/>
              <a:t>26/11/2014</a:t>
            </a:r>
            <a:endParaRPr lang="en-US"/>
          </a:p>
        </p:txBody>
      </p:sp>
      <p:sp>
        <p:nvSpPr>
          <p:cNvPr id="5" name="Footer Placeholder 4"/>
          <p:cNvSpPr>
            <a:spLocks noGrp="1"/>
          </p:cNvSpPr>
          <p:nvPr>
            <p:ph type="ftr" sz="quarter" idx="11"/>
          </p:nvPr>
        </p:nvSpPr>
        <p:spPr/>
        <p:txBody>
          <a:bodyPr/>
          <a:lstStyle/>
          <a:p>
            <a:r>
              <a:rPr lang="en-US"/>
              <a:t>Chapter 18 Service-oriented software engineering</a:t>
            </a:r>
          </a:p>
        </p:txBody>
      </p:sp>
      <p:sp>
        <p:nvSpPr>
          <p:cNvPr id="4" name="Slide Number Placeholder 3"/>
          <p:cNvSpPr>
            <a:spLocks noGrp="1"/>
          </p:cNvSpPr>
          <p:nvPr>
            <p:ph type="sldNum" sz="quarter" idx="12"/>
          </p:nvPr>
        </p:nvSpPr>
        <p:spPr/>
        <p:txBody>
          <a:bodyPr/>
          <a:lstStyle/>
          <a:p>
            <a:fld id="{79E88437-7EE6-ED48-AB3C-19DA85FCB265}" type="slidenum">
              <a:rPr lang="en-US" smtClean="0"/>
              <a:pPr/>
              <a:t>14</a:t>
            </a:fld>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GB" dirty="0"/>
              <a:t>Key standards used</a:t>
            </a:r>
          </a:p>
        </p:txBody>
      </p:sp>
      <p:sp>
        <p:nvSpPr>
          <p:cNvPr id="182275" name="Rectangle 3"/>
          <p:cNvSpPr>
            <a:spLocks noGrp="1" noChangeArrowheads="1"/>
          </p:cNvSpPr>
          <p:nvPr>
            <p:ph idx="1"/>
          </p:nvPr>
        </p:nvSpPr>
        <p:spPr/>
        <p:txBody>
          <a:bodyPr/>
          <a:lstStyle/>
          <a:p>
            <a:pPr>
              <a:lnSpc>
                <a:spcPct val="90000"/>
              </a:lnSpc>
            </a:pPr>
            <a:r>
              <a:rPr lang="en-US" dirty="0"/>
              <a:t>SOAP (Simple Object Access Protocol)</a:t>
            </a:r>
          </a:p>
          <a:p>
            <a:pPr lvl="1">
              <a:lnSpc>
                <a:spcPct val="90000"/>
              </a:lnSpc>
            </a:pPr>
            <a:r>
              <a:rPr lang="en-US" sz="2000" dirty="0"/>
              <a:t>A message exchange standard that supports service communication </a:t>
            </a:r>
          </a:p>
          <a:p>
            <a:pPr lvl="1">
              <a:lnSpc>
                <a:spcPct val="90000"/>
              </a:lnSpc>
            </a:pPr>
            <a:r>
              <a:rPr lang="en-US" sz="2000" dirty="0">
                <a:hlinkClick r:id="rId2"/>
              </a:rPr>
              <a:t>https://www.w3.org/TR/soap/</a:t>
            </a:r>
            <a:endParaRPr lang="en-US" sz="2000" dirty="0"/>
          </a:p>
          <a:p>
            <a:pPr>
              <a:lnSpc>
                <a:spcPct val="90000"/>
              </a:lnSpc>
            </a:pPr>
            <a:r>
              <a:rPr lang="en-US" sz="2400" dirty="0"/>
              <a:t>WSDL (Web Services Description Language)</a:t>
            </a:r>
          </a:p>
          <a:p>
            <a:pPr lvl="1">
              <a:lnSpc>
                <a:spcPct val="90000"/>
              </a:lnSpc>
            </a:pPr>
            <a:r>
              <a:rPr lang="en-US" sz="2000" dirty="0"/>
              <a:t>This standard allows a service interface and its bindings to be defined</a:t>
            </a:r>
          </a:p>
          <a:p>
            <a:pPr lvl="1">
              <a:lnSpc>
                <a:spcPct val="90000"/>
              </a:lnSpc>
            </a:pPr>
            <a:r>
              <a:rPr lang="en-US" sz="2000" dirty="0">
                <a:hlinkClick r:id="rId3"/>
              </a:rPr>
              <a:t>https://www.w3.org/TR/wsdl.html</a:t>
            </a:r>
            <a:endParaRPr lang="en-US" sz="2000" dirty="0"/>
          </a:p>
          <a:p>
            <a:pPr>
              <a:lnSpc>
                <a:spcPct val="90000"/>
              </a:lnSpc>
            </a:pPr>
            <a:r>
              <a:rPr lang="en-US" dirty="0"/>
              <a:t>WS-BPEL (</a:t>
            </a:r>
            <a:r>
              <a:rPr lang="en-US" sz="2000" dirty="0"/>
              <a:t>Web Services Business Process Execution Language</a:t>
            </a:r>
            <a:r>
              <a:rPr lang="en-US" sz="2400" dirty="0"/>
              <a:t>)</a:t>
            </a:r>
          </a:p>
          <a:p>
            <a:pPr lvl="1">
              <a:lnSpc>
                <a:spcPct val="90000"/>
              </a:lnSpc>
            </a:pPr>
            <a:r>
              <a:rPr lang="en-US" sz="2000" dirty="0"/>
              <a:t>A standard for workflow languages used to define service composition</a:t>
            </a:r>
          </a:p>
          <a:p>
            <a:pPr lvl="1">
              <a:lnSpc>
                <a:spcPct val="90000"/>
              </a:lnSpc>
            </a:pPr>
            <a:r>
              <a:rPr lang="en-US" sz="2000" dirty="0">
                <a:hlinkClick r:id="rId4"/>
              </a:rPr>
              <a:t>http://docs.oasis-open.org/wsbpel/2.0/OS/wsbpel-v2.0-OS.html</a:t>
            </a:r>
            <a:endParaRPr lang="en-US" sz="2000" dirty="0"/>
          </a:p>
        </p:txBody>
      </p:sp>
      <p:sp>
        <p:nvSpPr>
          <p:cNvPr id="2" name="Date Placeholder 1"/>
          <p:cNvSpPr>
            <a:spLocks noGrp="1"/>
          </p:cNvSpPr>
          <p:nvPr>
            <p:ph type="dt" sz="half" idx="10"/>
          </p:nvPr>
        </p:nvSpPr>
        <p:spPr/>
        <p:txBody>
          <a:bodyPr/>
          <a:lstStyle/>
          <a:p>
            <a:r>
              <a:rPr lang="en-GB"/>
              <a:t>26/11/2014</a:t>
            </a:r>
            <a:endParaRPr lang="en-US"/>
          </a:p>
        </p:txBody>
      </p:sp>
      <p:sp>
        <p:nvSpPr>
          <p:cNvPr id="5" name="Footer Placeholder 4"/>
          <p:cNvSpPr>
            <a:spLocks noGrp="1"/>
          </p:cNvSpPr>
          <p:nvPr>
            <p:ph type="ftr" sz="quarter" idx="11"/>
          </p:nvPr>
        </p:nvSpPr>
        <p:spPr/>
        <p:txBody>
          <a:bodyPr/>
          <a:lstStyle/>
          <a:p>
            <a:r>
              <a:rPr lang="en-US"/>
              <a:t>Chapter 18 Service-oriented software engineering</a:t>
            </a:r>
          </a:p>
        </p:txBody>
      </p:sp>
      <p:sp>
        <p:nvSpPr>
          <p:cNvPr id="4" name="Slide Number Placeholder 3"/>
          <p:cNvSpPr>
            <a:spLocks noGrp="1"/>
          </p:cNvSpPr>
          <p:nvPr>
            <p:ph type="sldNum" sz="quarter" idx="12"/>
          </p:nvPr>
        </p:nvSpPr>
        <p:spPr/>
        <p:txBody>
          <a:bodyPr/>
          <a:lstStyle/>
          <a:p>
            <a:fld id="{79E88437-7EE6-ED48-AB3C-19DA85FCB265}" type="slidenum">
              <a:rPr lang="en-US" smtClean="0"/>
              <a:pPr/>
              <a:t>15</a:t>
            </a:fld>
            <a:endParaRPr lang="en-US"/>
          </a:p>
        </p:txBody>
      </p:sp>
      <p:sp>
        <p:nvSpPr>
          <p:cNvPr id="6" name="TextBox 5">
            <a:extLst>
              <a:ext uri="{FF2B5EF4-FFF2-40B4-BE49-F238E27FC236}">
                <a16:creationId xmlns:a16="http://schemas.microsoft.com/office/drawing/2014/main" id="{289176CE-F56B-DF48-ADF8-39E3654B5E6F}"/>
              </a:ext>
            </a:extLst>
          </p:cNvPr>
          <p:cNvSpPr txBox="1"/>
          <p:nvPr/>
        </p:nvSpPr>
        <p:spPr>
          <a:xfrm>
            <a:off x="457200" y="6126163"/>
            <a:ext cx="591829" cy="369332"/>
          </a:xfrm>
          <a:prstGeom prst="rect">
            <a:avLst/>
          </a:prstGeom>
          <a:noFill/>
        </p:spPr>
        <p:txBody>
          <a:bodyPr wrap="none" rtlCol="0">
            <a:spAutoFit/>
          </a:bodyPr>
          <a:lstStyle/>
          <a:p>
            <a:r>
              <a:rPr lang="en-US">
                <a:solidFill>
                  <a:srgbClr val="FF0000"/>
                </a:solidFill>
              </a:rPr>
              <a:t>*1,2</a:t>
            </a:r>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service standards</a:t>
            </a:r>
            <a:r>
              <a:rPr lang="en-GB" dirty="0"/>
              <a:t> </a:t>
            </a:r>
            <a:endParaRPr lang="en-US" dirty="0"/>
          </a:p>
        </p:txBody>
      </p:sp>
      <p:pic>
        <p:nvPicPr>
          <p:cNvPr id="4" name="Content Placeholder 3" descr="19.2 WSProtocolStack.eps"/>
          <p:cNvPicPr>
            <a:picLocks noGrp="1" noChangeAspect="1"/>
          </p:cNvPicPr>
          <p:nvPr>
            <p:ph idx="1"/>
          </p:nvPr>
        </p:nvPicPr>
        <p:blipFill>
          <a:blip r:embed="rId2"/>
          <a:srcRect l="-16078" r="-16078"/>
          <a:stretch>
            <a:fillRect/>
          </a:stretch>
        </p:blipFill>
        <p:spPr>
          <a:xfrm>
            <a:off x="716388" y="1856890"/>
            <a:ext cx="7530595" cy="4141537"/>
          </a:xfrm>
        </p:spPr>
      </p:pic>
      <p:sp>
        <p:nvSpPr>
          <p:cNvPr id="3" name="Date Placeholder 2"/>
          <p:cNvSpPr>
            <a:spLocks noGrp="1"/>
          </p:cNvSpPr>
          <p:nvPr>
            <p:ph type="dt" sz="half" idx="10"/>
          </p:nvPr>
        </p:nvSpPr>
        <p:spPr/>
        <p:txBody>
          <a:bodyPr/>
          <a:lstStyle/>
          <a:p>
            <a:r>
              <a:rPr lang="en-GB"/>
              <a:t>26/11/2014</a:t>
            </a:r>
            <a:endParaRPr lang="en-US"/>
          </a:p>
        </p:txBody>
      </p:sp>
      <p:sp>
        <p:nvSpPr>
          <p:cNvPr id="6" name="Footer Placeholder 5"/>
          <p:cNvSpPr>
            <a:spLocks noGrp="1"/>
          </p:cNvSpPr>
          <p:nvPr>
            <p:ph type="ftr" sz="quarter" idx="11"/>
          </p:nvPr>
        </p:nvSpPr>
        <p:spPr/>
        <p:txBody>
          <a:bodyPr/>
          <a:lstStyle/>
          <a:p>
            <a:r>
              <a:rPr lang="en-US"/>
              <a:t>Chapter 18 Service-oriented software engineering</a:t>
            </a:r>
          </a:p>
        </p:txBody>
      </p:sp>
      <p:sp>
        <p:nvSpPr>
          <p:cNvPr id="5" name="Slide Number Placeholder 4"/>
          <p:cNvSpPr>
            <a:spLocks noGrp="1"/>
          </p:cNvSpPr>
          <p:nvPr>
            <p:ph type="sldNum" sz="quarter" idx="12"/>
          </p:nvPr>
        </p:nvSpPr>
        <p:spPr/>
        <p:txBody>
          <a:bodyPr/>
          <a:lstStyle/>
          <a:p>
            <a:fld id="{79E88437-7EE6-ED48-AB3C-19DA85FCB265}" type="slidenum">
              <a:rPr lang="en-US" smtClean="0"/>
              <a:pPr/>
              <a:t>16</a:t>
            </a:fld>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a:t>Service-oriented software engineering</a:t>
            </a:r>
          </a:p>
        </p:txBody>
      </p:sp>
      <p:sp>
        <p:nvSpPr>
          <p:cNvPr id="183299" name="Rectangle 3"/>
          <p:cNvSpPr>
            <a:spLocks noGrp="1" noChangeArrowheads="1"/>
          </p:cNvSpPr>
          <p:nvPr>
            <p:ph idx="1"/>
          </p:nvPr>
        </p:nvSpPr>
        <p:spPr/>
        <p:txBody>
          <a:bodyPr/>
          <a:lstStyle/>
          <a:p>
            <a:r>
              <a:rPr lang="en-US" dirty="0"/>
              <a:t>Existing approaches to software engineering have to evolve to reflect the service-oriented approach to software development</a:t>
            </a:r>
          </a:p>
          <a:p>
            <a:pPr lvl="1"/>
            <a:r>
              <a:rPr lang="en-US" dirty="0"/>
              <a:t>Service engineering. The development of dependable, reusable services:</a:t>
            </a:r>
          </a:p>
          <a:p>
            <a:pPr lvl="2"/>
            <a:r>
              <a:rPr lang="en-US" dirty="0"/>
              <a:t>Software development for reuse</a:t>
            </a:r>
          </a:p>
          <a:p>
            <a:pPr lvl="1"/>
            <a:r>
              <a:rPr lang="en-US" dirty="0"/>
              <a:t>Software development with services. The development of dependable software where services are the fundamental components:</a:t>
            </a:r>
          </a:p>
          <a:p>
            <a:pPr lvl="2"/>
            <a:r>
              <a:rPr lang="en-US" dirty="0"/>
              <a:t>Software development with reuse</a:t>
            </a:r>
          </a:p>
          <a:p>
            <a:pPr lvl="2"/>
            <a:r>
              <a:rPr lang="en-US"/>
              <a:t>Monolithic </a:t>
            </a:r>
            <a:r>
              <a:rPr lang="en-US" dirty="0"/>
              <a:t>software vs </a:t>
            </a:r>
            <a:r>
              <a:rPr lang="en-US"/>
              <a:t>service-oriented software (SOA)</a:t>
            </a:r>
            <a:endParaRPr lang="en-US" dirty="0"/>
          </a:p>
        </p:txBody>
      </p:sp>
      <p:sp>
        <p:nvSpPr>
          <p:cNvPr id="2" name="Date Placeholder 1"/>
          <p:cNvSpPr>
            <a:spLocks noGrp="1"/>
          </p:cNvSpPr>
          <p:nvPr>
            <p:ph type="dt" sz="half" idx="10"/>
          </p:nvPr>
        </p:nvSpPr>
        <p:spPr/>
        <p:txBody>
          <a:bodyPr/>
          <a:lstStyle/>
          <a:p>
            <a:r>
              <a:rPr lang="en-GB"/>
              <a:t>26/11/2014</a:t>
            </a:r>
            <a:endParaRPr lang="en-US"/>
          </a:p>
        </p:txBody>
      </p:sp>
      <p:sp>
        <p:nvSpPr>
          <p:cNvPr id="5" name="Footer Placeholder 4"/>
          <p:cNvSpPr>
            <a:spLocks noGrp="1"/>
          </p:cNvSpPr>
          <p:nvPr>
            <p:ph type="ftr" sz="quarter" idx="11"/>
          </p:nvPr>
        </p:nvSpPr>
        <p:spPr/>
        <p:txBody>
          <a:bodyPr/>
          <a:lstStyle/>
          <a:p>
            <a:r>
              <a:rPr lang="en-US"/>
              <a:t>Chapter 18 Service-oriented software engineering</a:t>
            </a:r>
          </a:p>
        </p:txBody>
      </p:sp>
      <p:sp>
        <p:nvSpPr>
          <p:cNvPr id="4" name="Slide Number Placeholder 3"/>
          <p:cNvSpPr>
            <a:spLocks noGrp="1"/>
          </p:cNvSpPr>
          <p:nvPr>
            <p:ph type="sldNum" sz="quarter" idx="12"/>
          </p:nvPr>
        </p:nvSpPr>
        <p:spPr/>
        <p:txBody>
          <a:bodyPr/>
          <a:lstStyle/>
          <a:p>
            <a:fld id="{79E88437-7EE6-ED48-AB3C-19DA85FCB265}" type="slidenum">
              <a:rPr lang="en-US" smtClean="0"/>
              <a:pPr/>
              <a:t>17</a:t>
            </a:fld>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a:t>Services as reusable components</a:t>
            </a:r>
          </a:p>
        </p:txBody>
      </p:sp>
      <p:sp>
        <p:nvSpPr>
          <p:cNvPr id="184323" name="Rectangle 3"/>
          <p:cNvSpPr>
            <a:spLocks noGrp="1" noChangeArrowheads="1"/>
          </p:cNvSpPr>
          <p:nvPr>
            <p:ph idx="1"/>
          </p:nvPr>
        </p:nvSpPr>
        <p:spPr>
          <a:xfrm>
            <a:off x="457200" y="1600200"/>
            <a:ext cx="8229600" cy="4271725"/>
          </a:xfrm>
        </p:spPr>
        <p:txBody>
          <a:bodyPr/>
          <a:lstStyle/>
          <a:p>
            <a:r>
              <a:rPr lang="en-US" sz="2400" dirty="0"/>
              <a:t>A service can be defined as:</a:t>
            </a:r>
          </a:p>
          <a:p>
            <a:pPr lvl="1"/>
            <a:r>
              <a:rPr lang="en-US" sz="2000" i="1" dirty="0"/>
              <a:t>A loosely-coupled, reusable software component that encapsulates discrete functionality which may be distributed and programmatically accessed. A web service is a service that is accessed using standard Internet and XML-based protocols.</a:t>
            </a:r>
          </a:p>
          <a:p>
            <a:r>
              <a:rPr lang="en-US" sz="2400" dirty="0"/>
              <a:t>A critical distinction between a service and a component as defined in CBSE is that services are independent:</a:t>
            </a:r>
          </a:p>
          <a:p>
            <a:pPr lvl="1"/>
            <a:r>
              <a:rPr lang="en-US" sz="2000" dirty="0"/>
              <a:t>Services do not have a ‘requires’ interface</a:t>
            </a:r>
          </a:p>
          <a:p>
            <a:pPr lvl="1"/>
            <a:r>
              <a:rPr lang="en-US" sz="2000" dirty="0"/>
              <a:t>Services rely on message-based communication, with messages expressed in XML</a:t>
            </a:r>
          </a:p>
          <a:p>
            <a:pPr lvl="1"/>
            <a:r>
              <a:rPr lang="en-US" dirty="0"/>
              <a:t>Services can be ‘stateless’ (hold no data for later use)</a:t>
            </a:r>
            <a:endParaRPr lang="en-US" sz="2000" dirty="0"/>
          </a:p>
        </p:txBody>
      </p:sp>
      <p:sp>
        <p:nvSpPr>
          <p:cNvPr id="2" name="Date Placeholder 1"/>
          <p:cNvSpPr>
            <a:spLocks noGrp="1"/>
          </p:cNvSpPr>
          <p:nvPr>
            <p:ph type="dt" sz="half" idx="10"/>
          </p:nvPr>
        </p:nvSpPr>
        <p:spPr/>
        <p:txBody>
          <a:bodyPr/>
          <a:lstStyle/>
          <a:p>
            <a:r>
              <a:rPr lang="en-GB"/>
              <a:t>26/11/2014</a:t>
            </a:r>
            <a:endParaRPr lang="en-US"/>
          </a:p>
        </p:txBody>
      </p:sp>
      <p:sp>
        <p:nvSpPr>
          <p:cNvPr id="5" name="Footer Placeholder 4"/>
          <p:cNvSpPr>
            <a:spLocks noGrp="1"/>
          </p:cNvSpPr>
          <p:nvPr>
            <p:ph type="ftr" sz="quarter" idx="11"/>
          </p:nvPr>
        </p:nvSpPr>
        <p:spPr/>
        <p:txBody>
          <a:bodyPr/>
          <a:lstStyle/>
          <a:p>
            <a:r>
              <a:rPr lang="en-US"/>
              <a:t>Chapter 18 Service-oriented software engineering</a:t>
            </a:r>
          </a:p>
        </p:txBody>
      </p:sp>
      <p:sp>
        <p:nvSpPr>
          <p:cNvPr id="4" name="Slide Number Placeholder 3"/>
          <p:cNvSpPr>
            <a:spLocks noGrp="1"/>
          </p:cNvSpPr>
          <p:nvPr>
            <p:ph type="sldNum" sz="quarter" idx="12"/>
          </p:nvPr>
        </p:nvSpPr>
        <p:spPr/>
        <p:txBody>
          <a:bodyPr/>
          <a:lstStyle/>
          <a:p>
            <a:fld id="{79E88437-7EE6-ED48-AB3C-19DA85FCB265}" type="slidenum">
              <a:rPr lang="en-US" smtClean="0"/>
              <a:pPr/>
              <a:t>18</a:t>
            </a:fld>
            <a:endParaRPr lang="en-US"/>
          </a:p>
        </p:txBody>
      </p:sp>
      <p:sp>
        <p:nvSpPr>
          <p:cNvPr id="3" name="TextBox 2">
            <a:extLst>
              <a:ext uri="{FF2B5EF4-FFF2-40B4-BE49-F238E27FC236}">
                <a16:creationId xmlns:a16="http://schemas.microsoft.com/office/drawing/2014/main" id="{4B18C83E-F91F-2043-B115-25296056B621}"/>
              </a:ext>
            </a:extLst>
          </p:cNvPr>
          <p:cNvSpPr txBox="1"/>
          <p:nvPr/>
        </p:nvSpPr>
        <p:spPr>
          <a:xfrm>
            <a:off x="457200" y="5871925"/>
            <a:ext cx="5541656"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CBSE = Component-Based Software Engineering</a:t>
            </a:r>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en-US" dirty="0"/>
              <a:t>Web services description language</a:t>
            </a:r>
          </a:p>
        </p:txBody>
      </p:sp>
      <p:sp>
        <p:nvSpPr>
          <p:cNvPr id="185347" name="Rectangle 3"/>
          <p:cNvSpPr>
            <a:spLocks noGrp="1" noChangeArrowheads="1"/>
          </p:cNvSpPr>
          <p:nvPr>
            <p:ph idx="1"/>
          </p:nvPr>
        </p:nvSpPr>
        <p:spPr/>
        <p:txBody>
          <a:bodyPr/>
          <a:lstStyle/>
          <a:p>
            <a:pPr>
              <a:lnSpc>
                <a:spcPct val="90000"/>
              </a:lnSpc>
            </a:pPr>
            <a:r>
              <a:rPr lang="en-US" dirty="0"/>
              <a:t>The service interface is defined in a </a:t>
            </a:r>
            <a:r>
              <a:rPr lang="en-US" i="1" dirty="0"/>
              <a:t>service description </a:t>
            </a:r>
            <a:r>
              <a:rPr lang="en-US" dirty="0"/>
              <a:t>expressed in WSDL (Web Service Description Language). </a:t>
            </a:r>
          </a:p>
          <a:p>
            <a:pPr>
              <a:lnSpc>
                <a:spcPct val="90000"/>
              </a:lnSpc>
            </a:pPr>
            <a:r>
              <a:rPr lang="en-US" dirty="0"/>
              <a:t>The WSDL specification defines</a:t>
            </a:r>
          </a:p>
          <a:p>
            <a:pPr lvl="1">
              <a:lnSpc>
                <a:spcPct val="90000"/>
              </a:lnSpc>
            </a:pPr>
            <a:r>
              <a:rPr lang="en-US" dirty="0"/>
              <a:t>What operations the service supports and the format of the messages that are sent and received by the service</a:t>
            </a:r>
          </a:p>
          <a:p>
            <a:pPr lvl="1">
              <a:lnSpc>
                <a:spcPct val="90000"/>
              </a:lnSpc>
            </a:pPr>
            <a:r>
              <a:rPr lang="en-US" dirty="0"/>
              <a:t>How the service is accessed - that is, the binding maps the abstract interface onto a concrete set of protocols</a:t>
            </a:r>
          </a:p>
          <a:p>
            <a:pPr lvl="1">
              <a:lnSpc>
                <a:spcPct val="90000"/>
              </a:lnSpc>
            </a:pPr>
            <a:r>
              <a:rPr lang="en-US" dirty="0"/>
              <a:t>Where the service is located. This is usually expressed as a URI (</a:t>
            </a:r>
            <a:r>
              <a:rPr lang="en-US" dirty="0">
                <a:hlinkClick r:id="rId2"/>
              </a:rPr>
              <a:t>Uniform Resource Identifier</a:t>
            </a:r>
            <a:r>
              <a:rPr lang="en-US" dirty="0"/>
              <a:t>), aka ‘endpoint’</a:t>
            </a:r>
          </a:p>
        </p:txBody>
      </p:sp>
      <p:sp>
        <p:nvSpPr>
          <p:cNvPr id="2" name="Date Placeholder 1"/>
          <p:cNvSpPr>
            <a:spLocks noGrp="1"/>
          </p:cNvSpPr>
          <p:nvPr>
            <p:ph type="dt" sz="half" idx="10"/>
          </p:nvPr>
        </p:nvSpPr>
        <p:spPr/>
        <p:txBody>
          <a:bodyPr/>
          <a:lstStyle/>
          <a:p>
            <a:r>
              <a:rPr lang="en-GB"/>
              <a:t>26/11/2014</a:t>
            </a:r>
            <a:endParaRPr lang="en-US"/>
          </a:p>
        </p:txBody>
      </p:sp>
      <p:sp>
        <p:nvSpPr>
          <p:cNvPr id="5" name="Footer Placeholder 4"/>
          <p:cNvSpPr>
            <a:spLocks noGrp="1"/>
          </p:cNvSpPr>
          <p:nvPr>
            <p:ph type="ftr" sz="quarter" idx="11"/>
          </p:nvPr>
        </p:nvSpPr>
        <p:spPr/>
        <p:txBody>
          <a:bodyPr/>
          <a:lstStyle/>
          <a:p>
            <a:r>
              <a:rPr lang="en-US"/>
              <a:t>Chapter 18 Service-oriented software engineering</a:t>
            </a:r>
          </a:p>
        </p:txBody>
      </p:sp>
      <p:sp>
        <p:nvSpPr>
          <p:cNvPr id="4" name="Slide Number Placeholder 3"/>
          <p:cNvSpPr>
            <a:spLocks noGrp="1"/>
          </p:cNvSpPr>
          <p:nvPr>
            <p:ph type="sldNum" sz="quarter" idx="12"/>
          </p:nvPr>
        </p:nvSpPr>
        <p:spPr/>
        <p:txBody>
          <a:bodyPr/>
          <a:lstStyle/>
          <a:p>
            <a:fld id="{79E88437-7EE6-ED48-AB3C-19DA85FCB265}" type="slidenum">
              <a:rPr lang="en-US" smtClean="0"/>
              <a:pPr/>
              <a:t>19</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a:lstStyle/>
          <a:p>
            <a:r>
              <a:rPr lang="en-GB"/>
              <a:t>Topics covered</a:t>
            </a:r>
          </a:p>
        </p:txBody>
      </p:sp>
      <p:sp>
        <p:nvSpPr>
          <p:cNvPr id="7171" name="Rectangle 3"/>
          <p:cNvSpPr>
            <a:spLocks noGrp="1" noChangeArrowheads="1"/>
          </p:cNvSpPr>
          <p:nvPr>
            <p:ph idx="1"/>
          </p:nvPr>
        </p:nvSpPr>
        <p:spPr>
          <a:noFill/>
          <a:ln/>
        </p:spPr>
        <p:txBody>
          <a:bodyPr/>
          <a:lstStyle/>
          <a:p>
            <a:r>
              <a:rPr lang="en-GB" dirty="0"/>
              <a:t>Web services</a:t>
            </a:r>
          </a:p>
          <a:p>
            <a:r>
              <a:rPr lang="en-GB" dirty="0"/>
              <a:t>Service-oriented architecture</a:t>
            </a:r>
          </a:p>
          <a:p>
            <a:r>
              <a:rPr lang="en-GB" dirty="0" err="1"/>
              <a:t>RESTful</a:t>
            </a:r>
            <a:r>
              <a:rPr lang="en-GB" dirty="0"/>
              <a:t> services</a:t>
            </a:r>
          </a:p>
          <a:p>
            <a:r>
              <a:rPr lang="en-GB" dirty="0"/>
              <a:t>Service engineering</a:t>
            </a:r>
          </a:p>
          <a:p>
            <a:r>
              <a:rPr lang="en-GB" dirty="0"/>
              <a:t>Service composition</a:t>
            </a:r>
          </a:p>
        </p:txBody>
      </p:sp>
      <p:sp>
        <p:nvSpPr>
          <p:cNvPr id="2" name="Date Placeholder 1"/>
          <p:cNvSpPr>
            <a:spLocks noGrp="1"/>
          </p:cNvSpPr>
          <p:nvPr>
            <p:ph type="dt" sz="half" idx="10"/>
          </p:nvPr>
        </p:nvSpPr>
        <p:spPr/>
        <p:txBody>
          <a:bodyPr/>
          <a:lstStyle/>
          <a:p>
            <a:r>
              <a:rPr lang="en-GB"/>
              <a:t>26/11/2014</a:t>
            </a:r>
            <a:endParaRPr lang="en-US"/>
          </a:p>
        </p:txBody>
      </p:sp>
      <p:sp>
        <p:nvSpPr>
          <p:cNvPr id="5" name="Footer Placeholder 4"/>
          <p:cNvSpPr>
            <a:spLocks noGrp="1"/>
          </p:cNvSpPr>
          <p:nvPr>
            <p:ph type="ftr" sz="quarter" idx="11"/>
          </p:nvPr>
        </p:nvSpPr>
        <p:spPr/>
        <p:txBody>
          <a:bodyPr/>
          <a:lstStyle/>
          <a:p>
            <a:r>
              <a:rPr lang="en-US"/>
              <a:t>Chapter 18 Service-oriented software engineering</a:t>
            </a:r>
          </a:p>
        </p:txBody>
      </p:sp>
      <p:sp>
        <p:nvSpPr>
          <p:cNvPr id="4" name="Slide Number Placeholder 3"/>
          <p:cNvSpPr>
            <a:spLocks noGrp="1"/>
          </p:cNvSpPr>
          <p:nvPr>
            <p:ph type="sldNum" sz="quarter" idx="12"/>
          </p:nvPr>
        </p:nvSpPr>
        <p:spPr/>
        <p:txBody>
          <a:bodyPr/>
          <a:lstStyle/>
          <a:p>
            <a:fld id="{79E88437-7EE6-ED48-AB3C-19DA85FCB265}" type="slidenum">
              <a:rPr lang="en-US" smtClean="0"/>
              <a:pPr/>
              <a:t>2</a:t>
            </a:fld>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 of a WSDL specification</a:t>
            </a:r>
            <a:r>
              <a:rPr lang="en-GB" dirty="0"/>
              <a:t> </a:t>
            </a:r>
            <a:endParaRPr lang="en-US" dirty="0"/>
          </a:p>
        </p:txBody>
      </p:sp>
      <p:pic>
        <p:nvPicPr>
          <p:cNvPr id="4" name="Content Placeholder 3" descr="19.4 WSDL-Structure.eps"/>
          <p:cNvPicPr>
            <a:picLocks noGrp="1" noChangeAspect="1"/>
          </p:cNvPicPr>
          <p:nvPr>
            <p:ph idx="1"/>
          </p:nvPr>
        </p:nvPicPr>
        <p:blipFill>
          <a:blip r:embed="rId2"/>
          <a:srcRect t="-11935" b="-11935"/>
          <a:stretch>
            <a:fillRect/>
          </a:stretch>
        </p:blipFill>
        <p:spPr>
          <a:xfrm>
            <a:off x="1258051" y="1863366"/>
            <a:ext cx="7097521" cy="3903363"/>
          </a:xfrm>
        </p:spPr>
      </p:pic>
      <p:sp>
        <p:nvSpPr>
          <p:cNvPr id="3" name="Date Placeholder 2"/>
          <p:cNvSpPr>
            <a:spLocks noGrp="1"/>
          </p:cNvSpPr>
          <p:nvPr>
            <p:ph type="dt" sz="half" idx="10"/>
          </p:nvPr>
        </p:nvSpPr>
        <p:spPr/>
        <p:txBody>
          <a:bodyPr/>
          <a:lstStyle/>
          <a:p>
            <a:r>
              <a:rPr lang="en-GB"/>
              <a:t>26/11/2014</a:t>
            </a:r>
            <a:endParaRPr lang="en-US"/>
          </a:p>
        </p:txBody>
      </p:sp>
      <p:sp>
        <p:nvSpPr>
          <p:cNvPr id="6" name="Footer Placeholder 5"/>
          <p:cNvSpPr>
            <a:spLocks noGrp="1"/>
          </p:cNvSpPr>
          <p:nvPr>
            <p:ph type="ftr" sz="quarter" idx="11"/>
          </p:nvPr>
        </p:nvSpPr>
        <p:spPr/>
        <p:txBody>
          <a:bodyPr/>
          <a:lstStyle/>
          <a:p>
            <a:r>
              <a:rPr lang="en-US"/>
              <a:t>Chapter 18 Service-oriented software engineering</a:t>
            </a:r>
          </a:p>
        </p:txBody>
      </p:sp>
      <p:sp>
        <p:nvSpPr>
          <p:cNvPr id="5" name="Slide Number Placeholder 4"/>
          <p:cNvSpPr>
            <a:spLocks noGrp="1"/>
          </p:cNvSpPr>
          <p:nvPr>
            <p:ph type="sldNum" sz="quarter" idx="12"/>
          </p:nvPr>
        </p:nvSpPr>
        <p:spPr/>
        <p:txBody>
          <a:bodyPr/>
          <a:lstStyle/>
          <a:p>
            <a:fld id="{79E88437-7EE6-ED48-AB3C-19DA85FCB265}" type="slidenum">
              <a:rPr lang="en-US" smtClean="0"/>
              <a:pPr/>
              <a:t>20</a:t>
            </a:fld>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WSDL specification components</a:t>
            </a:r>
          </a:p>
        </p:txBody>
      </p:sp>
      <p:sp>
        <p:nvSpPr>
          <p:cNvPr id="3" name="Content Placeholder 2"/>
          <p:cNvSpPr>
            <a:spLocks noGrp="1"/>
          </p:cNvSpPr>
          <p:nvPr>
            <p:ph idx="1"/>
          </p:nvPr>
        </p:nvSpPr>
        <p:spPr/>
        <p:txBody>
          <a:bodyPr/>
          <a:lstStyle/>
          <a:p>
            <a:r>
              <a:rPr lang="en-GB" dirty="0"/>
              <a:t>The ‘what’ part of a WSDL document, called an interface, specifies what operations the service supports, and defines the format of the messages that are sent and received by the service.</a:t>
            </a:r>
          </a:p>
          <a:p>
            <a:r>
              <a:rPr lang="en-GB" dirty="0"/>
              <a:t>The ‘how’ part of a WSDL document, called a binding, maps the abstract interface to a concrete set of protocols. The binding specifies the technical details of how to communicate with a Web service.  </a:t>
            </a:r>
          </a:p>
          <a:p>
            <a:r>
              <a:rPr lang="en-GB" dirty="0"/>
              <a:t>The ‘where’ part of a WSDL document describes the location of a specific Web service implementation (its endpoint). </a:t>
            </a:r>
          </a:p>
          <a:p>
            <a:endParaRPr lang="en-US" dirty="0"/>
          </a:p>
        </p:txBody>
      </p:sp>
      <p:sp>
        <p:nvSpPr>
          <p:cNvPr id="6" name="Date Placeholder 5"/>
          <p:cNvSpPr>
            <a:spLocks noGrp="1"/>
          </p:cNvSpPr>
          <p:nvPr>
            <p:ph type="dt" sz="half" idx="10"/>
          </p:nvPr>
        </p:nvSpPr>
        <p:spPr/>
        <p:txBody>
          <a:bodyPr/>
          <a:lstStyle/>
          <a:p>
            <a:r>
              <a:rPr lang="en-GB"/>
              <a:t>26/11/2014</a:t>
            </a:r>
            <a:endParaRPr lang="en-US"/>
          </a:p>
        </p:txBody>
      </p:sp>
      <p:sp>
        <p:nvSpPr>
          <p:cNvPr id="4" name="Footer Placeholder 3"/>
          <p:cNvSpPr>
            <a:spLocks noGrp="1"/>
          </p:cNvSpPr>
          <p:nvPr>
            <p:ph type="ftr" sz="quarter" idx="11"/>
          </p:nvPr>
        </p:nvSpPr>
        <p:spPr/>
        <p:txBody>
          <a:bodyPr/>
          <a:lstStyle/>
          <a:p>
            <a:r>
              <a:rPr lang="en-US"/>
              <a:t>Chapter 18 Service-oriented software engineering</a:t>
            </a:r>
          </a:p>
        </p:txBody>
      </p:sp>
      <p:sp>
        <p:nvSpPr>
          <p:cNvPr id="5" name="Slide Number Placeholder 4"/>
          <p:cNvSpPr>
            <a:spLocks noGrp="1"/>
          </p:cNvSpPr>
          <p:nvPr>
            <p:ph type="sldNum" sz="quarter" idx="12"/>
          </p:nvPr>
        </p:nvSpPr>
        <p:spPr/>
        <p:txBody>
          <a:bodyPr/>
          <a:lstStyle/>
          <a:p>
            <a:fld id="{79E88437-7EE6-ED48-AB3C-19DA85FCB265}" type="slidenum">
              <a:rPr lang="en-US" smtClean="0"/>
              <a:pPr/>
              <a:t>21</a:t>
            </a:fld>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of a WSDL description for a web service</a:t>
            </a:r>
            <a:r>
              <a:rPr lang="en-GB" dirty="0"/>
              <a:t> </a:t>
            </a:r>
            <a:endParaRPr lang="en-US" dirty="0"/>
          </a:p>
        </p:txBody>
      </p:sp>
      <p:sp>
        <p:nvSpPr>
          <p:cNvPr id="3" name="Date Placeholder 2"/>
          <p:cNvSpPr>
            <a:spLocks noGrp="1"/>
          </p:cNvSpPr>
          <p:nvPr>
            <p:ph type="dt" sz="half" idx="10"/>
          </p:nvPr>
        </p:nvSpPr>
        <p:spPr/>
        <p:txBody>
          <a:bodyPr/>
          <a:lstStyle/>
          <a:p>
            <a:r>
              <a:rPr lang="en-GB"/>
              <a:t>26/11/2014</a:t>
            </a:r>
            <a:endParaRPr lang="en-US"/>
          </a:p>
        </p:txBody>
      </p:sp>
      <p:sp>
        <p:nvSpPr>
          <p:cNvPr id="5" name="Footer Placeholder 4"/>
          <p:cNvSpPr>
            <a:spLocks noGrp="1"/>
          </p:cNvSpPr>
          <p:nvPr>
            <p:ph type="ftr" sz="quarter" idx="11"/>
          </p:nvPr>
        </p:nvSpPr>
        <p:spPr/>
        <p:txBody>
          <a:bodyPr/>
          <a:lstStyle/>
          <a:p>
            <a:r>
              <a:rPr lang="en-US"/>
              <a:t>Chapter 18 Service-oriented software engineering</a:t>
            </a:r>
          </a:p>
        </p:txBody>
      </p:sp>
      <p:sp>
        <p:nvSpPr>
          <p:cNvPr id="4" name="Slide Number Placeholder 3"/>
          <p:cNvSpPr>
            <a:spLocks noGrp="1"/>
          </p:cNvSpPr>
          <p:nvPr>
            <p:ph type="sldNum" sz="quarter" idx="12"/>
          </p:nvPr>
        </p:nvSpPr>
        <p:spPr/>
        <p:txBody>
          <a:bodyPr/>
          <a:lstStyle/>
          <a:p>
            <a:fld id="{79E88437-7EE6-ED48-AB3C-19DA85FCB265}" type="slidenum">
              <a:rPr lang="en-US" smtClean="0"/>
              <a:pPr/>
              <a:t>22</a:t>
            </a:fld>
            <a:endParaRPr lang="en-US"/>
          </a:p>
        </p:txBody>
      </p:sp>
      <p:sp>
        <p:nvSpPr>
          <p:cNvPr id="18434" name="Text Box 2"/>
          <p:cNvSpPr txBox="1">
            <a:spLocks noChangeArrowheads="1"/>
          </p:cNvSpPr>
          <p:nvPr/>
        </p:nvSpPr>
        <p:spPr bwMode="auto">
          <a:xfrm>
            <a:off x="744814" y="1417638"/>
            <a:ext cx="7539017" cy="526254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900" b="0" i="1" u="none" strike="noStrike" cap="none" normalizeH="0" baseline="0" dirty="0">
              <a:ln>
                <a:noFill/>
              </a:ln>
              <a:solidFill>
                <a:schemeClr val="tx1"/>
              </a:solidFill>
              <a:effectLst/>
              <a:latin typeface="Times New Roman" charset="0"/>
              <a:ea typeface="ＭＳ Ｐゴシック" charset="-128"/>
            </a:endParaRPr>
          </a:p>
          <a:p>
            <a:pPr marL="0" lvl="0" indent="0" eaLnBrk="1" fontAlgn="base" latinLnBrk="0" hangingPunct="1">
              <a:lnSpc>
                <a:spcPct val="100000"/>
              </a:lnSpc>
              <a:spcBef>
                <a:spcPct val="0"/>
              </a:spcBef>
              <a:spcAft>
                <a:spcPts val="600"/>
              </a:spcAft>
              <a:tabLst/>
            </a:pPr>
            <a:r>
              <a:rPr kumimoji="0" lang="en-GB" sz="1600" b="0" u="none" strike="noStrike" cap="none" normalizeH="0" baseline="0" dirty="0">
                <a:ln>
                  <a:noFill/>
                </a:ln>
                <a:solidFill>
                  <a:schemeClr val="tx1"/>
                </a:solidFill>
                <a:effectLst/>
                <a:latin typeface="Arial"/>
                <a:ea typeface="ＭＳ Ｐゴシック" charset="-128"/>
                <a:cs typeface="Arial"/>
              </a:rPr>
              <a:t>Define some of the types used. Assume that the namespace prefixes ‘</a:t>
            </a:r>
            <a:r>
              <a:rPr kumimoji="0" lang="en-GB" sz="1600" b="0" u="none" strike="noStrike" cap="none" normalizeH="0" baseline="0" dirty="0" err="1">
                <a:ln>
                  <a:noFill/>
                </a:ln>
                <a:solidFill>
                  <a:schemeClr val="tx1"/>
                </a:solidFill>
                <a:effectLst/>
                <a:latin typeface="Arial"/>
                <a:ea typeface="ＭＳ Ｐゴシック" charset="-128"/>
                <a:cs typeface="Arial"/>
              </a:rPr>
              <a:t>ws</a:t>
            </a:r>
            <a:r>
              <a:rPr kumimoji="0" lang="en-GB" sz="1600" b="0" u="none" strike="noStrike" cap="none" normalizeH="0" baseline="0" dirty="0">
                <a:ln>
                  <a:noFill/>
                </a:ln>
                <a:solidFill>
                  <a:schemeClr val="tx1"/>
                </a:solidFill>
                <a:effectLst/>
                <a:latin typeface="Arial"/>
                <a:ea typeface="ＭＳ Ｐゴシック" charset="-128"/>
                <a:cs typeface="Arial"/>
              </a:rPr>
              <a:t>’ refers to the namespace URI for XML schemas and the namespace prefix associated with this definition is ‘</a:t>
            </a:r>
            <a:r>
              <a:rPr kumimoji="0" lang="en-GB" sz="1600" b="0" u="none" strike="noStrike" cap="none" normalizeH="0" baseline="0" dirty="0" err="1">
                <a:ln>
                  <a:noFill/>
                </a:ln>
                <a:solidFill>
                  <a:schemeClr val="tx1"/>
                </a:solidFill>
                <a:effectLst/>
                <a:latin typeface="Arial"/>
                <a:ea typeface="ＭＳ Ｐゴシック" charset="-128"/>
                <a:cs typeface="Arial"/>
              </a:rPr>
              <a:t>weathns</a:t>
            </a:r>
            <a:r>
              <a:rPr kumimoji="0" lang="en-GB" sz="1600" b="0" u="none" strike="noStrike" cap="none" normalizeH="0" baseline="0" dirty="0">
                <a:ln>
                  <a:noFill/>
                </a:ln>
                <a:solidFill>
                  <a:schemeClr val="tx1"/>
                </a:solidFill>
                <a:effectLst/>
                <a:latin typeface="Arial"/>
                <a:ea typeface="ＭＳ Ｐゴシック" charset="-128"/>
                <a:cs typeface="Arial"/>
              </a:rPr>
              <a:t>.’</a:t>
            </a:r>
            <a:endParaRPr kumimoji="0" lang="en-GB" sz="1600" b="0" i="0" u="none" strike="noStrike" cap="none" normalizeH="0" baseline="0" dirty="0">
              <a:ln>
                <a:noFill/>
              </a:ln>
              <a:solidFill>
                <a:schemeClr val="tx1"/>
              </a:solidFill>
              <a:effectLst/>
              <a:latin typeface="Arial"/>
              <a:ea typeface="ＭＳ Ｐゴシック" charset="-128"/>
              <a:cs typeface="Arial"/>
            </a:endParaRPr>
          </a:p>
          <a:p>
            <a:pPr marL="0" lvl="0" indent="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&lt;types&gt;</a:t>
            </a:r>
          </a:p>
          <a:p>
            <a:pPr marL="180000" lvl="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a:t>
            </a:r>
            <a:r>
              <a:rPr kumimoji="0" lang="en-GB" sz="1600" b="0" i="0" u="none" strike="noStrike" cap="none" normalizeH="0" baseline="0" dirty="0" err="1">
                <a:ln>
                  <a:noFill/>
                </a:ln>
                <a:solidFill>
                  <a:schemeClr val="tx1"/>
                </a:solidFill>
                <a:effectLst/>
                <a:latin typeface="Arial"/>
                <a:ea typeface="ＭＳ Ｐゴシック" charset="-128"/>
                <a:cs typeface="Arial"/>
              </a:rPr>
              <a:t>xs</a:t>
            </a:r>
            <a:r>
              <a:rPr kumimoji="0" lang="en-GB" sz="1600" b="0" i="0" u="none" strike="noStrike" cap="none" normalizeH="0" baseline="0" dirty="0">
                <a:ln>
                  <a:noFill/>
                </a:ln>
                <a:solidFill>
                  <a:schemeClr val="tx1"/>
                </a:solidFill>
                <a:effectLst/>
                <a:latin typeface="Arial"/>
                <a:ea typeface="ＭＳ Ｐゴシック" charset="-128"/>
                <a:cs typeface="Arial"/>
              </a:rPr>
              <a:t>: schema </a:t>
            </a:r>
            <a:r>
              <a:rPr kumimoji="0" lang="en-GB" sz="1600" b="0" i="0" u="none" strike="noStrike" cap="none" normalizeH="0" baseline="0" dirty="0" err="1">
                <a:ln>
                  <a:noFill/>
                </a:ln>
                <a:solidFill>
                  <a:schemeClr val="tx1"/>
                </a:solidFill>
                <a:effectLst/>
                <a:latin typeface="Arial"/>
                <a:ea typeface="ＭＳ Ｐゴシック" charset="-128"/>
                <a:cs typeface="Arial"/>
              </a:rPr>
              <a:t>targetNameSpace</a:t>
            </a:r>
            <a:r>
              <a:rPr kumimoji="0" lang="en-GB" sz="1600" b="0" i="0" u="none" strike="noStrike" cap="none" normalizeH="0" baseline="0" dirty="0">
                <a:ln>
                  <a:noFill/>
                </a:ln>
                <a:solidFill>
                  <a:schemeClr val="tx1"/>
                </a:solidFill>
                <a:effectLst/>
                <a:latin typeface="Arial"/>
                <a:ea typeface="ＭＳ Ｐゴシック" charset="-128"/>
                <a:cs typeface="Arial"/>
              </a:rPr>
              <a:t> = “http://.../</a:t>
            </a:r>
            <a:r>
              <a:rPr kumimoji="0" lang="en-GB" sz="1600" b="0" i="0" u="none" strike="noStrike" cap="none" normalizeH="0" baseline="0" dirty="0" err="1">
                <a:ln>
                  <a:noFill/>
                </a:ln>
                <a:solidFill>
                  <a:schemeClr val="tx1"/>
                </a:solidFill>
                <a:effectLst/>
                <a:latin typeface="Arial"/>
                <a:ea typeface="ＭＳ Ｐゴシック" charset="-128"/>
                <a:cs typeface="Arial"/>
              </a:rPr>
              <a:t>weathns</a:t>
            </a:r>
            <a:r>
              <a:rPr kumimoji="0" lang="en-GB" sz="1600" b="0" i="0" u="none" strike="noStrike" cap="none" normalizeH="0" baseline="0" dirty="0">
                <a:ln>
                  <a:noFill/>
                </a:ln>
                <a:solidFill>
                  <a:schemeClr val="tx1"/>
                </a:solidFill>
                <a:effectLst/>
                <a:latin typeface="Arial"/>
                <a:ea typeface="ＭＳ Ｐゴシック" charset="-128"/>
                <a:cs typeface="Arial"/>
              </a:rPr>
              <a:t>”</a:t>
            </a:r>
          </a:p>
          <a:p>
            <a:pPr marL="360000" lvl="0" eaLnBrk="1" fontAlgn="base" latinLnBrk="0" hangingPunct="1">
              <a:lnSpc>
                <a:spcPct val="100000"/>
              </a:lnSpc>
              <a:spcBef>
                <a:spcPct val="0"/>
              </a:spcBef>
              <a:spcAft>
                <a:spcPct val="0"/>
              </a:spcAft>
              <a:tabLst/>
            </a:pPr>
            <a:r>
              <a:rPr kumimoji="0" lang="en-GB" sz="1600" b="0" i="0" u="none" strike="noStrike" cap="none" normalizeH="0" baseline="0" dirty="0" err="1">
                <a:ln>
                  <a:noFill/>
                </a:ln>
                <a:solidFill>
                  <a:schemeClr val="tx1"/>
                </a:solidFill>
                <a:effectLst/>
                <a:latin typeface="Arial"/>
                <a:ea typeface="ＭＳ Ｐゴシック" charset="-128"/>
                <a:cs typeface="Arial"/>
              </a:rPr>
              <a:t>xmlns</a:t>
            </a:r>
            <a:r>
              <a:rPr kumimoji="0" lang="en-GB" sz="1600" b="0" i="0" u="none" strike="noStrike" cap="none" normalizeH="0" baseline="0" dirty="0">
                <a:ln>
                  <a:noFill/>
                </a:ln>
                <a:solidFill>
                  <a:schemeClr val="tx1"/>
                </a:solidFill>
                <a:effectLst/>
                <a:latin typeface="Arial"/>
                <a:ea typeface="ＭＳ Ｐゴシック" charset="-128"/>
                <a:cs typeface="Arial"/>
              </a:rPr>
              <a:t>: </a:t>
            </a:r>
            <a:r>
              <a:rPr kumimoji="0" lang="en-GB" sz="1600" b="0" i="0" u="none" strike="noStrike" cap="none" normalizeH="0" baseline="0" dirty="0" err="1">
                <a:ln>
                  <a:noFill/>
                </a:ln>
                <a:solidFill>
                  <a:schemeClr val="tx1"/>
                </a:solidFill>
                <a:effectLst/>
                <a:latin typeface="Arial"/>
                <a:ea typeface="ＭＳ Ｐゴシック" charset="-128"/>
                <a:cs typeface="Arial"/>
              </a:rPr>
              <a:t>weathns</a:t>
            </a:r>
            <a:r>
              <a:rPr kumimoji="0" lang="en-GB" sz="1600" b="0" i="0" u="none" strike="noStrike" cap="none" normalizeH="0" baseline="0" dirty="0">
                <a:ln>
                  <a:noFill/>
                </a:ln>
                <a:solidFill>
                  <a:schemeClr val="tx1"/>
                </a:solidFill>
                <a:effectLst/>
                <a:latin typeface="Arial"/>
                <a:ea typeface="ＭＳ Ｐゴシック" charset="-128"/>
                <a:cs typeface="Arial"/>
              </a:rPr>
              <a:t> = “http://…/</a:t>
            </a:r>
            <a:r>
              <a:rPr kumimoji="0" lang="en-GB" sz="1600" b="0" i="0" u="none" strike="noStrike" cap="none" normalizeH="0" baseline="0" dirty="0" err="1">
                <a:ln>
                  <a:noFill/>
                </a:ln>
                <a:solidFill>
                  <a:schemeClr val="tx1"/>
                </a:solidFill>
                <a:effectLst/>
                <a:latin typeface="Arial"/>
                <a:ea typeface="ＭＳ Ｐゴシック" charset="-128"/>
                <a:cs typeface="Arial"/>
              </a:rPr>
              <a:t>weathns</a:t>
            </a:r>
            <a:r>
              <a:rPr kumimoji="0" lang="en-GB" sz="1600" b="0" i="0" u="none" strike="noStrike" cap="none" normalizeH="0" baseline="0" dirty="0">
                <a:ln>
                  <a:noFill/>
                </a:ln>
                <a:solidFill>
                  <a:schemeClr val="tx1"/>
                </a:solidFill>
                <a:effectLst/>
                <a:latin typeface="Arial"/>
                <a:ea typeface="ＭＳ Ｐゴシック" charset="-128"/>
                <a:cs typeface="Arial"/>
              </a:rPr>
              <a:t>” &gt;</a:t>
            </a:r>
          </a:p>
          <a:p>
            <a:pPr marL="360000" lvl="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a:t>
            </a:r>
            <a:r>
              <a:rPr kumimoji="0" lang="en-GB" sz="1600" b="0" i="0" u="none" strike="noStrike" cap="none" normalizeH="0" baseline="0" dirty="0" err="1">
                <a:ln>
                  <a:noFill/>
                </a:ln>
                <a:solidFill>
                  <a:schemeClr val="tx1"/>
                </a:solidFill>
                <a:effectLst/>
                <a:latin typeface="Arial"/>
                <a:ea typeface="ＭＳ Ｐゴシック" charset="-128"/>
                <a:cs typeface="Arial"/>
              </a:rPr>
              <a:t>xs:element</a:t>
            </a:r>
            <a:r>
              <a:rPr kumimoji="0" lang="en-GB" sz="1600" b="0" i="0" u="none" strike="noStrike" cap="none" normalizeH="0" baseline="0" dirty="0">
                <a:ln>
                  <a:noFill/>
                </a:ln>
                <a:solidFill>
                  <a:schemeClr val="tx1"/>
                </a:solidFill>
                <a:effectLst/>
                <a:latin typeface="Arial"/>
                <a:ea typeface="ＭＳ Ｐゴシック" charset="-128"/>
                <a:cs typeface="Arial"/>
              </a:rPr>
              <a:t> name = “</a:t>
            </a:r>
            <a:r>
              <a:rPr kumimoji="0" lang="en-GB" sz="1600" b="0" i="0" u="none" strike="noStrike" cap="none" normalizeH="0" baseline="0" dirty="0" err="1">
                <a:ln>
                  <a:noFill/>
                </a:ln>
                <a:solidFill>
                  <a:schemeClr val="tx1"/>
                </a:solidFill>
                <a:effectLst/>
                <a:latin typeface="Arial"/>
                <a:ea typeface="ＭＳ Ｐゴシック" charset="-128"/>
                <a:cs typeface="Arial"/>
              </a:rPr>
              <a:t>PlaceAndDate</a:t>
            </a:r>
            <a:r>
              <a:rPr kumimoji="0" lang="en-GB" sz="1600" b="0" i="0" u="none" strike="noStrike" cap="none" normalizeH="0" baseline="0" dirty="0">
                <a:ln>
                  <a:noFill/>
                </a:ln>
                <a:solidFill>
                  <a:schemeClr val="tx1"/>
                </a:solidFill>
                <a:effectLst/>
                <a:latin typeface="Arial"/>
                <a:ea typeface="ＭＳ Ｐゴシック" charset="-128"/>
                <a:cs typeface="Arial"/>
              </a:rPr>
              <a:t>” type = “</a:t>
            </a:r>
            <a:r>
              <a:rPr kumimoji="0" lang="en-GB" sz="1600" b="0" i="0" u="none" strike="noStrike" cap="none" normalizeH="0" baseline="0" dirty="0" err="1">
                <a:ln>
                  <a:noFill/>
                </a:ln>
                <a:solidFill>
                  <a:schemeClr val="tx1"/>
                </a:solidFill>
                <a:effectLst/>
                <a:latin typeface="Arial"/>
                <a:ea typeface="ＭＳ Ｐゴシック" charset="-128"/>
                <a:cs typeface="Arial"/>
              </a:rPr>
              <a:t>pdrec</a:t>
            </a:r>
            <a:r>
              <a:rPr kumimoji="0" lang="en-GB" sz="1600" b="0" i="0" u="none" strike="noStrike" cap="none" normalizeH="0" baseline="0" dirty="0">
                <a:ln>
                  <a:noFill/>
                </a:ln>
                <a:solidFill>
                  <a:schemeClr val="tx1"/>
                </a:solidFill>
                <a:effectLst/>
                <a:latin typeface="Arial"/>
                <a:ea typeface="ＭＳ Ｐゴシック" charset="-128"/>
                <a:cs typeface="Arial"/>
              </a:rPr>
              <a:t>” /&gt;</a:t>
            </a:r>
          </a:p>
          <a:p>
            <a:pPr marL="360000" lvl="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a:t>
            </a:r>
            <a:r>
              <a:rPr kumimoji="0" lang="en-GB" sz="1600" b="0" i="0" u="none" strike="noStrike" cap="none" normalizeH="0" baseline="0" dirty="0" err="1">
                <a:ln>
                  <a:noFill/>
                </a:ln>
                <a:solidFill>
                  <a:schemeClr val="tx1"/>
                </a:solidFill>
                <a:effectLst/>
                <a:latin typeface="Arial"/>
                <a:ea typeface="ＭＳ Ｐゴシック" charset="-128"/>
                <a:cs typeface="Arial"/>
              </a:rPr>
              <a:t>xs:element</a:t>
            </a:r>
            <a:r>
              <a:rPr kumimoji="0" lang="en-GB" sz="1600" b="0" i="0" u="none" strike="noStrike" cap="none" normalizeH="0" baseline="0" dirty="0">
                <a:ln>
                  <a:noFill/>
                </a:ln>
                <a:solidFill>
                  <a:schemeClr val="tx1"/>
                </a:solidFill>
                <a:effectLst/>
                <a:latin typeface="Arial"/>
                <a:ea typeface="ＭＳ Ｐゴシック" charset="-128"/>
                <a:cs typeface="Arial"/>
              </a:rPr>
              <a:t> name = “</a:t>
            </a:r>
            <a:r>
              <a:rPr kumimoji="0" lang="en-GB" sz="1600" b="0" i="0" u="none" strike="noStrike" cap="none" normalizeH="0" baseline="0" dirty="0" err="1">
                <a:ln>
                  <a:noFill/>
                </a:ln>
                <a:solidFill>
                  <a:schemeClr val="tx1"/>
                </a:solidFill>
                <a:effectLst/>
                <a:latin typeface="Arial"/>
                <a:ea typeface="ＭＳ Ｐゴシック" charset="-128"/>
                <a:cs typeface="Arial"/>
              </a:rPr>
              <a:t>MaxMinTemp</a:t>
            </a:r>
            <a:r>
              <a:rPr kumimoji="0" lang="en-GB" sz="1600" b="0" i="0" u="none" strike="noStrike" cap="none" normalizeH="0" baseline="0" dirty="0">
                <a:ln>
                  <a:noFill/>
                </a:ln>
                <a:solidFill>
                  <a:schemeClr val="tx1"/>
                </a:solidFill>
                <a:effectLst/>
                <a:latin typeface="Arial"/>
                <a:ea typeface="ＭＳ Ｐゴシック" charset="-128"/>
                <a:cs typeface="Arial"/>
              </a:rPr>
              <a:t>” type = “</a:t>
            </a:r>
            <a:r>
              <a:rPr kumimoji="0" lang="en-GB" sz="1600" b="0" i="0" u="none" strike="noStrike" cap="none" normalizeH="0" baseline="0" dirty="0" err="1">
                <a:ln>
                  <a:noFill/>
                </a:ln>
                <a:solidFill>
                  <a:schemeClr val="tx1"/>
                </a:solidFill>
                <a:effectLst/>
                <a:latin typeface="Arial"/>
                <a:ea typeface="ＭＳ Ｐゴシック" charset="-128"/>
                <a:cs typeface="Arial"/>
              </a:rPr>
              <a:t>mmtrec</a:t>
            </a:r>
            <a:r>
              <a:rPr kumimoji="0" lang="en-GB" sz="1600" b="0" i="0" u="none" strike="noStrike" cap="none" normalizeH="0" baseline="0" dirty="0">
                <a:ln>
                  <a:noFill/>
                </a:ln>
                <a:solidFill>
                  <a:schemeClr val="tx1"/>
                </a:solidFill>
                <a:effectLst/>
                <a:latin typeface="Arial"/>
                <a:ea typeface="ＭＳ Ｐゴシック" charset="-128"/>
                <a:cs typeface="Arial"/>
              </a:rPr>
              <a:t>” /&gt;</a:t>
            </a:r>
          </a:p>
          <a:p>
            <a:pPr marL="360000" lvl="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a:t>
            </a:r>
            <a:r>
              <a:rPr kumimoji="0" lang="en-GB" sz="1600" b="0" i="0" u="none" strike="noStrike" cap="none" normalizeH="0" baseline="0" dirty="0" err="1">
                <a:ln>
                  <a:noFill/>
                </a:ln>
                <a:solidFill>
                  <a:schemeClr val="tx1"/>
                </a:solidFill>
                <a:effectLst/>
                <a:latin typeface="Arial"/>
                <a:ea typeface="ＭＳ Ｐゴシック" charset="-128"/>
                <a:cs typeface="Arial"/>
              </a:rPr>
              <a:t>xs:element</a:t>
            </a:r>
            <a:r>
              <a:rPr kumimoji="0" lang="en-GB" sz="1600" b="0" i="0" u="none" strike="noStrike" cap="none" normalizeH="0" baseline="0" dirty="0">
                <a:ln>
                  <a:noFill/>
                </a:ln>
                <a:solidFill>
                  <a:schemeClr val="tx1"/>
                </a:solidFill>
                <a:effectLst/>
                <a:latin typeface="Arial"/>
                <a:ea typeface="ＭＳ Ｐゴシック" charset="-128"/>
                <a:cs typeface="Arial"/>
              </a:rPr>
              <a:t> name = “</a:t>
            </a:r>
            <a:r>
              <a:rPr kumimoji="0" lang="en-GB" sz="1600" b="0" i="0" u="none" strike="noStrike" cap="none" normalizeH="0" baseline="0" dirty="0" err="1">
                <a:ln>
                  <a:noFill/>
                </a:ln>
                <a:solidFill>
                  <a:schemeClr val="tx1"/>
                </a:solidFill>
                <a:effectLst/>
                <a:latin typeface="Arial"/>
                <a:ea typeface="ＭＳ Ｐゴシック" charset="-128"/>
                <a:cs typeface="Arial"/>
              </a:rPr>
              <a:t>InDataFault</a:t>
            </a:r>
            <a:r>
              <a:rPr kumimoji="0" lang="en-GB" sz="1600" b="0" i="0" u="none" strike="noStrike" cap="none" normalizeH="0" baseline="0" dirty="0">
                <a:ln>
                  <a:noFill/>
                </a:ln>
                <a:solidFill>
                  <a:schemeClr val="tx1"/>
                </a:solidFill>
                <a:effectLst/>
                <a:latin typeface="Arial"/>
                <a:ea typeface="ＭＳ Ｐゴシック" charset="-128"/>
                <a:cs typeface="Arial"/>
              </a:rPr>
              <a:t>” type = “</a:t>
            </a:r>
            <a:r>
              <a:rPr kumimoji="0" lang="en-GB" sz="1600" b="0" i="0" u="none" strike="noStrike" cap="none" normalizeH="0" baseline="0" dirty="0" err="1">
                <a:ln>
                  <a:noFill/>
                </a:ln>
                <a:solidFill>
                  <a:schemeClr val="tx1"/>
                </a:solidFill>
                <a:effectLst/>
                <a:latin typeface="Arial"/>
                <a:ea typeface="ＭＳ Ｐゴシック" charset="-128"/>
                <a:cs typeface="Arial"/>
              </a:rPr>
              <a:t>errmess</a:t>
            </a:r>
            <a:r>
              <a:rPr kumimoji="0" lang="en-GB" sz="1600" b="0" i="0" u="none" strike="noStrike" cap="none" normalizeH="0" baseline="0" dirty="0">
                <a:ln>
                  <a:noFill/>
                </a:ln>
                <a:solidFill>
                  <a:schemeClr val="tx1"/>
                </a:solidFill>
                <a:effectLst/>
                <a:latin typeface="Arial"/>
                <a:ea typeface="ＭＳ Ｐゴシック" charset="-128"/>
                <a:cs typeface="Arial"/>
              </a:rPr>
              <a:t>” /&gt;</a:t>
            </a:r>
          </a:p>
          <a:p>
            <a:pPr marL="360000" lvl="0" eaLnBrk="1" fontAlgn="base" latinLnBrk="0" hangingPunct="1">
              <a:lnSpc>
                <a:spcPct val="100000"/>
              </a:lnSpc>
              <a:spcBef>
                <a:spcPct val="0"/>
              </a:spcBef>
              <a:spcAft>
                <a:spcPct val="0"/>
              </a:spcAft>
              <a:tabLst/>
            </a:pPr>
            <a:endParaRPr kumimoji="0" lang="en-GB" sz="1600" b="0" i="0" u="none" strike="noStrike" cap="none" normalizeH="0" baseline="0" dirty="0">
              <a:ln>
                <a:noFill/>
              </a:ln>
              <a:solidFill>
                <a:schemeClr val="tx1"/>
              </a:solidFill>
              <a:effectLst/>
              <a:latin typeface="Arial"/>
              <a:ea typeface="ＭＳ Ｐゴシック" charset="-128"/>
              <a:cs typeface="Arial"/>
            </a:endParaRPr>
          </a:p>
          <a:p>
            <a:pPr marL="360000" lvl="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a:t>
            </a:r>
            <a:r>
              <a:rPr kumimoji="0" lang="en-GB" sz="1600" b="0" i="0" u="none" strike="noStrike" cap="none" normalizeH="0" baseline="0" dirty="0" err="1">
                <a:ln>
                  <a:noFill/>
                </a:ln>
                <a:solidFill>
                  <a:schemeClr val="tx1"/>
                </a:solidFill>
                <a:effectLst/>
                <a:latin typeface="Arial"/>
                <a:ea typeface="ＭＳ Ｐゴシック" charset="-128"/>
                <a:cs typeface="Arial"/>
              </a:rPr>
              <a:t>xs</a:t>
            </a:r>
            <a:r>
              <a:rPr kumimoji="0" lang="en-GB" sz="1600" b="0" i="0" u="none" strike="noStrike" cap="none" normalizeH="0" baseline="0" dirty="0">
                <a:ln>
                  <a:noFill/>
                </a:ln>
                <a:solidFill>
                  <a:schemeClr val="tx1"/>
                </a:solidFill>
                <a:effectLst/>
                <a:latin typeface="Arial"/>
                <a:ea typeface="ＭＳ Ｐゴシック" charset="-128"/>
                <a:cs typeface="Arial"/>
              </a:rPr>
              <a:t>: </a:t>
            </a:r>
            <a:r>
              <a:rPr kumimoji="0" lang="en-GB" sz="1600" b="0" i="0" u="none" strike="noStrike" cap="none" normalizeH="0" baseline="0" dirty="0" err="1">
                <a:ln>
                  <a:noFill/>
                </a:ln>
                <a:solidFill>
                  <a:schemeClr val="tx1"/>
                </a:solidFill>
                <a:effectLst/>
                <a:latin typeface="Arial"/>
                <a:ea typeface="ＭＳ Ｐゴシック" charset="-128"/>
                <a:cs typeface="Arial"/>
              </a:rPr>
              <a:t>complexType</a:t>
            </a:r>
            <a:r>
              <a:rPr kumimoji="0" lang="en-GB" sz="1600" b="0" i="0" u="none" strike="noStrike" cap="none" normalizeH="0" baseline="0" dirty="0">
                <a:ln>
                  <a:noFill/>
                </a:ln>
                <a:solidFill>
                  <a:schemeClr val="tx1"/>
                </a:solidFill>
                <a:effectLst/>
                <a:latin typeface="Arial"/>
                <a:ea typeface="ＭＳ Ｐゴシック" charset="-128"/>
                <a:cs typeface="Arial"/>
              </a:rPr>
              <a:t> name = “</a:t>
            </a:r>
            <a:r>
              <a:rPr kumimoji="0" lang="en-GB" sz="1600" b="0" i="0" u="none" strike="noStrike" cap="none" normalizeH="0" baseline="0" dirty="0" err="1">
                <a:ln>
                  <a:noFill/>
                </a:ln>
                <a:solidFill>
                  <a:schemeClr val="tx1"/>
                </a:solidFill>
                <a:effectLst/>
                <a:latin typeface="Arial"/>
                <a:ea typeface="ＭＳ Ｐゴシック" charset="-128"/>
                <a:cs typeface="Arial"/>
              </a:rPr>
              <a:t>pdrec</a:t>
            </a:r>
            <a:r>
              <a:rPr kumimoji="0" lang="en-GB" sz="1600" b="0" i="0" u="none" strike="noStrike" cap="none" normalizeH="0" baseline="0" dirty="0">
                <a:ln>
                  <a:noFill/>
                </a:ln>
                <a:solidFill>
                  <a:schemeClr val="tx1"/>
                </a:solidFill>
                <a:effectLst/>
                <a:latin typeface="Arial"/>
                <a:ea typeface="ＭＳ Ｐゴシック" charset="-128"/>
                <a:cs typeface="Arial"/>
              </a:rPr>
              <a:t>”</a:t>
            </a:r>
          </a:p>
          <a:p>
            <a:pPr marL="360000" lvl="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a:t>
            </a:r>
            <a:r>
              <a:rPr kumimoji="0" lang="en-GB" sz="1600" b="0" i="0" u="none" strike="noStrike" cap="none" normalizeH="0" baseline="0" dirty="0" err="1">
                <a:ln>
                  <a:noFill/>
                </a:ln>
                <a:solidFill>
                  <a:schemeClr val="tx1"/>
                </a:solidFill>
                <a:effectLst/>
                <a:latin typeface="Arial"/>
                <a:ea typeface="ＭＳ Ｐゴシック" charset="-128"/>
                <a:cs typeface="Arial"/>
              </a:rPr>
              <a:t>xs</a:t>
            </a:r>
            <a:r>
              <a:rPr kumimoji="0" lang="en-GB" sz="1600" b="0" i="0" u="none" strike="noStrike" cap="none" normalizeH="0" baseline="0" dirty="0">
                <a:ln>
                  <a:noFill/>
                </a:ln>
                <a:solidFill>
                  <a:schemeClr val="tx1"/>
                </a:solidFill>
                <a:effectLst/>
                <a:latin typeface="Arial"/>
                <a:ea typeface="ＭＳ Ｐゴシック" charset="-128"/>
                <a:cs typeface="Arial"/>
              </a:rPr>
              <a:t>: sequence&gt;</a:t>
            </a:r>
          </a:p>
          <a:p>
            <a:pPr marL="360000" lvl="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a:t>
            </a:r>
            <a:r>
              <a:rPr kumimoji="0" lang="en-GB" sz="1600" b="0" i="0" u="none" strike="noStrike" cap="none" normalizeH="0" baseline="0" dirty="0" err="1">
                <a:ln>
                  <a:noFill/>
                </a:ln>
                <a:solidFill>
                  <a:schemeClr val="tx1"/>
                </a:solidFill>
                <a:effectLst/>
                <a:latin typeface="Arial"/>
                <a:ea typeface="ＭＳ Ｐゴシック" charset="-128"/>
                <a:cs typeface="Arial"/>
              </a:rPr>
              <a:t>xs:element</a:t>
            </a:r>
            <a:r>
              <a:rPr kumimoji="0" lang="en-GB" sz="1600" b="0" i="0" u="none" strike="noStrike" cap="none" normalizeH="0" baseline="0" dirty="0">
                <a:ln>
                  <a:noFill/>
                </a:ln>
                <a:solidFill>
                  <a:schemeClr val="tx1"/>
                </a:solidFill>
                <a:effectLst/>
                <a:latin typeface="Arial"/>
                <a:ea typeface="ＭＳ Ｐゴシック" charset="-128"/>
                <a:cs typeface="Arial"/>
              </a:rPr>
              <a:t> name = “town” type = “</a:t>
            </a:r>
            <a:r>
              <a:rPr kumimoji="0" lang="en-GB" sz="1600" b="0" i="0" u="none" strike="noStrike" cap="none" normalizeH="0" baseline="0" dirty="0" err="1">
                <a:ln>
                  <a:noFill/>
                </a:ln>
                <a:solidFill>
                  <a:schemeClr val="tx1"/>
                </a:solidFill>
                <a:effectLst/>
                <a:latin typeface="Arial"/>
                <a:ea typeface="ＭＳ Ｐゴシック" charset="-128"/>
                <a:cs typeface="Arial"/>
              </a:rPr>
              <a:t>xs:string</a:t>
            </a:r>
            <a:r>
              <a:rPr kumimoji="0" lang="en-GB" sz="1600" b="0" i="0" u="none" strike="noStrike" cap="none" normalizeH="0" baseline="0" dirty="0">
                <a:ln>
                  <a:noFill/>
                </a:ln>
                <a:solidFill>
                  <a:schemeClr val="tx1"/>
                </a:solidFill>
                <a:effectLst/>
                <a:latin typeface="Arial"/>
                <a:ea typeface="ＭＳ Ｐゴシック" charset="-128"/>
                <a:cs typeface="Arial"/>
              </a:rPr>
              <a:t>”/&gt;</a:t>
            </a:r>
          </a:p>
          <a:p>
            <a:pPr marL="360000" lvl="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a:t>
            </a:r>
            <a:r>
              <a:rPr kumimoji="0" lang="en-GB" sz="1600" b="0" i="0" u="none" strike="noStrike" cap="none" normalizeH="0" baseline="0" dirty="0" err="1">
                <a:ln>
                  <a:noFill/>
                </a:ln>
                <a:solidFill>
                  <a:schemeClr val="tx1"/>
                </a:solidFill>
                <a:effectLst/>
                <a:latin typeface="Arial"/>
                <a:ea typeface="ＭＳ Ｐゴシック" charset="-128"/>
                <a:cs typeface="Arial"/>
              </a:rPr>
              <a:t>xs:element</a:t>
            </a:r>
            <a:r>
              <a:rPr kumimoji="0" lang="en-GB" sz="1600" b="0" i="0" u="none" strike="noStrike" cap="none" normalizeH="0" baseline="0" dirty="0">
                <a:ln>
                  <a:noFill/>
                </a:ln>
                <a:solidFill>
                  <a:schemeClr val="tx1"/>
                </a:solidFill>
                <a:effectLst/>
                <a:latin typeface="Arial"/>
                <a:ea typeface="ＭＳ Ｐゴシック" charset="-128"/>
                <a:cs typeface="Arial"/>
              </a:rPr>
              <a:t> name = “country” type = “</a:t>
            </a:r>
            <a:r>
              <a:rPr kumimoji="0" lang="en-GB" sz="1600" b="0" i="0" u="none" strike="noStrike" cap="none" normalizeH="0" baseline="0" dirty="0" err="1">
                <a:ln>
                  <a:noFill/>
                </a:ln>
                <a:solidFill>
                  <a:schemeClr val="tx1"/>
                </a:solidFill>
                <a:effectLst/>
                <a:latin typeface="Arial"/>
                <a:ea typeface="ＭＳ Ｐゴシック" charset="-128"/>
                <a:cs typeface="Arial"/>
              </a:rPr>
              <a:t>xs:string</a:t>
            </a:r>
            <a:r>
              <a:rPr kumimoji="0" lang="en-GB" sz="1600" b="0" i="0" u="none" strike="noStrike" cap="none" normalizeH="0" baseline="0" dirty="0">
                <a:ln>
                  <a:noFill/>
                </a:ln>
                <a:solidFill>
                  <a:schemeClr val="tx1"/>
                </a:solidFill>
                <a:effectLst/>
                <a:latin typeface="Arial"/>
                <a:ea typeface="ＭＳ Ｐゴシック" charset="-128"/>
                <a:cs typeface="Arial"/>
              </a:rPr>
              <a:t>”/&gt;</a:t>
            </a:r>
          </a:p>
          <a:p>
            <a:pPr marL="360000" lvl="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a:t>
            </a:r>
            <a:r>
              <a:rPr kumimoji="0" lang="en-GB" sz="1600" b="0" i="0" u="none" strike="noStrike" cap="none" normalizeH="0" baseline="0" dirty="0" err="1">
                <a:ln>
                  <a:noFill/>
                </a:ln>
                <a:solidFill>
                  <a:schemeClr val="tx1"/>
                </a:solidFill>
                <a:effectLst/>
                <a:latin typeface="Arial"/>
                <a:ea typeface="ＭＳ Ｐゴシック" charset="-128"/>
                <a:cs typeface="Arial"/>
              </a:rPr>
              <a:t>xs:element</a:t>
            </a:r>
            <a:r>
              <a:rPr kumimoji="0" lang="en-GB" sz="1600" b="0" i="0" u="none" strike="noStrike" cap="none" normalizeH="0" baseline="0" dirty="0">
                <a:ln>
                  <a:noFill/>
                </a:ln>
                <a:solidFill>
                  <a:schemeClr val="tx1"/>
                </a:solidFill>
                <a:effectLst/>
                <a:latin typeface="Arial"/>
                <a:ea typeface="ＭＳ Ｐゴシック" charset="-128"/>
                <a:cs typeface="Arial"/>
              </a:rPr>
              <a:t> name = “day” type = “</a:t>
            </a:r>
            <a:r>
              <a:rPr kumimoji="0" lang="en-GB" sz="1600" b="0" i="0" u="none" strike="noStrike" cap="none" normalizeH="0" baseline="0" dirty="0" err="1">
                <a:ln>
                  <a:noFill/>
                </a:ln>
                <a:solidFill>
                  <a:schemeClr val="tx1"/>
                </a:solidFill>
                <a:effectLst/>
                <a:latin typeface="Arial"/>
                <a:ea typeface="ＭＳ Ｐゴシック" charset="-128"/>
                <a:cs typeface="Arial"/>
              </a:rPr>
              <a:t>xs:date</a:t>
            </a:r>
            <a:r>
              <a:rPr kumimoji="0" lang="en-GB" sz="1600" b="0" i="0" u="none" strike="noStrike" cap="none" normalizeH="0" baseline="0" dirty="0">
                <a:ln>
                  <a:noFill/>
                </a:ln>
                <a:solidFill>
                  <a:schemeClr val="tx1"/>
                </a:solidFill>
                <a:effectLst/>
                <a:latin typeface="Arial"/>
                <a:ea typeface="ＭＳ Ｐゴシック" charset="-128"/>
                <a:cs typeface="Arial"/>
              </a:rPr>
              <a:t>” /&gt;</a:t>
            </a:r>
          </a:p>
          <a:p>
            <a:pPr marL="360000" lvl="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a:t>
            </a:r>
            <a:r>
              <a:rPr kumimoji="0" lang="en-GB" sz="1600" b="0" i="0" u="none" strike="noStrike" cap="none" normalizeH="0" baseline="0" dirty="0" err="1">
                <a:ln>
                  <a:noFill/>
                </a:ln>
                <a:solidFill>
                  <a:schemeClr val="tx1"/>
                </a:solidFill>
                <a:effectLst/>
                <a:latin typeface="Arial"/>
                <a:ea typeface="ＭＳ Ｐゴシック" charset="-128"/>
                <a:cs typeface="Arial"/>
              </a:rPr>
              <a:t>xs:complexType</a:t>
            </a:r>
            <a:r>
              <a:rPr kumimoji="0" lang="en-GB" sz="1600" b="0" i="0" u="none" strike="noStrike" cap="none" normalizeH="0" baseline="0" dirty="0">
                <a:ln>
                  <a:noFill/>
                </a:ln>
                <a:solidFill>
                  <a:schemeClr val="tx1"/>
                </a:solidFill>
                <a:effectLst/>
                <a:latin typeface="Arial"/>
                <a:ea typeface="ＭＳ Ｐゴシック" charset="-128"/>
                <a:cs typeface="Arial"/>
              </a:rPr>
              <a:t>&gt;</a:t>
            </a:r>
          </a:p>
          <a:p>
            <a:pPr marL="360000" lvl="0" eaLnBrk="1" fontAlgn="base" latinLnBrk="0" hangingPunct="1">
              <a:lnSpc>
                <a:spcPct val="100000"/>
              </a:lnSpc>
              <a:spcBef>
                <a:spcPts val="600"/>
              </a:spcBef>
              <a:spcAft>
                <a:spcPts val="600"/>
              </a:spcAft>
              <a:tabLst/>
            </a:pPr>
            <a:r>
              <a:rPr kumimoji="0" lang="en-GB" sz="1600" b="0" i="1" u="none" strike="noStrike" cap="none" normalizeH="0" baseline="0" dirty="0">
                <a:ln>
                  <a:noFill/>
                </a:ln>
                <a:solidFill>
                  <a:schemeClr val="tx1"/>
                </a:solidFill>
                <a:effectLst/>
                <a:latin typeface="Arial"/>
                <a:ea typeface="ＭＳ Ｐゴシック" charset="-128"/>
                <a:cs typeface="Arial"/>
              </a:rPr>
              <a:t>Definitions of </a:t>
            </a:r>
            <a:r>
              <a:rPr kumimoji="0" lang="en-GB" sz="1600" b="0" i="1" u="none" strike="noStrike" cap="none" normalizeH="0" baseline="0" dirty="0" err="1">
                <a:ln>
                  <a:noFill/>
                </a:ln>
                <a:solidFill>
                  <a:schemeClr val="tx1"/>
                </a:solidFill>
                <a:effectLst/>
                <a:latin typeface="Arial"/>
                <a:ea typeface="ＭＳ Ｐゴシック" charset="-128"/>
                <a:cs typeface="Arial"/>
              </a:rPr>
              <a:t>MaxMinType</a:t>
            </a:r>
            <a:r>
              <a:rPr kumimoji="0" lang="en-GB" sz="1600" b="0" i="1" u="none" strike="noStrike" cap="none" normalizeH="0" baseline="0" dirty="0">
                <a:ln>
                  <a:noFill/>
                </a:ln>
                <a:solidFill>
                  <a:schemeClr val="tx1"/>
                </a:solidFill>
                <a:effectLst/>
                <a:latin typeface="Arial"/>
                <a:ea typeface="ＭＳ Ｐゴシック" charset="-128"/>
                <a:cs typeface="Arial"/>
              </a:rPr>
              <a:t> and </a:t>
            </a:r>
            <a:r>
              <a:rPr kumimoji="0" lang="en-GB" sz="1600" b="0" i="1" u="none" strike="noStrike" cap="none" normalizeH="0" baseline="0" dirty="0" err="1">
                <a:ln>
                  <a:noFill/>
                </a:ln>
                <a:solidFill>
                  <a:schemeClr val="tx1"/>
                </a:solidFill>
                <a:effectLst/>
                <a:latin typeface="Arial"/>
                <a:ea typeface="ＭＳ Ｐゴシック" charset="-128"/>
                <a:cs typeface="Arial"/>
              </a:rPr>
              <a:t>InDataFault</a:t>
            </a:r>
            <a:r>
              <a:rPr kumimoji="0" lang="en-GB" sz="1600" b="0" i="1" u="none" strike="noStrike" cap="none" normalizeH="0" baseline="0" dirty="0">
                <a:ln>
                  <a:noFill/>
                </a:ln>
                <a:solidFill>
                  <a:schemeClr val="tx1"/>
                </a:solidFill>
                <a:effectLst/>
                <a:latin typeface="Arial"/>
                <a:ea typeface="ＭＳ Ｐゴシック" charset="-128"/>
                <a:cs typeface="Arial"/>
              </a:rPr>
              <a:t> here</a:t>
            </a:r>
            <a:endParaRPr kumimoji="0" lang="en-GB" sz="1600" b="0" i="0" u="none" strike="noStrike" cap="none" normalizeH="0" baseline="0" dirty="0">
              <a:ln>
                <a:noFill/>
              </a:ln>
              <a:solidFill>
                <a:schemeClr val="tx1"/>
              </a:solidFill>
              <a:effectLst/>
              <a:latin typeface="Arial"/>
              <a:ea typeface="ＭＳ Ｐゴシック" charset="-128"/>
              <a:cs typeface="Arial"/>
            </a:endParaRPr>
          </a:p>
          <a:p>
            <a:pPr marL="180000" lvl="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&lt;/schema&gt;</a:t>
            </a:r>
          </a:p>
          <a:p>
            <a:pPr marL="0" lvl="0" indent="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&lt;/types&gt;</a:t>
            </a:r>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of a WSDL description for a web service</a:t>
            </a:r>
            <a:r>
              <a:rPr lang="en-GB" dirty="0"/>
              <a:t> </a:t>
            </a:r>
            <a:endParaRPr lang="en-US" dirty="0"/>
          </a:p>
        </p:txBody>
      </p:sp>
      <p:sp>
        <p:nvSpPr>
          <p:cNvPr id="3" name="Date Placeholder 2"/>
          <p:cNvSpPr>
            <a:spLocks noGrp="1"/>
          </p:cNvSpPr>
          <p:nvPr>
            <p:ph type="dt" sz="half" idx="10"/>
          </p:nvPr>
        </p:nvSpPr>
        <p:spPr/>
        <p:txBody>
          <a:bodyPr/>
          <a:lstStyle/>
          <a:p>
            <a:r>
              <a:rPr lang="en-GB"/>
              <a:t>26/11/2014</a:t>
            </a:r>
            <a:endParaRPr lang="en-US"/>
          </a:p>
        </p:txBody>
      </p:sp>
      <p:sp>
        <p:nvSpPr>
          <p:cNvPr id="5" name="Footer Placeholder 4"/>
          <p:cNvSpPr>
            <a:spLocks noGrp="1"/>
          </p:cNvSpPr>
          <p:nvPr>
            <p:ph type="ftr" sz="quarter" idx="11"/>
          </p:nvPr>
        </p:nvSpPr>
        <p:spPr/>
        <p:txBody>
          <a:bodyPr/>
          <a:lstStyle/>
          <a:p>
            <a:r>
              <a:rPr lang="en-US"/>
              <a:t>Chapter 18 Service-oriented software engineering</a:t>
            </a:r>
          </a:p>
        </p:txBody>
      </p:sp>
      <p:sp>
        <p:nvSpPr>
          <p:cNvPr id="4" name="Slide Number Placeholder 3"/>
          <p:cNvSpPr>
            <a:spLocks noGrp="1"/>
          </p:cNvSpPr>
          <p:nvPr>
            <p:ph type="sldNum" sz="quarter" idx="12"/>
          </p:nvPr>
        </p:nvSpPr>
        <p:spPr/>
        <p:txBody>
          <a:bodyPr/>
          <a:lstStyle/>
          <a:p>
            <a:fld id="{79E88437-7EE6-ED48-AB3C-19DA85FCB265}" type="slidenum">
              <a:rPr lang="en-US" smtClean="0"/>
              <a:pPr/>
              <a:t>23</a:t>
            </a:fld>
            <a:endParaRPr lang="en-US"/>
          </a:p>
        </p:txBody>
      </p:sp>
      <p:sp>
        <p:nvSpPr>
          <p:cNvPr id="18434" name="Text Box 2"/>
          <p:cNvSpPr txBox="1">
            <a:spLocks noChangeArrowheads="1"/>
          </p:cNvSpPr>
          <p:nvPr/>
        </p:nvSpPr>
        <p:spPr bwMode="auto">
          <a:xfrm>
            <a:off x="594917" y="2139639"/>
            <a:ext cx="7449747" cy="318237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lvl="0" indent="0" eaLnBrk="1" fontAlgn="base" latinLnBrk="0" hangingPunct="1">
              <a:lnSpc>
                <a:spcPct val="100000"/>
              </a:lnSpc>
              <a:spcBef>
                <a:spcPts val="600"/>
              </a:spcBef>
              <a:spcAft>
                <a:spcPts val="600"/>
              </a:spcAft>
              <a:tabLst/>
            </a:pPr>
            <a:r>
              <a:rPr kumimoji="0" lang="en-GB" sz="1600" b="0" i="1" u="none" strike="noStrike" cap="none" normalizeH="0" baseline="0" dirty="0">
                <a:ln>
                  <a:noFill/>
                </a:ln>
                <a:solidFill>
                  <a:schemeClr val="tx1"/>
                </a:solidFill>
                <a:effectLst/>
                <a:latin typeface="Arial"/>
                <a:ea typeface="ＭＳ Ｐゴシック" charset="-128"/>
                <a:cs typeface="Arial"/>
              </a:rPr>
              <a:t>Now define the interface and its operations. In this case, there is only a single operation to return maximum and minimum temperatures.</a:t>
            </a:r>
          </a:p>
          <a:p>
            <a:pPr marL="0" lvl="0" indent="0" eaLnBrk="1" fontAlgn="base" latinLnBrk="0" hangingPunct="1">
              <a:lnSpc>
                <a:spcPct val="100000"/>
              </a:lnSpc>
              <a:spcBef>
                <a:spcPts val="600"/>
              </a:spcBef>
              <a:spcAft>
                <a:spcPts val="600"/>
              </a:spcAft>
              <a:tabLst/>
            </a:pPr>
            <a:endParaRPr kumimoji="0" lang="en-GB" sz="1600" b="0" i="1" u="none" strike="noStrike" cap="none" normalizeH="0" baseline="0" dirty="0">
              <a:ln>
                <a:noFill/>
              </a:ln>
              <a:solidFill>
                <a:schemeClr val="tx1"/>
              </a:solidFill>
              <a:effectLst/>
              <a:latin typeface="Arial"/>
              <a:ea typeface="ＭＳ Ｐゴシック" charset="-128"/>
              <a:cs typeface="Arial"/>
            </a:endParaRPr>
          </a:p>
          <a:p>
            <a:pPr marL="0" lvl="0" indent="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&lt;interface name = “</a:t>
            </a:r>
            <a:r>
              <a:rPr kumimoji="0" lang="en-GB" sz="1600" b="0" i="0" u="none" strike="noStrike" cap="none" normalizeH="0" baseline="0" dirty="0" err="1">
                <a:ln>
                  <a:noFill/>
                </a:ln>
                <a:solidFill>
                  <a:schemeClr val="tx1"/>
                </a:solidFill>
                <a:effectLst/>
                <a:latin typeface="Arial"/>
                <a:ea typeface="ＭＳ Ｐゴシック" charset="-128"/>
                <a:cs typeface="Arial"/>
              </a:rPr>
              <a:t>weatherInfo</a:t>
            </a:r>
            <a:r>
              <a:rPr kumimoji="0" lang="en-GB" sz="1600" b="0" i="0" u="none" strike="noStrike" cap="none" normalizeH="0" baseline="0" dirty="0">
                <a:ln>
                  <a:noFill/>
                </a:ln>
                <a:solidFill>
                  <a:schemeClr val="tx1"/>
                </a:solidFill>
                <a:effectLst/>
                <a:latin typeface="Arial"/>
                <a:ea typeface="ＭＳ Ｐゴシック" charset="-128"/>
                <a:cs typeface="Arial"/>
              </a:rPr>
              <a:t>” &gt;</a:t>
            </a:r>
          </a:p>
          <a:p>
            <a:pPr marL="180000" lvl="0" indent="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&lt;operation name = “</a:t>
            </a:r>
            <a:r>
              <a:rPr kumimoji="0" lang="en-GB" sz="1600" b="0" i="0" u="none" strike="noStrike" cap="none" normalizeH="0" baseline="0" dirty="0" err="1">
                <a:ln>
                  <a:noFill/>
                </a:ln>
                <a:solidFill>
                  <a:schemeClr val="tx1"/>
                </a:solidFill>
                <a:effectLst/>
                <a:latin typeface="Arial"/>
                <a:ea typeface="ＭＳ Ｐゴシック" charset="-128"/>
                <a:cs typeface="Arial"/>
              </a:rPr>
              <a:t>getMaxMinTemps</a:t>
            </a:r>
            <a:r>
              <a:rPr kumimoji="0" lang="en-GB" sz="1600" b="0" i="0" u="none" strike="noStrike" cap="none" normalizeH="0" baseline="0" dirty="0">
                <a:ln>
                  <a:noFill/>
                </a:ln>
                <a:solidFill>
                  <a:schemeClr val="tx1"/>
                </a:solidFill>
                <a:effectLst/>
                <a:latin typeface="Arial"/>
                <a:ea typeface="ＭＳ Ｐゴシック" charset="-128"/>
                <a:cs typeface="Arial"/>
              </a:rPr>
              <a:t>” pattern = “</a:t>
            </a:r>
            <a:r>
              <a:rPr kumimoji="0" lang="en-GB" sz="1600" b="0" i="0" u="none" strike="noStrike" cap="none" normalizeH="0" baseline="0" dirty="0" err="1">
                <a:ln>
                  <a:noFill/>
                </a:ln>
                <a:solidFill>
                  <a:schemeClr val="tx1"/>
                </a:solidFill>
                <a:effectLst/>
                <a:latin typeface="Arial"/>
                <a:ea typeface="ＭＳ Ｐゴシック" charset="-128"/>
                <a:cs typeface="Arial"/>
              </a:rPr>
              <a:t>wsdlns</a:t>
            </a:r>
            <a:r>
              <a:rPr kumimoji="0" lang="en-GB" sz="1600" b="0" i="0" u="none" strike="noStrike" cap="none" normalizeH="0" baseline="0" dirty="0">
                <a:ln>
                  <a:noFill/>
                </a:ln>
                <a:solidFill>
                  <a:schemeClr val="tx1"/>
                </a:solidFill>
                <a:effectLst/>
                <a:latin typeface="Arial"/>
                <a:ea typeface="ＭＳ Ｐゴシック" charset="-128"/>
                <a:cs typeface="Arial"/>
              </a:rPr>
              <a:t>: in-out”&gt;</a:t>
            </a:r>
          </a:p>
          <a:p>
            <a:pPr marL="360000" lvl="0" indent="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&lt;input </a:t>
            </a:r>
            <a:r>
              <a:rPr kumimoji="0" lang="en-GB" sz="1600" b="0" i="0" u="none" strike="noStrike" cap="none" normalizeH="0" baseline="0" dirty="0" err="1">
                <a:ln>
                  <a:noFill/>
                </a:ln>
                <a:solidFill>
                  <a:schemeClr val="tx1"/>
                </a:solidFill>
                <a:effectLst/>
                <a:latin typeface="Arial"/>
                <a:ea typeface="ＭＳ Ｐゴシック" charset="-128"/>
                <a:cs typeface="Arial"/>
              </a:rPr>
              <a:t>messageLabel</a:t>
            </a:r>
            <a:r>
              <a:rPr kumimoji="0" lang="en-GB" sz="1600" b="0" i="0" u="none" strike="noStrike" cap="none" normalizeH="0" baseline="0" dirty="0">
                <a:ln>
                  <a:noFill/>
                </a:ln>
                <a:solidFill>
                  <a:schemeClr val="tx1"/>
                </a:solidFill>
                <a:effectLst/>
                <a:latin typeface="Arial"/>
                <a:ea typeface="ＭＳ Ｐゴシック" charset="-128"/>
                <a:cs typeface="Arial"/>
              </a:rPr>
              <a:t> = “In” element = “</a:t>
            </a:r>
            <a:r>
              <a:rPr kumimoji="0" lang="en-GB" sz="1600" b="0" i="0" u="none" strike="noStrike" cap="none" normalizeH="0" baseline="0" dirty="0" err="1">
                <a:ln>
                  <a:noFill/>
                </a:ln>
                <a:solidFill>
                  <a:schemeClr val="tx1"/>
                </a:solidFill>
                <a:effectLst/>
                <a:latin typeface="Arial"/>
                <a:ea typeface="ＭＳ Ｐゴシック" charset="-128"/>
                <a:cs typeface="Arial"/>
              </a:rPr>
              <a:t>weathns</a:t>
            </a:r>
            <a:r>
              <a:rPr kumimoji="0" lang="en-GB" sz="1600" b="0" i="0" u="none" strike="noStrike" cap="none" normalizeH="0" baseline="0" dirty="0">
                <a:ln>
                  <a:noFill/>
                </a:ln>
                <a:solidFill>
                  <a:schemeClr val="tx1"/>
                </a:solidFill>
                <a:effectLst/>
                <a:latin typeface="Arial"/>
                <a:ea typeface="ＭＳ Ｐゴシック" charset="-128"/>
                <a:cs typeface="Arial"/>
              </a:rPr>
              <a:t>: </a:t>
            </a:r>
            <a:r>
              <a:rPr kumimoji="0" lang="en-GB" sz="1600" b="0" i="0" u="none" strike="noStrike" cap="none" normalizeH="0" baseline="0" dirty="0" err="1">
                <a:ln>
                  <a:noFill/>
                </a:ln>
                <a:solidFill>
                  <a:schemeClr val="tx1"/>
                </a:solidFill>
                <a:effectLst/>
                <a:latin typeface="Arial"/>
                <a:ea typeface="ＭＳ Ｐゴシック" charset="-128"/>
                <a:cs typeface="Arial"/>
              </a:rPr>
              <a:t>PlaceAndDate</a:t>
            </a:r>
            <a:r>
              <a:rPr kumimoji="0" lang="en-GB" sz="1600" b="0" i="0" u="none" strike="noStrike" cap="none" normalizeH="0" baseline="0" dirty="0">
                <a:ln>
                  <a:noFill/>
                </a:ln>
                <a:solidFill>
                  <a:schemeClr val="tx1"/>
                </a:solidFill>
                <a:effectLst/>
                <a:latin typeface="Arial"/>
                <a:ea typeface="ＭＳ Ｐゴシック" charset="-128"/>
                <a:cs typeface="Arial"/>
              </a:rPr>
              <a:t>” /&gt;</a:t>
            </a:r>
          </a:p>
          <a:p>
            <a:pPr marL="360000" lvl="0" indent="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&lt;output </a:t>
            </a:r>
            <a:r>
              <a:rPr kumimoji="0" lang="en-GB" sz="1600" b="0" i="0" u="none" strike="noStrike" cap="none" normalizeH="0" baseline="0" dirty="0" err="1">
                <a:ln>
                  <a:noFill/>
                </a:ln>
                <a:solidFill>
                  <a:schemeClr val="tx1"/>
                </a:solidFill>
                <a:effectLst/>
                <a:latin typeface="Arial"/>
                <a:ea typeface="ＭＳ Ｐゴシック" charset="-128"/>
                <a:cs typeface="Arial"/>
              </a:rPr>
              <a:t>messageLabel</a:t>
            </a:r>
            <a:r>
              <a:rPr kumimoji="0" lang="en-GB" sz="1600" b="0" i="0" u="none" strike="noStrike" cap="none" normalizeH="0" baseline="0" dirty="0">
                <a:ln>
                  <a:noFill/>
                </a:ln>
                <a:solidFill>
                  <a:schemeClr val="tx1"/>
                </a:solidFill>
                <a:effectLst/>
                <a:latin typeface="Arial"/>
                <a:ea typeface="ＭＳ Ｐゴシック" charset="-128"/>
                <a:cs typeface="Arial"/>
              </a:rPr>
              <a:t> = “Out” element = “</a:t>
            </a:r>
            <a:r>
              <a:rPr kumimoji="0" lang="en-GB" sz="1600" b="0" i="0" u="none" strike="noStrike" cap="none" normalizeH="0" baseline="0" dirty="0" err="1">
                <a:ln>
                  <a:noFill/>
                </a:ln>
                <a:solidFill>
                  <a:schemeClr val="tx1"/>
                </a:solidFill>
                <a:effectLst/>
                <a:latin typeface="Arial"/>
                <a:ea typeface="ＭＳ Ｐゴシック" charset="-128"/>
                <a:cs typeface="Arial"/>
              </a:rPr>
              <a:t>weathns:MaxMinTemp</a:t>
            </a:r>
            <a:r>
              <a:rPr kumimoji="0" lang="en-GB" sz="1600" b="0" i="0" u="none" strike="noStrike" cap="none" normalizeH="0" baseline="0" dirty="0">
                <a:ln>
                  <a:noFill/>
                </a:ln>
                <a:solidFill>
                  <a:schemeClr val="tx1"/>
                </a:solidFill>
                <a:effectLst/>
                <a:latin typeface="Arial"/>
                <a:ea typeface="ＭＳ Ｐゴシック" charset="-128"/>
                <a:cs typeface="Arial"/>
              </a:rPr>
              <a:t>” /&gt;</a:t>
            </a:r>
          </a:p>
          <a:p>
            <a:pPr marL="360000" lvl="0" indent="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a:t>
            </a:r>
            <a:r>
              <a:rPr kumimoji="0" lang="en-GB" sz="1600" b="0" i="0" u="none" strike="noStrike" cap="none" normalizeH="0" baseline="0" dirty="0" err="1">
                <a:ln>
                  <a:noFill/>
                </a:ln>
                <a:solidFill>
                  <a:schemeClr val="tx1"/>
                </a:solidFill>
                <a:effectLst/>
                <a:latin typeface="Arial"/>
                <a:ea typeface="ＭＳ Ｐゴシック" charset="-128"/>
                <a:cs typeface="Arial"/>
              </a:rPr>
              <a:t>outfault</a:t>
            </a:r>
            <a:r>
              <a:rPr kumimoji="0" lang="en-GB" sz="1600" b="0" i="0" u="none" strike="noStrike" cap="none" normalizeH="0" baseline="0" dirty="0">
                <a:ln>
                  <a:noFill/>
                </a:ln>
                <a:solidFill>
                  <a:schemeClr val="tx1"/>
                </a:solidFill>
                <a:effectLst/>
                <a:latin typeface="Arial"/>
                <a:ea typeface="ＭＳ Ｐゴシック" charset="-128"/>
                <a:cs typeface="Arial"/>
              </a:rPr>
              <a:t> </a:t>
            </a:r>
            <a:r>
              <a:rPr kumimoji="0" lang="en-GB" sz="1600" b="0" i="0" u="none" strike="noStrike" cap="none" normalizeH="0" baseline="0" dirty="0" err="1">
                <a:ln>
                  <a:noFill/>
                </a:ln>
                <a:solidFill>
                  <a:schemeClr val="tx1"/>
                </a:solidFill>
                <a:effectLst/>
                <a:latin typeface="Arial"/>
                <a:ea typeface="ＭＳ Ｐゴシック" charset="-128"/>
                <a:cs typeface="Arial"/>
              </a:rPr>
              <a:t>messageLabel</a:t>
            </a:r>
            <a:r>
              <a:rPr kumimoji="0" lang="en-GB" sz="1600" b="0" i="0" u="none" strike="noStrike" cap="none" normalizeH="0" baseline="0" dirty="0">
                <a:ln>
                  <a:noFill/>
                </a:ln>
                <a:solidFill>
                  <a:schemeClr val="tx1"/>
                </a:solidFill>
                <a:effectLst/>
                <a:latin typeface="Arial"/>
                <a:ea typeface="ＭＳ Ｐゴシック" charset="-128"/>
                <a:cs typeface="Arial"/>
              </a:rPr>
              <a:t> = “Out” element = “</a:t>
            </a:r>
            <a:r>
              <a:rPr kumimoji="0" lang="en-GB" sz="1600" b="0" i="0" u="none" strike="noStrike" cap="none" normalizeH="0" baseline="0" dirty="0" err="1">
                <a:ln>
                  <a:noFill/>
                </a:ln>
                <a:solidFill>
                  <a:schemeClr val="tx1"/>
                </a:solidFill>
                <a:effectLst/>
                <a:latin typeface="Arial"/>
                <a:ea typeface="ＭＳ Ｐゴシック" charset="-128"/>
                <a:cs typeface="Arial"/>
              </a:rPr>
              <a:t>weathns:InDataFault</a:t>
            </a:r>
            <a:r>
              <a:rPr kumimoji="0" lang="en-GB" sz="1600" b="0" i="0" u="none" strike="noStrike" cap="none" normalizeH="0" baseline="0" dirty="0">
                <a:ln>
                  <a:noFill/>
                </a:ln>
                <a:solidFill>
                  <a:schemeClr val="tx1"/>
                </a:solidFill>
                <a:effectLst/>
                <a:latin typeface="Arial"/>
                <a:ea typeface="ＭＳ Ｐゴシック" charset="-128"/>
                <a:cs typeface="Arial"/>
              </a:rPr>
              <a:t>” /&gt;</a:t>
            </a:r>
          </a:p>
          <a:p>
            <a:pPr marL="180000" lvl="0" indent="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&lt;/operation&gt;</a:t>
            </a:r>
          </a:p>
          <a:p>
            <a:pPr marL="0" lvl="0" indent="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&lt;/interface&gt;</a:t>
            </a:r>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93635"/>
            <a:ext cx="8229600" cy="1143000"/>
          </a:xfrm>
        </p:spPr>
        <p:txBody>
          <a:bodyPr/>
          <a:lstStyle/>
          <a:p>
            <a:pPr algn="ctr"/>
            <a:r>
              <a:rPr lang="en-US" dirty="0" err="1"/>
              <a:t>RESTful</a:t>
            </a:r>
            <a:r>
              <a:rPr lang="en-US" dirty="0"/>
              <a:t> services</a:t>
            </a:r>
          </a:p>
        </p:txBody>
      </p:sp>
      <p:sp>
        <p:nvSpPr>
          <p:cNvPr id="3" name="Date Placeholder 2"/>
          <p:cNvSpPr>
            <a:spLocks noGrp="1"/>
          </p:cNvSpPr>
          <p:nvPr>
            <p:ph type="dt" sz="half" idx="10"/>
          </p:nvPr>
        </p:nvSpPr>
        <p:spPr/>
        <p:txBody>
          <a:bodyPr/>
          <a:lstStyle/>
          <a:p>
            <a:r>
              <a:rPr lang="en-GB"/>
              <a:t>26/11/2014</a:t>
            </a:r>
            <a:endParaRPr lang="en-US"/>
          </a:p>
        </p:txBody>
      </p:sp>
      <p:sp>
        <p:nvSpPr>
          <p:cNvPr id="4" name="Footer Placeholder 3"/>
          <p:cNvSpPr>
            <a:spLocks noGrp="1"/>
          </p:cNvSpPr>
          <p:nvPr>
            <p:ph type="ftr" sz="quarter" idx="11"/>
          </p:nvPr>
        </p:nvSpPr>
        <p:spPr/>
        <p:txBody>
          <a:bodyPr/>
          <a:lstStyle/>
          <a:p>
            <a:r>
              <a:rPr lang="en-US"/>
              <a:t>Chapter 18 Service-oriented software engineering</a:t>
            </a:r>
          </a:p>
        </p:txBody>
      </p:sp>
      <p:sp>
        <p:nvSpPr>
          <p:cNvPr id="5" name="Slide Number Placeholder 4"/>
          <p:cNvSpPr>
            <a:spLocks noGrp="1"/>
          </p:cNvSpPr>
          <p:nvPr>
            <p:ph type="sldNum" sz="quarter" idx="12"/>
          </p:nvPr>
        </p:nvSpPr>
        <p:spPr/>
        <p:txBody>
          <a:bodyPr/>
          <a:lstStyle/>
          <a:p>
            <a:fld id="{79E88437-7EE6-ED48-AB3C-19DA85FCB265}" type="slidenum">
              <a:rPr lang="en-US" smtClean="0"/>
              <a:pPr/>
              <a:t>24</a:t>
            </a:fld>
            <a:endParaRPr lang="en-US"/>
          </a:p>
        </p:txBody>
      </p:sp>
    </p:spTree>
    <p:extLst>
      <p:ext uri="{BB962C8B-B14F-4D97-AF65-F5344CB8AC3E}">
        <p14:creationId xmlns:p14="http://schemas.microsoft.com/office/powerpoint/2010/main" val="1896786507"/>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RESTful</a:t>
            </a:r>
            <a:r>
              <a:rPr lang="en-US" dirty="0"/>
              <a:t> web services</a:t>
            </a:r>
          </a:p>
        </p:txBody>
      </p:sp>
      <p:sp>
        <p:nvSpPr>
          <p:cNvPr id="3" name="Content Placeholder 2"/>
          <p:cNvSpPr>
            <a:spLocks noGrp="1"/>
          </p:cNvSpPr>
          <p:nvPr>
            <p:ph idx="1"/>
          </p:nvPr>
        </p:nvSpPr>
        <p:spPr/>
        <p:txBody>
          <a:bodyPr/>
          <a:lstStyle/>
          <a:p>
            <a:r>
              <a:rPr lang="en-GB" sz="2200" dirty="0"/>
              <a:t>Current web services standards have been criticized as ‘heavyweight’ standards that are over-general and inefficient. </a:t>
            </a:r>
          </a:p>
          <a:p>
            <a:r>
              <a:rPr lang="en-GB" sz="2200" dirty="0"/>
              <a:t>REST (</a:t>
            </a:r>
            <a:r>
              <a:rPr lang="en-GB" sz="2200" dirty="0" err="1"/>
              <a:t>REpresentational</a:t>
            </a:r>
            <a:r>
              <a:rPr lang="en-GB" sz="2200" dirty="0"/>
              <a:t> State Transfer) is an architectural style based on transferring representations of resources from a server to a client. </a:t>
            </a:r>
          </a:p>
          <a:p>
            <a:r>
              <a:rPr lang="en-GB" sz="2200" dirty="0"/>
              <a:t>This style underlies the web as a whole and is simpler than SOAP/WSDL for implementing web services.</a:t>
            </a:r>
          </a:p>
          <a:p>
            <a:r>
              <a:rPr lang="en-GB" sz="2200" dirty="0" err="1"/>
              <a:t>RESTful</a:t>
            </a:r>
            <a:r>
              <a:rPr lang="en-GB" sz="2200" dirty="0"/>
              <a:t> services involve a lower overhead than so-called ‘big web services’ and are used by many organizations implementing service-based systems. </a:t>
            </a:r>
          </a:p>
          <a:p>
            <a:endParaRPr lang="en-US" dirty="0"/>
          </a:p>
        </p:txBody>
      </p:sp>
      <p:sp>
        <p:nvSpPr>
          <p:cNvPr id="6" name="Date Placeholder 5"/>
          <p:cNvSpPr>
            <a:spLocks noGrp="1"/>
          </p:cNvSpPr>
          <p:nvPr>
            <p:ph type="dt" sz="half" idx="10"/>
          </p:nvPr>
        </p:nvSpPr>
        <p:spPr/>
        <p:txBody>
          <a:bodyPr/>
          <a:lstStyle/>
          <a:p>
            <a:r>
              <a:rPr lang="en-GB"/>
              <a:t>26/11/2014</a:t>
            </a:r>
            <a:endParaRPr lang="en-US"/>
          </a:p>
        </p:txBody>
      </p:sp>
      <p:sp>
        <p:nvSpPr>
          <p:cNvPr id="4" name="Footer Placeholder 3"/>
          <p:cNvSpPr>
            <a:spLocks noGrp="1"/>
          </p:cNvSpPr>
          <p:nvPr>
            <p:ph type="ftr" sz="quarter" idx="11"/>
          </p:nvPr>
        </p:nvSpPr>
        <p:spPr/>
        <p:txBody>
          <a:bodyPr/>
          <a:lstStyle/>
          <a:p>
            <a:r>
              <a:rPr lang="en-US"/>
              <a:t>Chapter 18 Service-oriented software engineering</a:t>
            </a:r>
          </a:p>
        </p:txBody>
      </p:sp>
      <p:sp>
        <p:nvSpPr>
          <p:cNvPr id="5" name="Slide Number Placeholder 4"/>
          <p:cNvSpPr>
            <a:spLocks noGrp="1"/>
          </p:cNvSpPr>
          <p:nvPr>
            <p:ph type="sldNum" sz="quarter" idx="12"/>
          </p:nvPr>
        </p:nvSpPr>
        <p:spPr/>
        <p:txBody>
          <a:bodyPr/>
          <a:lstStyle/>
          <a:p>
            <a:fld id="{79E88437-7EE6-ED48-AB3C-19DA85FCB265}" type="slidenum">
              <a:rPr lang="en-US" smtClean="0"/>
              <a:pPr/>
              <a:t>25</a:t>
            </a:fld>
            <a:endParaRPr lang="en-US" dirty="0"/>
          </a:p>
        </p:txBody>
      </p:sp>
    </p:spTree>
    <p:extLst>
      <p:ext uri="{BB962C8B-B14F-4D97-AF65-F5344CB8AC3E}">
        <p14:creationId xmlns:p14="http://schemas.microsoft.com/office/powerpoint/2010/main" val="3900999710"/>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lstStyle/>
          <a:p>
            <a:r>
              <a:rPr lang="en-GB" dirty="0"/>
              <a:t>The fundamental element in a </a:t>
            </a:r>
            <a:r>
              <a:rPr lang="en-GB" dirty="0" err="1"/>
              <a:t>RESTful</a:t>
            </a:r>
            <a:r>
              <a:rPr lang="en-GB" dirty="0"/>
              <a:t> architecture is a </a:t>
            </a:r>
            <a:r>
              <a:rPr lang="en-GB" i="1" dirty="0"/>
              <a:t>resource</a:t>
            </a:r>
            <a:r>
              <a:rPr lang="en-GB" dirty="0"/>
              <a:t>.</a:t>
            </a:r>
          </a:p>
          <a:p>
            <a:r>
              <a:rPr lang="en-GB" dirty="0"/>
              <a:t> Essentially, a resource is simply a data element such as a </a:t>
            </a:r>
            <a:r>
              <a:rPr lang="en-GB" dirty="0" err="1"/>
              <a:t>catalog</a:t>
            </a:r>
            <a:r>
              <a:rPr lang="en-GB" dirty="0"/>
              <a:t>, a medical record, or a document, such as this slide deck. </a:t>
            </a:r>
          </a:p>
          <a:p>
            <a:r>
              <a:rPr lang="en-GB" dirty="0"/>
              <a:t>In general, resources may have multiple representations, i.e., they can exist in different formats. </a:t>
            </a:r>
          </a:p>
          <a:p>
            <a:pPr lvl="1"/>
            <a:r>
              <a:rPr lang="en-GB" dirty="0"/>
              <a:t>MS WORD</a:t>
            </a:r>
          </a:p>
          <a:p>
            <a:pPr lvl="1"/>
            <a:r>
              <a:rPr lang="en-GB" dirty="0"/>
              <a:t>PDF</a:t>
            </a:r>
          </a:p>
          <a:p>
            <a:pPr lvl="1"/>
            <a:r>
              <a:rPr lang="en-GB" dirty="0"/>
              <a:t>Quark </a:t>
            </a:r>
            <a:r>
              <a:rPr lang="en-GB" dirty="0" err="1"/>
              <a:t>XPress</a:t>
            </a:r>
            <a:endParaRPr lang="en-US" dirty="0"/>
          </a:p>
        </p:txBody>
      </p:sp>
      <p:sp>
        <p:nvSpPr>
          <p:cNvPr id="6" name="Date Placeholder 5"/>
          <p:cNvSpPr>
            <a:spLocks noGrp="1"/>
          </p:cNvSpPr>
          <p:nvPr>
            <p:ph type="dt" sz="half" idx="10"/>
          </p:nvPr>
        </p:nvSpPr>
        <p:spPr/>
        <p:txBody>
          <a:bodyPr/>
          <a:lstStyle/>
          <a:p>
            <a:r>
              <a:rPr lang="en-GB"/>
              <a:t>26/11/2014</a:t>
            </a:r>
            <a:endParaRPr lang="en-US"/>
          </a:p>
        </p:txBody>
      </p:sp>
      <p:sp>
        <p:nvSpPr>
          <p:cNvPr id="4" name="Footer Placeholder 3"/>
          <p:cNvSpPr>
            <a:spLocks noGrp="1"/>
          </p:cNvSpPr>
          <p:nvPr>
            <p:ph type="ftr" sz="quarter" idx="11"/>
          </p:nvPr>
        </p:nvSpPr>
        <p:spPr/>
        <p:txBody>
          <a:bodyPr/>
          <a:lstStyle/>
          <a:p>
            <a:r>
              <a:rPr lang="en-US"/>
              <a:t>Chapter 18 Service-oriented software engineering</a:t>
            </a:r>
          </a:p>
        </p:txBody>
      </p:sp>
      <p:sp>
        <p:nvSpPr>
          <p:cNvPr id="5" name="Slide Number Placeholder 4"/>
          <p:cNvSpPr>
            <a:spLocks noGrp="1"/>
          </p:cNvSpPr>
          <p:nvPr>
            <p:ph type="sldNum" sz="quarter" idx="12"/>
          </p:nvPr>
        </p:nvSpPr>
        <p:spPr/>
        <p:txBody>
          <a:bodyPr/>
          <a:lstStyle/>
          <a:p>
            <a:fld id="{79E88437-7EE6-ED48-AB3C-19DA85FCB265}" type="slidenum">
              <a:rPr lang="en-US" smtClean="0"/>
              <a:pPr/>
              <a:t>26</a:t>
            </a:fld>
            <a:endParaRPr lang="en-US"/>
          </a:p>
        </p:txBody>
      </p:sp>
    </p:spTree>
    <p:extLst>
      <p:ext uri="{BB962C8B-B14F-4D97-AF65-F5344CB8AC3E}">
        <p14:creationId xmlns:p14="http://schemas.microsoft.com/office/powerpoint/2010/main" val="2047817703"/>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actions</a:t>
            </a:r>
          </a:p>
        </p:txBody>
      </p:sp>
      <p:sp>
        <p:nvSpPr>
          <p:cNvPr id="3" name="Content Placeholder 2"/>
          <p:cNvSpPr>
            <a:spLocks noGrp="1"/>
          </p:cNvSpPr>
          <p:nvPr>
            <p:ph idx="1"/>
          </p:nvPr>
        </p:nvSpPr>
        <p:spPr/>
        <p:txBody>
          <a:bodyPr/>
          <a:lstStyle/>
          <a:p>
            <a:r>
              <a:rPr lang="en-GB" dirty="0"/>
              <a:t>Create – bring the resource into existence.</a:t>
            </a:r>
          </a:p>
          <a:p>
            <a:r>
              <a:rPr lang="en-GB" dirty="0"/>
              <a:t>Read – return a representation of the resource.</a:t>
            </a:r>
          </a:p>
          <a:p>
            <a:r>
              <a:rPr lang="en-GB" dirty="0"/>
              <a:t>Update – change the value of the resource.</a:t>
            </a:r>
          </a:p>
          <a:p>
            <a:r>
              <a:rPr lang="en-GB" dirty="0"/>
              <a:t>Delete – make the resource inaccessible.</a:t>
            </a:r>
          </a:p>
          <a:p>
            <a:endParaRPr lang="en-US" dirty="0"/>
          </a:p>
        </p:txBody>
      </p:sp>
      <p:sp>
        <p:nvSpPr>
          <p:cNvPr id="6" name="Date Placeholder 5"/>
          <p:cNvSpPr>
            <a:spLocks noGrp="1"/>
          </p:cNvSpPr>
          <p:nvPr>
            <p:ph type="dt" sz="half" idx="10"/>
          </p:nvPr>
        </p:nvSpPr>
        <p:spPr/>
        <p:txBody>
          <a:bodyPr/>
          <a:lstStyle/>
          <a:p>
            <a:r>
              <a:rPr lang="en-GB"/>
              <a:t>26/11/2014</a:t>
            </a:r>
            <a:endParaRPr lang="en-US"/>
          </a:p>
        </p:txBody>
      </p:sp>
      <p:sp>
        <p:nvSpPr>
          <p:cNvPr id="4" name="Footer Placeholder 3"/>
          <p:cNvSpPr>
            <a:spLocks noGrp="1"/>
          </p:cNvSpPr>
          <p:nvPr>
            <p:ph type="ftr" sz="quarter" idx="11"/>
          </p:nvPr>
        </p:nvSpPr>
        <p:spPr/>
        <p:txBody>
          <a:bodyPr/>
          <a:lstStyle/>
          <a:p>
            <a:r>
              <a:rPr lang="en-US"/>
              <a:t>Chapter 18 Service-oriented software engineering</a:t>
            </a:r>
          </a:p>
        </p:txBody>
      </p:sp>
      <p:sp>
        <p:nvSpPr>
          <p:cNvPr id="5" name="Slide Number Placeholder 4"/>
          <p:cNvSpPr>
            <a:spLocks noGrp="1"/>
          </p:cNvSpPr>
          <p:nvPr>
            <p:ph type="sldNum" sz="quarter" idx="12"/>
          </p:nvPr>
        </p:nvSpPr>
        <p:spPr/>
        <p:txBody>
          <a:bodyPr/>
          <a:lstStyle/>
          <a:p>
            <a:fld id="{79E88437-7EE6-ED48-AB3C-19DA85FCB265}" type="slidenum">
              <a:rPr lang="en-US" smtClean="0"/>
              <a:pPr/>
              <a:t>27</a:t>
            </a:fld>
            <a:endParaRPr lang="en-US"/>
          </a:p>
        </p:txBody>
      </p:sp>
    </p:spTree>
    <p:extLst>
      <p:ext uri="{BB962C8B-B14F-4D97-AF65-F5344CB8AC3E}">
        <p14:creationId xmlns:p14="http://schemas.microsoft.com/office/powerpoint/2010/main" val="4205136156"/>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 actions, operations</a:t>
            </a:r>
          </a:p>
        </p:txBody>
      </p:sp>
      <p:sp>
        <p:nvSpPr>
          <p:cNvPr id="3" name="Date Placeholder 2"/>
          <p:cNvSpPr>
            <a:spLocks noGrp="1"/>
          </p:cNvSpPr>
          <p:nvPr>
            <p:ph type="dt" sz="half" idx="10"/>
          </p:nvPr>
        </p:nvSpPr>
        <p:spPr/>
        <p:txBody>
          <a:bodyPr/>
          <a:lstStyle/>
          <a:p>
            <a:r>
              <a:rPr lang="en-GB"/>
              <a:t>26/11/2014</a:t>
            </a:r>
            <a:endParaRPr lang="en-US"/>
          </a:p>
        </p:txBody>
      </p:sp>
      <p:sp>
        <p:nvSpPr>
          <p:cNvPr id="4" name="Footer Placeholder 3"/>
          <p:cNvSpPr>
            <a:spLocks noGrp="1"/>
          </p:cNvSpPr>
          <p:nvPr>
            <p:ph type="ftr" sz="quarter" idx="11"/>
          </p:nvPr>
        </p:nvSpPr>
        <p:spPr/>
        <p:txBody>
          <a:bodyPr/>
          <a:lstStyle/>
          <a:p>
            <a:r>
              <a:rPr lang="en-US"/>
              <a:t>Chapter 18 Service-oriented software engineering</a:t>
            </a:r>
          </a:p>
        </p:txBody>
      </p:sp>
      <p:sp>
        <p:nvSpPr>
          <p:cNvPr id="5" name="Slide Number Placeholder 4"/>
          <p:cNvSpPr>
            <a:spLocks noGrp="1"/>
          </p:cNvSpPr>
          <p:nvPr>
            <p:ph type="sldNum" sz="quarter" idx="12"/>
          </p:nvPr>
        </p:nvSpPr>
        <p:spPr/>
        <p:txBody>
          <a:bodyPr/>
          <a:lstStyle/>
          <a:p>
            <a:fld id="{79E88437-7EE6-ED48-AB3C-19DA85FCB265}" type="slidenum">
              <a:rPr lang="en-US" smtClean="0"/>
              <a:pPr/>
              <a:t>28</a:t>
            </a:fld>
            <a:endParaRPr lang="en-US"/>
          </a:p>
        </p:txBody>
      </p:sp>
      <p:pic>
        <p:nvPicPr>
          <p:cNvPr id="6" name="Picture 5" descr="18.6 Resource operation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594" y="1858558"/>
            <a:ext cx="8685568" cy="3718959"/>
          </a:xfrm>
          <a:prstGeom prst="rect">
            <a:avLst/>
          </a:prstGeom>
        </p:spPr>
      </p:pic>
    </p:spTree>
    <p:extLst>
      <p:ext uri="{BB962C8B-B14F-4D97-AF65-F5344CB8AC3E}">
        <p14:creationId xmlns:p14="http://schemas.microsoft.com/office/powerpoint/2010/main" val="111179852"/>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resource operations</a:t>
            </a:r>
          </a:p>
        </p:txBody>
      </p:sp>
      <p:sp>
        <p:nvSpPr>
          <p:cNvPr id="3" name="Content Placeholder 2"/>
          <p:cNvSpPr>
            <a:spLocks noGrp="1"/>
          </p:cNvSpPr>
          <p:nvPr>
            <p:ph idx="1"/>
          </p:nvPr>
        </p:nvSpPr>
        <p:spPr/>
        <p:txBody>
          <a:bodyPr/>
          <a:lstStyle/>
          <a:p>
            <a:r>
              <a:rPr lang="en-GB" dirty="0"/>
              <a:t>POST is used to create a resource. It has associated data that defines the resource.</a:t>
            </a:r>
          </a:p>
          <a:p>
            <a:r>
              <a:rPr lang="en-GB" dirty="0"/>
              <a:t>GET is used to read the value of a resource and return that to the requestor in the specified representation, such as XHTML, that can be rendered in a web browser.</a:t>
            </a:r>
          </a:p>
          <a:p>
            <a:r>
              <a:rPr lang="en-GB" dirty="0"/>
              <a:t>PUT is used to update the value of a resource.</a:t>
            </a:r>
          </a:p>
          <a:p>
            <a:r>
              <a:rPr lang="en-GB" dirty="0"/>
              <a:t>DELETE is used to delete the resource.</a:t>
            </a:r>
          </a:p>
          <a:p>
            <a:endParaRPr lang="en-US" dirty="0"/>
          </a:p>
        </p:txBody>
      </p:sp>
      <p:sp>
        <p:nvSpPr>
          <p:cNvPr id="6" name="Date Placeholder 5"/>
          <p:cNvSpPr>
            <a:spLocks noGrp="1"/>
          </p:cNvSpPr>
          <p:nvPr>
            <p:ph type="dt" sz="half" idx="10"/>
          </p:nvPr>
        </p:nvSpPr>
        <p:spPr/>
        <p:txBody>
          <a:bodyPr/>
          <a:lstStyle/>
          <a:p>
            <a:r>
              <a:rPr lang="en-GB"/>
              <a:t>26/11/2014</a:t>
            </a:r>
            <a:endParaRPr lang="en-US"/>
          </a:p>
        </p:txBody>
      </p:sp>
      <p:sp>
        <p:nvSpPr>
          <p:cNvPr id="4" name="Footer Placeholder 3"/>
          <p:cNvSpPr>
            <a:spLocks noGrp="1"/>
          </p:cNvSpPr>
          <p:nvPr>
            <p:ph type="ftr" sz="quarter" idx="11"/>
          </p:nvPr>
        </p:nvSpPr>
        <p:spPr/>
        <p:txBody>
          <a:bodyPr/>
          <a:lstStyle/>
          <a:p>
            <a:r>
              <a:rPr lang="en-US"/>
              <a:t>Chapter 18 Service-oriented software engineering</a:t>
            </a:r>
          </a:p>
        </p:txBody>
      </p:sp>
      <p:sp>
        <p:nvSpPr>
          <p:cNvPr id="5" name="Slide Number Placeholder 4"/>
          <p:cNvSpPr>
            <a:spLocks noGrp="1"/>
          </p:cNvSpPr>
          <p:nvPr>
            <p:ph type="sldNum" sz="quarter" idx="12"/>
          </p:nvPr>
        </p:nvSpPr>
        <p:spPr/>
        <p:txBody>
          <a:bodyPr/>
          <a:lstStyle/>
          <a:p>
            <a:fld id="{79E88437-7EE6-ED48-AB3C-19DA85FCB265}" type="slidenum">
              <a:rPr lang="en-US" smtClean="0"/>
              <a:pPr/>
              <a:t>29</a:t>
            </a:fld>
            <a:endParaRPr lang="en-US"/>
          </a:p>
        </p:txBody>
      </p:sp>
    </p:spTree>
    <p:extLst>
      <p:ext uri="{BB962C8B-B14F-4D97-AF65-F5344CB8AC3E}">
        <p14:creationId xmlns:p14="http://schemas.microsoft.com/office/powerpoint/2010/main" val="2199599108"/>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services</a:t>
            </a:r>
          </a:p>
        </p:txBody>
      </p:sp>
      <p:sp>
        <p:nvSpPr>
          <p:cNvPr id="3" name="Content Placeholder 2"/>
          <p:cNvSpPr>
            <a:spLocks noGrp="1"/>
          </p:cNvSpPr>
          <p:nvPr>
            <p:ph idx="1"/>
          </p:nvPr>
        </p:nvSpPr>
        <p:spPr/>
        <p:txBody>
          <a:bodyPr/>
          <a:lstStyle/>
          <a:p>
            <a:r>
              <a:rPr lang="en-GB" dirty="0"/>
              <a:t>A web service is an instance of a more general notion of a service:</a:t>
            </a:r>
          </a:p>
          <a:p>
            <a:pPr lvl="1">
              <a:buNone/>
            </a:pPr>
            <a:r>
              <a:rPr lang="en-GB" i="1" dirty="0"/>
              <a:t>	“A Service is an act or performance offered by one party to another. Although the process may be tied to a physical product, the performance is essentially intangible and does not normally result in ownership of any of the factors of production.” </a:t>
            </a:r>
            <a:r>
              <a:rPr lang="en-GB" sz="1600" i="1" dirty="0">
                <a:hlinkClick r:id="rId2"/>
              </a:rPr>
              <a:t>(source)</a:t>
            </a:r>
            <a:endParaRPr lang="en-GB" sz="1600" dirty="0"/>
          </a:p>
          <a:p>
            <a:r>
              <a:rPr lang="en-GB" dirty="0"/>
              <a:t>The essence of a service, therefore, is that the provision of the service is independent of the application using the service. </a:t>
            </a:r>
          </a:p>
          <a:p>
            <a:r>
              <a:rPr lang="en-GB" dirty="0"/>
              <a:t>Service providers can develop specialized services and offer these to a range of service users from different organizations. </a:t>
            </a:r>
          </a:p>
          <a:p>
            <a:endParaRPr lang="en-US" dirty="0"/>
          </a:p>
        </p:txBody>
      </p:sp>
      <p:sp>
        <p:nvSpPr>
          <p:cNvPr id="4" name="Date Placeholder 3"/>
          <p:cNvSpPr>
            <a:spLocks noGrp="1"/>
          </p:cNvSpPr>
          <p:nvPr>
            <p:ph type="dt" sz="half" idx="10"/>
          </p:nvPr>
        </p:nvSpPr>
        <p:spPr/>
        <p:txBody>
          <a:bodyPr/>
          <a:lstStyle/>
          <a:p>
            <a:r>
              <a:rPr lang="en-GB"/>
              <a:t>26/11/2014</a:t>
            </a:r>
            <a:endParaRPr lang="en-US"/>
          </a:p>
        </p:txBody>
      </p:sp>
      <p:sp>
        <p:nvSpPr>
          <p:cNvPr id="6" name="Footer Placeholder 5"/>
          <p:cNvSpPr>
            <a:spLocks noGrp="1"/>
          </p:cNvSpPr>
          <p:nvPr>
            <p:ph type="ftr" sz="quarter" idx="11"/>
          </p:nvPr>
        </p:nvSpPr>
        <p:spPr/>
        <p:txBody>
          <a:bodyPr/>
          <a:lstStyle/>
          <a:p>
            <a:r>
              <a:rPr lang="en-US"/>
              <a:t>Chapter 18 Service-oriented software engineering</a:t>
            </a:r>
          </a:p>
        </p:txBody>
      </p:sp>
      <p:sp>
        <p:nvSpPr>
          <p:cNvPr id="5" name="Slide Number Placeholder 4"/>
          <p:cNvSpPr>
            <a:spLocks noGrp="1"/>
          </p:cNvSpPr>
          <p:nvPr>
            <p:ph type="sldNum" sz="quarter" idx="12"/>
          </p:nvPr>
        </p:nvSpPr>
        <p:spPr/>
        <p:txBody>
          <a:bodyPr/>
          <a:lstStyle/>
          <a:p>
            <a:fld id="{79E88437-7EE6-ED48-AB3C-19DA85FCB265}" type="slidenum">
              <a:rPr lang="en-US" smtClean="0"/>
              <a:pPr/>
              <a:t>3</a:t>
            </a:fld>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access</a:t>
            </a:r>
          </a:p>
        </p:txBody>
      </p:sp>
      <p:sp>
        <p:nvSpPr>
          <p:cNvPr id="3" name="Content Placeholder 2"/>
          <p:cNvSpPr>
            <a:spLocks noGrp="1"/>
          </p:cNvSpPr>
          <p:nvPr>
            <p:ph idx="1"/>
          </p:nvPr>
        </p:nvSpPr>
        <p:spPr>
          <a:xfrm>
            <a:off x="457200" y="1600200"/>
            <a:ext cx="8229600" cy="4756150"/>
          </a:xfrm>
        </p:spPr>
        <p:txBody>
          <a:bodyPr/>
          <a:lstStyle/>
          <a:p>
            <a:r>
              <a:rPr lang="en-GB" dirty="0"/>
              <a:t>When a RESTful approach is used, the data is exposed and is accessed using its URL </a:t>
            </a:r>
            <a:r>
              <a:rPr lang="en-GB" sz="1800" dirty="0"/>
              <a:t>(</a:t>
            </a:r>
            <a:r>
              <a:rPr lang="en-US" sz="1800" dirty="0">
                <a:hlinkClick r:id="rId2"/>
              </a:rPr>
              <a:t>Uniform Resource Locator</a:t>
            </a:r>
            <a:r>
              <a:rPr lang="en-GB" sz="1800" dirty="0"/>
              <a:t>)</a:t>
            </a:r>
            <a:r>
              <a:rPr lang="en-GB" dirty="0"/>
              <a:t>. </a:t>
            </a:r>
          </a:p>
          <a:p>
            <a:r>
              <a:rPr lang="en-GB" dirty="0"/>
              <a:t>For example, the weather data for each place in the database, might be accessed using URLs such as:</a:t>
            </a:r>
          </a:p>
          <a:p>
            <a:pPr lvl="1"/>
            <a:r>
              <a:rPr lang="en-GB" dirty="0"/>
              <a:t>http://weather-info-example.net/temperatures/boston</a:t>
            </a:r>
          </a:p>
          <a:p>
            <a:pPr lvl="1"/>
            <a:r>
              <a:rPr lang="en-GB" dirty="0"/>
              <a:t>http://weather-info-example.net/temperatures/edinburgh</a:t>
            </a:r>
          </a:p>
          <a:p>
            <a:r>
              <a:rPr lang="en-GB" dirty="0"/>
              <a:t>Invokes the GET operation and returns a list of maximum and minimum temperatures. </a:t>
            </a:r>
          </a:p>
          <a:p>
            <a:r>
              <a:rPr lang="en-GB" dirty="0"/>
              <a:t>To request the temperatures for a specific date, a URL query is used:</a:t>
            </a:r>
          </a:p>
          <a:p>
            <a:pPr marL="457200" lvl="1" indent="0">
              <a:buNone/>
            </a:pPr>
            <a:r>
              <a:rPr lang="en-GB" sz="1800" dirty="0"/>
              <a:t>http://weather-info-example.net/temperatures/edinburgh?date=20140226</a:t>
            </a:r>
          </a:p>
        </p:txBody>
      </p:sp>
      <p:sp>
        <p:nvSpPr>
          <p:cNvPr id="6" name="Date Placeholder 5"/>
          <p:cNvSpPr>
            <a:spLocks noGrp="1"/>
          </p:cNvSpPr>
          <p:nvPr>
            <p:ph type="dt" sz="half" idx="10"/>
          </p:nvPr>
        </p:nvSpPr>
        <p:spPr/>
        <p:txBody>
          <a:bodyPr/>
          <a:lstStyle/>
          <a:p>
            <a:r>
              <a:rPr lang="en-GB"/>
              <a:t>26/11/2014</a:t>
            </a:r>
            <a:endParaRPr lang="en-US"/>
          </a:p>
        </p:txBody>
      </p:sp>
      <p:sp>
        <p:nvSpPr>
          <p:cNvPr id="4" name="Footer Placeholder 3"/>
          <p:cNvSpPr>
            <a:spLocks noGrp="1"/>
          </p:cNvSpPr>
          <p:nvPr>
            <p:ph type="ftr" sz="quarter" idx="11"/>
          </p:nvPr>
        </p:nvSpPr>
        <p:spPr/>
        <p:txBody>
          <a:bodyPr/>
          <a:lstStyle/>
          <a:p>
            <a:r>
              <a:rPr lang="en-US"/>
              <a:t>Chapter 18 Service-oriented software engineering</a:t>
            </a:r>
          </a:p>
        </p:txBody>
      </p:sp>
      <p:sp>
        <p:nvSpPr>
          <p:cNvPr id="5" name="Slide Number Placeholder 4"/>
          <p:cNvSpPr>
            <a:spLocks noGrp="1"/>
          </p:cNvSpPr>
          <p:nvPr>
            <p:ph type="sldNum" sz="quarter" idx="12"/>
          </p:nvPr>
        </p:nvSpPr>
        <p:spPr/>
        <p:txBody>
          <a:bodyPr/>
          <a:lstStyle/>
          <a:p>
            <a:fld id="{79E88437-7EE6-ED48-AB3C-19DA85FCB265}" type="slidenum">
              <a:rPr lang="en-US" smtClean="0"/>
              <a:pPr/>
              <a:t>30</a:t>
            </a:fld>
            <a:endParaRPr lang="en-US"/>
          </a:p>
        </p:txBody>
      </p:sp>
    </p:spTree>
    <p:extLst>
      <p:ext uri="{BB962C8B-B14F-4D97-AF65-F5344CB8AC3E}">
        <p14:creationId xmlns:p14="http://schemas.microsoft.com/office/powerpoint/2010/main" val="3017244139"/>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results</a:t>
            </a:r>
          </a:p>
        </p:txBody>
      </p:sp>
      <p:sp>
        <p:nvSpPr>
          <p:cNvPr id="3" name="Content Placeholder 2"/>
          <p:cNvSpPr>
            <a:spLocks noGrp="1"/>
          </p:cNvSpPr>
          <p:nvPr>
            <p:ph idx="1"/>
          </p:nvPr>
        </p:nvSpPr>
        <p:spPr/>
        <p:txBody>
          <a:bodyPr/>
          <a:lstStyle/>
          <a:p>
            <a:r>
              <a:rPr lang="en-GB" dirty="0"/>
              <a:t>The response to a GET request in a </a:t>
            </a:r>
            <a:r>
              <a:rPr lang="en-GB" dirty="0" err="1"/>
              <a:t>RESTful</a:t>
            </a:r>
            <a:r>
              <a:rPr lang="en-GB" dirty="0"/>
              <a:t> service may include URLs. </a:t>
            </a:r>
          </a:p>
          <a:p>
            <a:r>
              <a:rPr lang="en-GB" dirty="0"/>
              <a:t>If the response to a request is a set of resources, then the URL of each of these may be included. </a:t>
            </a:r>
          </a:p>
          <a:p>
            <a:pPr lvl="1"/>
            <a:r>
              <a:rPr lang="en-GB" dirty="0"/>
              <a:t>http://weather-info-example.net/temperatures/edinburgh-scotland</a:t>
            </a:r>
          </a:p>
          <a:p>
            <a:pPr lvl="1"/>
            <a:r>
              <a:rPr lang="en-GB" dirty="0"/>
              <a:t>http://weather-info-example.net/temperatures/edinburgh-australia</a:t>
            </a:r>
          </a:p>
          <a:p>
            <a:pPr lvl="1"/>
            <a:r>
              <a:rPr lang="en-GB" dirty="0"/>
              <a:t>http://weather-info-example.net/temperatures/edinburgh-maryland</a:t>
            </a:r>
          </a:p>
          <a:p>
            <a:endParaRPr lang="en-GB" dirty="0"/>
          </a:p>
        </p:txBody>
      </p:sp>
      <p:sp>
        <p:nvSpPr>
          <p:cNvPr id="6" name="Date Placeholder 5"/>
          <p:cNvSpPr>
            <a:spLocks noGrp="1"/>
          </p:cNvSpPr>
          <p:nvPr>
            <p:ph type="dt" sz="half" idx="10"/>
          </p:nvPr>
        </p:nvSpPr>
        <p:spPr/>
        <p:txBody>
          <a:bodyPr/>
          <a:lstStyle/>
          <a:p>
            <a:r>
              <a:rPr lang="en-GB"/>
              <a:t>26/11/2014</a:t>
            </a:r>
            <a:endParaRPr lang="en-US"/>
          </a:p>
        </p:txBody>
      </p:sp>
      <p:sp>
        <p:nvSpPr>
          <p:cNvPr id="4" name="Footer Placeholder 3"/>
          <p:cNvSpPr>
            <a:spLocks noGrp="1"/>
          </p:cNvSpPr>
          <p:nvPr>
            <p:ph type="ftr" sz="quarter" idx="11"/>
          </p:nvPr>
        </p:nvSpPr>
        <p:spPr/>
        <p:txBody>
          <a:bodyPr/>
          <a:lstStyle/>
          <a:p>
            <a:r>
              <a:rPr lang="en-US"/>
              <a:t>Chapter 18 Service-oriented software engineering</a:t>
            </a:r>
          </a:p>
        </p:txBody>
      </p:sp>
      <p:sp>
        <p:nvSpPr>
          <p:cNvPr id="5" name="Slide Number Placeholder 4"/>
          <p:cNvSpPr>
            <a:spLocks noGrp="1"/>
          </p:cNvSpPr>
          <p:nvPr>
            <p:ph type="sldNum" sz="quarter" idx="12"/>
          </p:nvPr>
        </p:nvSpPr>
        <p:spPr/>
        <p:txBody>
          <a:bodyPr/>
          <a:lstStyle/>
          <a:p>
            <a:fld id="{79E88437-7EE6-ED48-AB3C-19DA85FCB265}" type="slidenum">
              <a:rPr lang="en-US" smtClean="0"/>
              <a:pPr/>
              <a:t>31</a:t>
            </a:fld>
            <a:endParaRPr lang="en-US"/>
          </a:p>
        </p:txBody>
      </p:sp>
    </p:spTree>
    <p:extLst>
      <p:ext uri="{BB962C8B-B14F-4D97-AF65-F5344CB8AC3E}">
        <p14:creationId xmlns:p14="http://schemas.microsoft.com/office/powerpoint/2010/main" val="3473349384"/>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a:t>
            </a:r>
            <a:r>
              <a:rPr lang="en-US" dirty="0" err="1"/>
              <a:t>RESTful</a:t>
            </a:r>
            <a:r>
              <a:rPr lang="en-US" dirty="0"/>
              <a:t> approach</a:t>
            </a:r>
          </a:p>
        </p:txBody>
      </p:sp>
      <p:sp>
        <p:nvSpPr>
          <p:cNvPr id="3" name="Content Placeholder 2"/>
          <p:cNvSpPr>
            <a:spLocks noGrp="1"/>
          </p:cNvSpPr>
          <p:nvPr>
            <p:ph idx="1"/>
          </p:nvPr>
        </p:nvSpPr>
        <p:spPr/>
        <p:txBody>
          <a:bodyPr/>
          <a:lstStyle/>
          <a:p>
            <a:r>
              <a:rPr lang="en-GB" dirty="0"/>
              <a:t>When a service has a complex interface and is not a simple resource, it can be difficult to design a set of RESTful services to represent it. </a:t>
            </a:r>
          </a:p>
          <a:p>
            <a:r>
              <a:rPr lang="en-GB" dirty="0"/>
              <a:t>There are no standards for </a:t>
            </a:r>
            <a:r>
              <a:rPr lang="en-GB" dirty="0" err="1"/>
              <a:t>RESTful</a:t>
            </a:r>
            <a:r>
              <a:rPr lang="en-GB" dirty="0"/>
              <a:t> interface description so service users must rely on informal documentation to understand the interface. </a:t>
            </a:r>
          </a:p>
          <a:p>
            <a:r>
              <a:rPr lang="en-GB" dirty="0"/>
              <a:t>When you use </a:t>
            </a:r>
            <a:r>
              <a:rPr lang="en-GB" dirty="0" err="1"/>
              <a:t>RESTful</a:t>
            </a:r>
            <a:r>
              <a:rPr lang="en-GB" dirty="0"/>
              <a:t> services, you have to implement your own infrastructure for monitoring and managing the quality of service and the service reliability. </a:t>
            </a:r>
            <a:endParaRPr lang="en-US" dirty="0"/>
          </a:p>
        </p:txBody>
      </p:sp>
      <p:sp>
        <p:nvSpPr>
          <p:cNvPr id="6" name="Date Placeholder 5"/>
          <p:cNvSpPr>
            <a:spLocks noGrp="1"/>
          </p:cNvSpPr>
          <p:nvPr>
            <p:ph type="dt" sz="half" idx="10"/>
          </p:nvPr>
        </p:nvSpPr>
        <p:spPr/>
        <p:txBody>
          <a:bodyPr/>
          <a:lstStyle/>
          <a:p>
            <a:r>
              <a:rPr lang="en-GB"/>
              <a:t>26/11/2014</a:t>
            </a:r>
            <a:endParaRPr lang="en-US"/>
          </a:p>
        </p:txBody>
      </p:sp>
      <p:sp>
        <p:nvSpPr>
          <p:cNvPr id="4" name="Footer Placeholder 3"/>
          <p:cNvSpPr>
            <a:spLocks noGrp="1"/>
          </p:cNvSpPr>
          <p:nvPr>
            <p:ph type="ftr" sz="quarter" idx="11"/>
          </p:nvPr>
        </p:nvSpPr>
        <p:spPr/>
        <p:txBody>
          <a:bodyPr/>
          <a:lstStyle/>
          <a:p>
            <a:r>
              <a:rPr lang="en-US"/>
              <a:t>Chapter 18 Service-oriented software engineering</a:t>
            </a:r>
          </a:p>
        </p:txBody>
      </p:sp>
      <p:sp>
        <p:nvSpPr>
          <p:cNvPr id="5" name="Slide Number Placeholder 4"/>
          <p:cNvSpPr>
            <a:spLocks noGrp="1"/>
          </p:cNvSpPr>
          <p:nvPr>
            <p:ph type="sldNum" sz="quarter" idx="12"/>
          </p:nvPr>
        </p:nvSpPr>
        <p:spPr/>
        <p:txBody>
          <a:bodyPr/>
          <a:lstStyle/>
          <a:p>
            <a:fld id="{79E88437-7EE6-ED48-AB3C-19DA85FCB265}" type="slidenum">
              <a:rPr lang="en-US" smtClean="0"/>
              <a:pPr/>
              <a:t>32</a:t>
            </a:fld>
            <a:endParaRPr lang="en-US"/>
          </a:p>
        </p:txBody>
      </p:sp>
    </p:spTree>
    <p:extLst>
      <p:ext uri="{BB962C8B-B14F-4D97-AF65-F5344CB8AC3E}">
        <p14:creationId xmlns:p14="http://schemas.microsoft.com/office/powerpoint/2010/main" val="3427411006"/>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RESTful</a:t>
            </a:r>
            <a:r>
              <a:rPr lang="en-US" dirty="0"/>
              <a:t> and SOAP-based APIs</a:t>
            </a:r>
          </a:p>
        </p:txBody>
      </p:sp>
      <p:sp>
        <p:nvSpPr>
          <p:cNvPr id="3" name="Date Placeholder 2"/>
          <p:cNvSpPr>
            <a:spLocks noGrp="1"/>
          </p:cNvSpPr>
          <p:nvPr>
            <p:ph type="dt" sz="half" idx="10"/>
          </p:nvPr>
        </p:nvSpPr>
        <p:spPr/>
        <p:txBody>
          <a:bodyPr/>
          <a:lstStyle/>
          <a:p>
            <a:r>
              <a:rPr lang="en-GB"/>
              <a:t>26/11/2014</a:t>
            </a:r>
            <a:endParaRPr lang="en-US"/>
          </a:p>
        </p:txBody>
      </p:sp>
      <p:sp>
        <p:nvSpPr>
          <p:cNvPr id="4" name="Footer Placeholder 3"/>
          <p:cNvSpPr>
            <a:spLocks noGrp="1"/>
          </p:cNvSpPr>
          <p:nvPr>
            <p:ph type="ftr" sz="quarter" idx="11"/>
          </p:nvPr>
        </p:nvSpPr>
        <p:spPr/>
        <p:txBody>
          <a:bodyPr/>
          <a:lstStyle/>
          <a:p>
            <a:r>
              <a:rPr lang="en-US"/>
              <a:t>Chapter 18 Service-oriented software engineering</a:t>
            </a:r>
          </a:p>
        </p:txBody>
      </p:sp>
      <p:sp>
        <p:nvSpPr>
          <p:cNvPr id="5" name="Slide Number Placeholder 4"/>
          <p:cNvSpPr>
            <a:spLocks noGrp="1"/>
          </p:cNvSpPr>
          <p:nvPr>
            <p:ph type="sldNum" sz="quarter" idx="12"/>
          </p:nvPr>
        </p:nvSpPr>
        <p:spPr/>
        <p:txBody>
          <a:bodyPr/>
          <a:lstStyle/>
          <a:p>
            <a:fld id="{79E88437-7EE6-ED48-AB3C-19DA85FCB265}" type="slidenum">
              <a:rPr lang="en-US" smtClean="0"/>
              <a:pPr/>
              <a:t>33</a:t>
            </a:fld>
            <a:endParaRPr lang="en-US"/>
          </a:p>
        </p:txBody>
      </p:sp>
      <p:pic>
        <p:nvPicPr>
          <p:cNvPr id="6" name="Picture 5" descr="18.7 REST and SOAP API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789" y="1880072"/>
            <a:ext cx="7097448" cy="3906852"/>
          </a:xfrm>
          <a:prstGeom prst="rect">
            <a:avLst/>
          </a:prstGeom>
        </p:spPr>
      </p:pic>
    </p:spTree>
    <p:extLst>
      <p:ext uri="{BB962C8B-B14F-4D97-AF65-F5344CB8AC3E}">
        <p14:creationId xmlns:p14="http://schemas.microsoft.com/office/powerpoint/2010/main" val="798319038"/>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1692"/>
            <a:ext cx="8229600" cy="1143000"/>
          </a:xfrm>
        </p:spPr>
        <p:txBody>
          <a:bodyPr/>
          <a:lstStyle/>
          <a:p>
            <a:pPr algn="ctr"/>
            <a:r>
              <a:rPr lang="en-US" dirty="0"/>
              <a:t>Service engineering</a:t>
            </a:r>
          </a:p>
        </p:txBody>
      </p:sp>
      <p:sp>
        <p:nvSpPr>
          <p:cNvPr id="3" name="Date Placeholder 2"/>
          <p:cNvSpPr>
            <a:spLocks noGrp="1"/>
          </p:cNvSpPr>
          <p:nvPr>
            <p:ph type="dt" sz="half" idx="10"/>
          </p:nvPr>
        </p:nvSpPr>
        <p:spPr/>
        <p:txBody>
          <a:bodyPr/>
          <a:lstStyle/>
          <a:p>
            <a:r>
              <a:rPr lang="en-GB"/>
              <a:t>26/11/2014</a:t>
            </a:r>
            <a:endParaRPr lang="en-US"/>
          </a:p>
        </p:txBody>
      </p:sp>
      <p:sp>
        <p:nvSpPr>
          <p:cNvPr id="4" name="Footer Placeholder 3"/>
          <p:cNvSpPr>
            <a:spLocks noGrp="1"/>
          </p:cNvSpPr>
          <p:nvPr>
            <p:ph type="ftr" sz="quarter" idx="11"/>
          </p:nvPr>
        </p:nvSpPr>
        <p:spPr/>
        <p:txBody>
          <a:bodyPr/>
          <a:lstStyle/>
          <a:p>
            <a:r>
              <a:rPr lang="en-US"/>
              <a:t>Chapter 18 Service-oriented software engineering</a:t>
            </a:r>
          </a:p>
        </p:txBody>
      </p:sp>
      <p:sp>
        <p:nvSpPr>
          <p:cNvPr id="5" name="Slide Number Placeholder 4"/>
          <p:cNvSpPr>
            <a:spLocks noGrp="1"/>
          </p:cNvSpPr>
          <p:nvPr>
            <p:ph type="sldNum" sz="quarter" idx="12"/>
          </p:nvPr>
        </p:nvSpPr>
        <p:spPr/>
        <p:txBody>
          <a:bodyPr/>
          <a:lstStyle/>
          <a:p>
            <a:fld id="{79E88437-7EE6-ED48-AB3C-19DA85FCB265}" type="slidenum">
              <a:rPr lang="en-US" smtClean="0"/>
              <a:pPr/>
              <a:t>34</a:t>
            </a:fld>
            <a:endParaRPr lang="en-US"/>
          </a:p>
        </p:txBody>
      </p:sp>
    </p:spTree>
    <p:extLst>
      <p:ext uri="{BB962C8B-B14F-4D97-AF65-F5344CB8AC3E}">
        <p14:creationId xmlns:p14="http://schemas.microsoft.com/office/powerpoint/2010/main" val="3526411222"/>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dirty="0"/>
              <a:t>Service engineering</a:t>
            </a:r>
          </a:p>
        </p:txBody>
      </p:sp>
      <p:sp>
        <p:nvSpPr>
          <p:cNvPr id="186371" name="Rectangle 3"/>
          <p:cNvSpPr>
            <a:spLocks noGrp="1" noChangeArrowheads="1"/>
          </p:cNvSpPr>
          <p:nvPr>
            <p:ph idx="1"/>
          </p:nvPr>
        </p:nvSpPr>
        <p:spPr/>
        <p:txBody>
          <a:bodyPr/>
          <a:lstStyle/>
          <a:p>
            <a:r>
              <a:rPr lang="en-US" dirty="0"/>
              <a:t>The process of developing services for reuse in service-oriented applications.</a:t>
            </a:r>
          </a:p>
          <a:p>
            <a:r>
              <a:rPr lang="en-US" dirty="0"/>
              <a:t>The service has to be designed as a </a:t>
            </a:r>
            <a:r>
              <a:rPr lang="en-US" i="1" dirty="0"/>
              <a:t>reusable abstraction</a:t>
            </a:r>
            <a:r>
              <a:rPr lang="en-US" dirty="0"/>
              <a:t> that can be used in different systems.</a:t>
            </a:r>
          </a:p>
          <a:p>
            <a:r>
              <a:rPr lang="en-GB" dirty="0"/>
              <a:t>Generally useful functionality associated with that abstraction must be designed and the service must be robust and reliable. </a:t>
            </a:r>
          </a:p>
          <a:p>
            <a:r>
              <a:rPr lang="en-GB" dirty="0"/>
              <a:t>The service must be documented so that it can be discovered and understood by potential users. </a:t>
            </a:r>
            <a:endParaRPr lang="en-US" dirty="0"/>
          </a:p>
        </p:txBody>
      </p:sp>
      <p:sp>
        <p:nvSpPr>
          <p:cNvPr id="2" name="Date Placeholder 1"/>
          <p:cNvSpPr>
            <a:spLocks noGrp="1"/>
          </p:cNvSpPr>
          <p:nvPr>
            <p:ph type="dt" sz="half" idx="10"/>
          </p:nvPr>
        </p:nvSpPr>
        <p:spPr/>
        <p:txBody>
          <a:bodyPr/>
          <a:lstStyle/>
          <a:p>
            <a:r>
              <a:rPr lang="en-GB"/>
              <a:t>26/11/2014</a:t>
            </a:r>
            <a:endParaRPr lang="en-US"/>
          </a:p>
        </p:txBody>
      </p:sp>
      <p:sp>
        <p:nvSpPr>
          <p:cNvPr id="5" name="Footer Placeholder 4"/>
          <p:cNvSpPr>
            <a:spLocks noGrp="1"/>
          </p:cNvSpPr>
          <p:nvPr>
            <p:ph type="ftr" sz="quarter" idx="11"/>
          </p:nvPr>
        </p:nvSpPr>
        <p:spPr/>
        <p:txBody>
          <a:bodyPr/>
          <a:lstStyle/>
          <a:p>
            <a:r>
              <a:rPr lang="en-US"/>
              <a:t>Chapter 18 Service-oriented software engineering</a:t>
            </a:r>
          </a:p>
        </p:txBody>
      </p:sp>
      <p:sp>
        <p:nvSpPr>
          <p:cNvPr id="4" name="Slide Number Placeholder 3"/>
          <p:cNvSpPr>
            <a:spLocks noGrp="1"/>
          </p:cNvSpPr>
          <p:nvPr>
            <p:ph type="sldNum" sz="quarter" idx="12"/>
          </p:nvPr>
        </p:nvSpPr>
        <p:spPr/>
        <p:txBody>
          <a:bodyPr/>
          <a:lstStyle/>
          <a:p>
            <a:fld id="{79E88437-7EE6-ED48-AB3C-19DA85FCB265}" type="slidenum">
              <a:rPr lang="en-US" smtClean="0"/>
              <a:pPr/>
              <a:t>35</a:t>
            </a:fld>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service engineering process</a:t>
            </a:r>
            <a:r>
              <a:rPr lang="en-GB" dirty="0"/>
              <a:t> </a:t>
            </a:r>
            <a:endParaRPr lang="en-US" dirty="0"/>
          </a:p>
        </p:txBody>
      </p:sp>
      <p:pic>
        <p:nvPicPr>
          <p:cNvPr id="4" name="Content Placeholder 3" descr="19.6 ServiceEng.eps"/>
          <p:cNvPicPr>
            <a:picLocks noGrp="1" noChangeAspect="1"/>
          </p:cNvPicPr>
          <p:nvPr>
            <p:ph idx="1"/>
          </p:nvPr>
        </p:nvPicPr>
        <p:blipFill>
          <a:blip r:embed="rId2"/>
          <a:srcRect t="-17862" b="-17862"/>
          <a:stretch>
            <a:fillRect/>
          </a:stretch>
        </p:blipFill>
        <p:spPr>
          <a:xfrm>
            <a:off x="1145909" y="1924441"/>
            <a:ext cx="7014725" cy="3857828"/>
          </a:xfrm>
        </p:spPr>
      </p:pic>
      <p:sp>
        <p:nvSpPr>
          <p:cNvPr id="3" name="Date Placeholder 2"/>
          <p:cNvSpPr>
            <a:spLocks noGrp="1"/>
          </p:cNvSpPr>
          <p:nvPr>
            <p:ph type="dt" sz="half" idx="10"/>
          </p:nvPr>
        </p:nvSpPr>
        <p:spPr/>
        <p:txBody>
          <a:bodyPr/>
          <a:lstStyle/>
          <a:p>
            <a:r>
              <a:rPr lang="en-GB"/>
              <a:t>26/11/2014</a:t>
            </a:r>
            <a:endParaRPr lang="en-US"/>
          </a:p>
        </p:txBody>
      </p:sp>
      <p:sp>
        <p:nvSpPr>
          <p:cNvPr id="6" name="Footer Placeholder 5"/>
          <p:cNvSpPr>
            <a:spLocks noGrp="1"/>
          </p:cNvSpPr>
          <p:nvPr>
            <p:ph type="ftr" sz="quarter" idx="11"/>
          </p:nvPr>
        </p:nvSpPr>
        <p:spPr/>
        <p:txBody>
          <a:bodyPr/>
          <a:lstStyle/>
          <a:p>
            <a:r>
              <a:rPr lang="en-US"/>
              <a:t>Chapter 18 Service-oriented software engineering</a:t>
            </a:r>
          </a:p>
        </p:txBody>
      </p:sp>
      <p:sp>
        <p:nvSpPr>
          <p:cNvPr id="5" name="Slide Number Placeholder 4"/>
          <p:cNvSpPr>
            <a:spLocks noGrp="1"/>
          </p:cNvSpPr>
          <p:nvPr>
            <p:ph type="sldNum" sz="quarter" idx="12"/>
          </p:nvPr>
        </p:nvSpPr>
        <p:spPr/>
        <p:txBody>
          <a:bodyPr/>
          <a:lstStyle/>
          <a:p>
            <a:fld id="{79E88437-7EE6-ED48-AB3C-19DA85FCB265}" type="slidenum">
              <a:rPr lang="en-US" smtClean="0"/>
              <a:pPr/>
              <a:t>36</a:t>
            </a:fld>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Stages of service engineering</a:t>
            </a:r>
          </a:p>
        </p:txBody>
      </p:sp>
      <p:sp>
        <p:nvSpPr>
          <p:cNvPr id="3" name="Content Placeholder 2"/>
          <p:cNvSpPr>
            <a:spLocks noGrp="1"/>
          </p:cNvSpPr>
          <p:nvPr>
            <p:ph idx="1"/>
          </p:nvPr>
        </p:nvSpPr>
        <p:spPr/>
        <p:txBody>
          <a:bodyPr/>
          <a:lstStyle/>
          <a:p>
            <a:r>
              <a:rPr lang="en-GB" dirty="0"/>
              <a:t>Service candidate identification, where you identify possible services that might be implemented and define the service requirements.</a:t>
            </a:r>
          </a:p>
          <a:p>
            <a:r>
              <a:rPr lang="en-GB" dirty="0"/>
              <a:t>Service design, where you design the logical service interface and its implementation interfaces (SOAP and/or RESTful).</a:t>
            </a:r>
          </a:p>
          <a:p>
            <a:r>
              <a:rPr lang="en-GB" dirty="0"/>
              <a:t>Service implementation and deployment, where you implement and test the service and make it available for use. </a:t>
            </a:r>
            <a:endParaRPr lang="en-US" dirty="0"/>
          </a:p>
        </p:txBody>
      </p:sp>
      <p:sp>
        <p:nvSpPr>
          <p:cNvPr id="6" name="Date Placeholder 5"/>
          <p:cNvSpPr>
            <a:spLocks noGrp="1"/>
          </p:cNvSpPr>
          <p:nvPr>
            <p:ph type="dt" sz="half" idx="10"/>
          </p:nvPr>
        </p:nvSpPr>
        <p:spPr/>
        <p:txBody>
          <a:bodyPr/>
          <a:lstStyle/>
          <a:p>
            <a:r>
              <a:rPr lang="en-GB"/>
              <a:t>26/11/2014</a:t>
            </a:r>
            <a:endParaRPr lang="en-US"/>
          </a:p>
        </p:txBody>
      </p:sp>
      <p:sp>
        <p:nvSpPr>
          <p:cNvPr id="4" name="Footer Placeholder 3"/>
          <p:cNvSpPr>
            <a:spLocks noGrp="1"/>
          </p:cNvSpPr>
          <p:nvPr>
            <p:ph type="ftr" sz="quarter" idx="11"/>
          </p:nvPr>
        </p:nvSpPr>
        <p:spPr/>
        <p:txBody>
          <a:bodyPr/>
          <a:lstStyle/>
          <a:p>
            <a:r>
              <a:rPr lang="en-US"/>
              <a:t>Chapter 18 Service-oriented software engineering</a:t>
            </a:r>
          </a:p>
        </p:txBody>
      </p:sp>
      <p:sp>
        <p:nvSpPr>
          <p:cNvPr id="5" name="Slide Number Placeholder 4"/>
          <p:cNvSpPr>
            <a:spLocks noGrp="1"/>
          </p:cNvSpPr>
          <p:nvPr>
            <p:ph type="sldNum" sz="quarter" idx="12"/>
          </p:nvPr>
        </p:nvSpPr>
        <p:spPr/>
        <p:txBody>
          <a:bodyPr/>
          <a:lstStyle/>
          <a:p>
            <a:fld id="{79E88437-7EE6-ED48-AB3C-19DA85FCB265}" type="slidenum">
              <a:rPr lang="en-US" smtClean="0"/>
              <a:pPr/>
              <a:t>37</a:t>
            </a:fld>
            <a:endParaRPr lang="en-US"/>
          </a:p>
        </p:txBody>
      </p:sp>
      <p:sp>
        <p:nvSpPr>
          <p:cNvPr id="7" name="TextBox 6">
            <a:extLst>
              <a:ext uri="{FF2B5EF4-FFF2-40B4-BE49-F238E27FC236}">
                <a16:creationId xmlns:a16="http://schemas.microsoft.com/office/drawing/2014/main" id="{A8DA4586-D75F-924D-8DBE-54946503C740}"/>
              </a:ext>
            </a:extLst>
          </p:cNvPr>
          <p:cNvSpPr txBox="1"/>
          <p:nvPr/>
        </p:nvSpPr>
        <p:spPr>
          <a:xfrm>
            <a:off x="457200" y="6039293"/>
            <a:ext cx="3198311" cy="369332"/>
          </a:xfrm>
          <a:prstGeom prst="rect">
            <a:avLst/>
          </a:prstGeom>
          <a:noFill/>
        </p:spPr>
        <p:txBody>
          <a:bodyPr wrap="none" rtlCol="0">
            <a:spAutoFit/>
          </a:bodyPr>
          <a:lstStyle/>
          <a:p>
            <a:r>
              <a:rPr lang="en-US" dirty="0">
                <a:solidFill>
                  <a:srgbClr val="FF0000"/>
                </a:solidFill>
                <a:latin typeface="Arial" panose="020B0604020202020204" pitchFamily="34" charset="0"/>
                <a:cs typeface="Arial" panose="020B0604020202020204" pitchFamily="34" charset="0"/>
              </a:rPr>
              <a:t>Skip to next section </a:t>
            </a:r>
            <a:r>
              <a:rPr lang="en-US">
                <a:solidFill>
                  <a:srgbClr val="FF0000"/>
                </a:solidFill>
                <a:latin typeface="Arial" panose="020B0604020202020204" pitchFamily="34" charset="0"/>
                <a:cs typeface="Arial" panose="020B0604020202020204" pitchFamily="34" charset="0"/>
              </a:rPr>
              <a:t>(slide 57)</a:t>
            </a:r>
            <a:endParaRPr lang="en-US" dirty="0">
              <a:solidFill>
                <a:srgbClr val="FF0000"/>
              </a:solidFill>
              <a:latin typeface="Arial" panose="020B0604020202020204" pitchFamily="34" charset="0"/>
              <a:cs typeface="Arial" panose="020B0604020202020204" pitchFamily="34" charset="0"/>
            </a:endParaRPr>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a:t>Service candidate identification</a:t>
            </a:r>
          </a:p>
        </p:txBody>
      </p:sp>
      <p:sp>
        <p:nvSpPr>
          <p:cNvPr id="187395" name="Rectangle 3"/>
          <p:cNvSpPr>
            <a:spLocks noGrp="1" noChangeArrowheads="1"/>
          </p:cNvSpPr>
          <p:nvPr>
            <p:ph idx="1"/>
          </p:nvPr>
        </p:nvSpPr>
        <p:spPr/>
        <p:txBody>
          <a:bodyPr/>
          <a:lstStyle/>
          <a:p>
            <a:r>
              <a:rPr lang="en-US" dirty="0"/>
              <a:t>Services should support business processes.</a:t>
            </a:r>
          </a:p>
          <a:p>
            <a:r>
              <a:rPr lang="en-GB" dirty="0"/>
              <a:t>Service candidate identification involves understanding an organization’s business processes to decide which reusable services could support these processes. </a:t>
            </a:r>
            <a:endParaRPr lang="en-US" dirty="0"/>
          </a:p>
          <a:p>
            <a:r>
              <a:rPr lang="en-US" dirty="0"/>
              <a:t>Three fundamental types of service</a:t>
            </a:r>
          </a:p>
          <a:p>
            <a:pPr lvl="1"/>
            <a:r>
              <a:rPr lang="en-US" dirty="0"/>
              <a:t>Utility services that implement general functionality used by different business processes.</a:t>
            </a:r>
          </a:p>
          <a:p>
            <a:pPr lvl="1"/>
            <a:r>
              <a:rPr lang="en-US" dirty="0"/>
              <a:t>Business services that are associated with a specific business function, e.g., in a university, student registration.</a:t>
            </a:r>
          </a:p>
          <a:p>
            <a:pPr lvl="1"/>
            <a:r>
              <a:rPr lang="en-US" dirty="0"/>
              <a:t>Coordination services that support composite processes such as ordering.</a:t>
            </a:r>
          </a:p>
        </p:txBody>
      </p:sp>
      <p:sp>
        <p:nvSpPr>
          <p:cNvPr id="2" name="Date Placeholder 1"/>
          <p:cNvSpPr>
            <a:spLocks noGrp="1"/>
          </p:cNvSpPr>
          <p:nvPr>
            <p:ph type="dt" sz="half" idx="10"/>
          </p:nvPr>
        </p:nvSpPr>
        <p:spPr/>
        <p:txBody>
          <a:bodyPr/>
          <a:lstStyle/>
          <a:p>
            <a:r>
              <a:rPr lang="en-GB"/>
              <a:t>26/11/2014</a:t>
            </a:r>
            <a:endParaRPr lang="en-US"/>
          </a:p>
        </p:txBody>
      </p:sp>
      <p:sp>
        <p:nvSpPr>
          <p:cNvPr id="5" name="Footer Placeholder 4"/>
          <p:cNvSpPr>
            <a:spLocks noGrp="1"/>
          </p:cNvSpPr>
          <p:nvPr>
            <p:ph type="ftr" sz="quarter" idx="11"/>
          </p:nvPr>
        </p:nvSpPr>
        <p:spPr/>
        <p:txBody>
          <a:bodyPr/>
          <a:lstStyle/>
          <a:p>
            <a:r>
              <a:rPr lang="en-US"/>
              <a:t>Chapter 18 Service-oriented software engineering</a:t>
            </a:r>
          </a:p>
        </p:txBody>
      </p:sp>
      <p:sp>
        <p:nvSpPr>
          <p:cNvPr id="4" name="Slide Number Placeholder 3"/>
          <p:cNvSpPr>
            <a:spLocks noGrp="1"/>
          </p:cNvSpPr>
          <p:nvPr>
            <p:ph type="sldNum" sz="quarter" idx="12"/>
          </p:nvPr>
        </p:nvSpPr>
        <p:spPr/>
        <p:txBody>
          <a:bodyPr/>
          <a:lstStyle/>
          <a:p>
            <a:fld id="{79E88437-7EE6-ED48-AB3C-19DA85FCB265}" type="slidenum">
              <a:rPr lang="en-US" smtClean="0"/>
              <a:pPr/>
              <a:t>38</a:t>
            </a:fld>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Task-oriented and entity-oriented services</a:t>
            </a:r>
          </a:p>
        </p:txBody>
      </p:sp>
      <p:sp>
        <p:nvSpPr>
          <p:cNvPr id="3" name="Content Placeholder 2"/>
          <p:cNvSpPr>
            <a:spLocks noGrp="1"/>
          </p:cNvSpPr>
          <p:nvPr>
            <p:ph idx="1"/>
          </p:nvPr>
        </p:nvSpPr>
        <p:spPr/>
        <p:txBody>
          <a:bodyPr/>
          <a:lstStyle/>
          <a:p>
            <a:r>
              <a:rPr lang="en-GB" dirty="0"/>
              <a:t>Task-oriented services are those associated with some activity. </a:t>
            </a:r>
          </a:p>
          <a:p>
            <a:r>
              <a:rPr lang="en-GB" dirty="0"/>
              <a:t>Entity-oriented services are like objects. They are associated with a business entity such as a job application form. </a:t>
            </a:r>
          </a:p>
          <a:p>
            <a:r>
              <a:rPr lang="en-GB" dirty="0"/>
              <a:t>Utility or business services may be entity- or task-oriented, coordination services are always task-oriented.</a:t>
            </a:r>
          </a:p>
          <a:p>
            <a:endParaRPr lang="en-US" dirty="0"/>
          </a:p>
        </p:txBody>
      </p:sp>
      <p:sp>
        <p:nvSpPr>
          <p:cNvPr id="6" name="Date Placeholder 5"/>
          <p:cNvSpPr>
            <a:spLocks noGrp="1"/>
          </p:cNvSpPr>
          <p:nvPr>
            <p:ph type="dt" sz="half" idx="10"/>
          </p:nvPr>
        </p:nvSpPr>
        <p:spPr/>
        <p:txBody>
          <a:bodyPr/>
          <a:lstStyle/>
          <a:p>
            <a:r>
              <a:rPr lang="en-GB"/>
              <a:t>26/11/2014</a:t>
            </a:r>
            <a:endParaRPr lang="en-US"/>
          </a:p>
        </p:txBody>
      </p:sp>
      <p:sp>
        <p:nvSpPr>
          <p:cNvPr id="4" name="Footer Placeholder 3"/>
          <p:cNvSpPr>
            <a:spLocks noGrp="1"/>
          </p:cNvSpPr>
          <p:nvPr>
            <p:ph type="ftr" sz="quarter" idx="11"/>
          </p:nvPr>
        </p:nvSpPr>
        <p:spPr/>
        <p:txBody>
          <a:bodyPr/>
          <a:lstStyle/>
          <a:p>
            <a:r>
              <a:rPr lang="en-US"/>
              <a:t>Chapter 18 Service-oriented software engineering</a:t>
            </a:r>
          </a:p>
        </p:txBody>
      </p:sp>
      <p:sp>
        <p:nvSpPr>
          <p:cNvPr id="5" name="Slide Number Placeholder 4"/>
          <p:cNvSpPr>
            <a:spLocks noGrp="1"/>
          </p:cNvSpPr>
          <p:nvPr>
            <p:ph type="sldNum" sz="quarter" idx="12"/>
          </p:nvPr>
        </p:nvSpPr>
        <p:spPr/>
        <p:txBody>
          <a:bodyPr/>
          <a:lstStyle/>
          <a:p>
            <a:fld id="{79E88437-7EE6-ED48-AB3C-19DA85FCB265}" type="slidenum">
              <a:rPr lang="en-US" smtClean="0"/>
              <a:pPr/>
              <a:t>39</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Reusable services</a:t>
            </a:r>
          </a:p>
        </p:txBody>
      </p:sp>
      <p:sp>
        <p:nvSpPr>
          <p:cNvPr id="3" name="Content Placeholder 2"/>
          <p:cNvSpPr>
            <a:spLocks noGrp="1"/>
          </p:cNvSpPr>
          <p:nvPr>
            <p:ph idx="1"/>
          </p:nvPr>
        </p:nvSpPr>
        <p:spPr>
          <a:xfrm>
            <a:off x="457200" y="1417638"/>
            <a:ext cx="8229600" cy="4938712"/>
          </a:xfrm>
        </p:spPr>
        <p:txBody>
          <a:bodyPr/>
          <a:lstStyle/>
          <a:p>
            <a:r>
              <a:rPr lang="en-US" dirty="0"/>
              <a:t>Services are reusable components that are independent (no “requires” interface, but a “provides” interface) and are loosely coupled.</a:t>
            </a:r>
          </a:p>
          <a:p>
            <a:r>
              <a:rPr lang="en-US" dirty="0"/>
              <a:t>A web service is:</a:t>
            </a:r>
          </a:p>
          <a:p>
            <a:pPr lvl="1"/>
            <a:r>
              <a:rPr lang="en-GB" i="1" dirty="0"/>
              <a:t>A loosely coupled, reusable software component that encapsulates discrete functionality, which may be distributed and programmatically accessed.  A web service is a service that is accessed using standard Internet and XML-based protocols.  </a:t>
            </a:r>
            <a:endParaRPr lang="en-US" dirty="0"/>
          </a:p>
          <a:p>
            <a:r>
              <a:rPr lang="en-US" dirty="0"/>
              <a:t>Services are platform and implementation-language independent.</a:t>
            </a:r>
          </a:p>
          <a:p>
            <a:pPr lvl="1"/>
            <a:r>
              <a:rPr lang="en-US" dirty="0"/>
              <a:t>Service-oriented systems are a way of developing distributed systems where the system components are stand-alone services, executing on geographically distributed computers.</a:t>
            </a:r>
          </a:p>
        </p:txBody>
      </p:sp>
      <p:sp>
        <p:nvSpPr>
          <p:cNvPr id="6" name="Date Placeholder 5"/>
          <p:cNvSpPr>
            <a:spLocks noGrp="1"/>
          </p:cNvSpPr>
          <p:nvPr>
            <p:ph type="dt" sz="half" idx="10"/>
          </p:nvPr>
        </p:nvSpPr>
        <p:spPr/>
        <p:txBody>
          <a:bodyPr/>
          <a:lstStyle/>
          <a:p>
            <a:r>
              <a:rPr lang="en-GB"/>
              <a:t>26/11/2014</a:t>
            </a:r>
            <a:endParaRPr lang="en-US"/>
          </a:p>
        </p:txBody>
      </p:sp>
      <p:sp>
        <p:nvSpPr>
          <p:cNvPr id="4" name="Footer Placeholder 3"/>
          <p:cNvSpPr>
            <a:spLocks noGrp="1"/>
          </p:cNvSpPr>
          <p:nvPr>
            <p:ph type="ftr" sz="quarter" idx="11"/>
          </p:nvPr>
        </p:nvSpPr>
        <p:spPr/>
        <p:txBody>
          <a:bodyPr/>
          <a:lstStyle/>
          <a:p>
            <a:r>
              <a:rPr lang="en-US" dirty="0"/>
              <a:t>Chapter 18 Service-oriented software engineering</a:t>
            </a:r>
          </a:p>
        </p:txBody>
      </p:sp>
      <p:sp>
        <p:nvSpPr>
          <p:cNvPr id="5" name="Slide Number Placeholder 4"/>
          <p:cNvSpPr>
            <a:spLocks noGrp="1"/>
          </p:cNvSpPr>
          <p:nvPr>
            <p:ph type="sldNum" sz="quarter" idx="12"/>
          </p:nvPr>
        </p:nvSpPr>
        <p:spPr/>
        <p:txBody>
          <a:bodyPr/>
          <a:lstStyle/>
          <a:p>
            <a:fld id="{79E88437-7EE6-ED48-AB3C-19DA85FCB265}" type="slidenum">
              <a:rPr lang="en-US" smtClean="0"/>
              <a:pPr/>
              <a:t>4</a:t>
            </a:fld>
            <a:endParaRPr lang="en-US"/>
          </a:p>
        </p:txBody>
      </p:sp>
    </p:spTree>
    <p:extLst>
      <p:ext uri="{BB962C8B-B14F-4D97-AF65-F5344CB8AC3E}">
        <p14:creationId xmlns:p14="http://schemas.microsoft.com/office/powerpoint/2010/main" val="1830584979"/>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classification and examples </a:t>
            </a:r>
          </a:p>
        </p:txBody>
      </p:sp>
      <p:graphicFrame>
        <p:nvGraphicFramePr>
          <p:cNvPr id="4" name="Content Placeholder 3"/>
          <p:cNvGraphicFramePr>
            <a:graphicFrameLocks noGrp="1"/>
          </p:cNvGraphicFramePr>
          <p:nvPr>
            <p:ph idx="1"/>
          </p:nvPr>
        </p:nvGraphicFramePr>
        <p:xfrm>
          <a:off x="457200" y="2329740"/>
          <a:ext cx="8229600" cy="2186305"/>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70840">
                <a:tc>
                  <a:txBody>
                    <a:bodyPr/>
                    <a:lstStyle/>
                    <a:p>
                      <a:pPr algn="just">
                        <a:spcAft>
                          <a:spcPts val="0"/>
                        </a:spcAft>
                      </a:pPr>
                      <a:endParaRPr lang="en-GB" sz="1400" b="1" dirty="0">
                        <a:solidFill>
                          <a:srgbClr val="000000"/>
                        </a:solidFill>
                        <a:latin typeface="Arial"/>
                        <a:ea typeface="Times New Roman"/>
                        <a:cs typeface="Arial"/>
                      </a:endParaRPr>
                    </a:p>
                  </a:txBody>
                  <a:tcPr marL="68580" marR="68580" marT="36195" marB="0"/>
                </a:tc>
                <a:tc>
                  <a:txBody>
                    <a:bodyPr/>
                    <a:lstStyle/>
                    <a:p>
                      <a:pPr algn="just">
                        <a:spcAft>
                          <a:spcPts val="0"/>
                        </a:spcAft>
                      </a:pPr>
                      <a:r>
                        <a:rPr lang="en-GB" sz="1400" b="1" dirty="0">
                          <a:solidFill>
                            <a:srgbClr val="000000"/>
                          </a:solidFill>
                          <a:latin typeface="Arial"/>
                          <a:ea typeface="Times New Roman"/>
                          <a:cs typeface="Arial"/>
                        </a:rPr>
                        <a:t>Utility</a:t>
                      </a:r>
                    </a:p>
                  </a:txBody>
                  <a:tcPr marL="68580" marR="68580" marT="36195" marB="0"/>
                </a:tc>
                <a:tc>
                  <a:txBody>
                    <a:bodyPr/>
                    <a:lstStyle/>
                    <a:p>
                      <a:pPr algn="just">
                        <a:spcAft>
                          <a:spcPts val="0"/>
                        </a:spcAft>
                      </a:pPr>
                      <a:r>
                        <a:rPr lang="en-GB" sz="1400" b="1">
                          <a:solidFill>
                            <a:srgbClr val="000000"/>
                          </a:solidFill>
                          <a:latin typeface="Arial"/>
                          <a:ea typeface="Times New Roman"/>
                          <a:cs typeface="Arial"/>
                        </a:rPr>
                        <a:t>Business</a:t>
                      </a:r>
                    </a:p>
                  </a:txBody>
                  <a:tcPr marL="68580" marR="68580" marT="36195" marB="36195"/>
                </a:tc>
                <a:tc>
                  <a:txBody>
                    <a:bodyPr/>
                    <a:lstStyle/>
                    <a:p>
                      <a:pPr algn="just">
                        <a:spcAft>
                          <a:spcPts val="0"/>
                        </a:spcAft>
                      </a:pPr>
                      <a:r>
                        <a:rPr lang="en-GB" sz="1400" b="1" dirty="0">
                          <a:solidFill>
                            <a:srgbClr val="000000"/>
                          </a:solidFill>
                          <a:latin typeface="Arial"/>
                          <a:ea typeface="Times New Roman"/>
                          <a:cs typeface="Arial"/>
                        </a:rPr>
                        <a:t>Coordination</a:t>
                      </a:r>
                    </a:p>
                  </a:txBody>
                  <a:tcPr marL="68580" marR="68580" marT="36195" marB="0"/>
                </a:tc>
                <a:extLst>
                  <a:ext uri="{0D108BD9-81ED-4DB2-BD59-A6C34878D82A}">
                    <a16:rowId xmlns:a16="http://schemas.microsoft.com/office/drawing/2014/main" val="10000"/>
                  </a:ext>
                </a:extLst>
              </a:tr>
              <a:tr h="370840">
                <a:tc>
                  <a:txBody>
                    <a:bodyPr/>
                    <a:lstStyle/>
                    <a:p>
                      <a:pPr algn="just">
                        <a:spcAft>
                          <a:spcPts val="0"/>
                        </a:spcAft>
                      </a:pPr>
                      <a:r>
                        <a:rPr lang="en-GB" sz="1600" b="1" dirty="0">
                          <a:solidFill>
                            <a:srgbClr val="000000"/>
                          </a:solidFill>
                          <a:latin typeface="Arial"/>
                          <a:ea typeface="Times New Roman"/>
                          <a:cs typeface="Arial"/>
                        </a:rPr>
                        <a:t>Task</a:t>
                      </a:r>
                      <a:endParaRPr lang="en-GB" sz="1600" dirty="0">
                        <a:solidFill>
                          <a:srgbClr val="000000"/>
                        </a:solidFill>
                        <a:latin typeface="Arial"/>
                        <a:ea typeface="Times New Roman"/>
                        <a:cs typeface="Arial"/>
                      </a:endParaRPr>
                    </a:p>
                  </a:txBody>
                  <a:tcPr marL="68580" marR="68580" marT="36195" marB="0"/>
                </a:tc>
                <a:tc>
                  <a:txBody>
                    <a:bodyPr/>
                    <a:lstStyle/>
                    <a:p>
                      <a:pPr algn="l">
                        <a:spcAft>
                          <a:spcPts val="0"/>
                        </a:spcAft>
                      </a:pPr>
                      <a:r>
                        <a:rPr lang="en-GB" sz="1600" dirty="0">
                          <a:solidFill>
                            <a:srgbClr val="000000"/>
                          </a:solidFill>
                          <a:latin typeface="Arial"/>
                          <a:ea typeface="Times New Roman"/>
                          <a:cs typeface="Arial"/>
                        </a:rPr>
                        <a:t>Currency converter</a:t>
                      </a:r>
                    </a:p>
                    <a:p>
                      <a:pPr algn="l">
                        <a:spcAft>
                          <a:spcPts val="0"/>
                        </a:spcAft>
                      </a:pPr>
                      <a:r>
                        <a:rPr lang="en-GB" sz="1600" dirty="0">
                          <a:solidFill>
                            <a:srgbClr val="000000"/>
                          </a:solidFill>
                          <a:latin typeface="Arial"/>
                          <a:ea typeface="Times New Roman"/>
                          <a:cs typeface="Arial"/>
                        </a:rPr>
                        <a:t>Employee locator</a:t>
                      </a:r>
                    </a:p>
                  </a:txBody>
                  <a:tcPr marL="68580" marR="68580" marT="36195" marB="0"/>
                </a:tc>
                <a:tc>
                  <a:txBody>
                    <a:bodyPr/>
                    <a:lstStyle/>
                    <a:p>
                      <a:pPr algn="l">
                        <a:spcAft>
                          <a:spcPts val="0"/>
                        </a:spcAft>
                      </a:pPr>
                      <a:r>
                        <a:rPr lang="en-GB" sz="1600">
                          <a:solidFill>
                            <a:srgbClr val="000000"/>
                          </a:solidFill>
                          <a:latin typeface="Arial"/>
                          <a:ea typeface="Times New Roman"/>
                          <a:cs typeface="Arial"/>
                        </a:rPr>
                        <a:t>Validate claim form</a:t>
                      </a:r>
                    </a:p>
                    <a:p>
                      <a:pPr algn="l">
                        <a:spcAft>
                          <a:spcPts val="0"/>
                        </a:spcAft>
                      </a:pPr>
                      <a:r>
                        <a:rPr lang="en-GB" sz="1600">
                          <a:solidFill>
                            <a:srgbClr val="000000"/>
                          </a:solidFill>
                          <a:latin typeface="Arial"/>
                          <a:ea typeface="Times New Roman"/>
                          <a:cs typeface="Arial"/>
                        </a:rPr>
                        <a:t>Check credit rating</a:t>
                      </a:r>
                    </a:p>
                  </a:txBody>
                  <a:tcPr marL="68580" marR="68580" marT="36195" marB="0"/>
                </a:tc>
                <a:tc>
                  <a:txBody>
                    <a:bodyPr/>
                    <a:lstStyle/>
                    <a:p>
                      <a:pPr algn="l">
                        <a:spcAft>
                          <a:spcPts val="0"/>
                        </a:spcAft>
                      </a:pPr>
                      <a:r>
                        <a:rPr lang="en-GB" sz="1600" dirty="0">
                          <a:solidFill>
                            <a:srgbClr val="000000"/>
                          </a:solidFill>
                          <a:latin typeface="Arial"/>
                          <a:ea typeface="Times New Roman"/>
                          <a:cs typeface="Arial"/>
                        </a:rPr>
                        <a:t>Process expense claim</a:t>
                      </a:r>
                    </a:p>
                    <a:p>
                      <a:pPr algn="l">
                        <a:spcAft>
                          <a:spcPts val="0"/>
                        </a:spcAft>
                      </a:pPr>
                      <a:r>
                        <a:rPr lang="en-GB" sz="1600" dirty="0">
                          <a:solidFill>
                            <a:srgbClr val="000000"/>
                          </a:solidFill>
                          <a:latin typeface="Arial"/>
                          <a:ea typeface="Times New Roman"/>
                          <a:cs typeface="Arial"/>
                        </a:rPr>
                        <a:t>Pay external supplier </a:t>
                      </a:r>
                    </a:p>
                  </a:txBody>
                  <a:tcPr marL="68580" marR="68580" marT="36195" marB="0"/>
                </a:tc>
                <a:extLst>
                  <a:ext uri="{0D108BD9-81ED-4DB2-BD59-A6C34878D82A}">
                    <a16:rowId xmlns:a16="http://schemas.microsoft.com/office/drawing/2014/main" val="10001"/>
                  </a:ext>
                </a:extLst>
              </a:tr>
              <a:tr h="370840">
                <a:tc>
                  <a:txBody>
                    <a:bodyPr/>
                    <a:lstStyle/>
                    <a:p>
                      <a:pPr algn="just">
                        <a:spcAft>
                          <a:spcPts val="0"/>
                        </a:spcAft>
                      </a:pPr>
                      <a:r>
                        <a:rPr lang="en-GB" sz="1600" b="1">
                          <a:solidFill>
                            <a:srgbClr val="000000"/>
                          </a:solidFill>
                          <a:latin typeface="Arial"/>
                          <a:ea typeface="Times New Roman"/>
                          <a:cs typeface="Arial"/>
                        </a:rPr>
                        <a:t>Entity</a:t>
                      </a:r>
                      <a:endParaRPr lang="en-GB" sz="1600">
                        <a:solidFill>
                          <a:srgbClr val="000000"/>
                        </a:solidFill>
                        <a:latin typeface="Arial"/>
                        <a:ea typeface="Times New Roman"/>
                        <a:cs typeface="Arial"/>
                      </a:endParaRPr>
                    </a:p>
                  </a:txBody>
                  <a:tcPr marL="68580" marR="68580" marT="36195" marB="36195"/>
                </a:tc>
                <a:tc>
                  <a:txBody>
                    <a:bodyPr/>
                    <a:lstStyle/>
                    <a:p>
                      <a:pPr algn="l">
                        <a:spcAft>
                          <a:spcPts val="0"/>
                        </a:spcAft>
                      </a:pPr>
                      <a:r>
                        <a:rPr lang="en-GB" sz="1600" dirty="0">
                          <a:solidFill>
                            <a:srgbClr val="000000"/>
                          </a:solidFill>
                          <a:latin typeface="Arial"/>
                          <a:ea typeface="Times New Roman"/>
                          <a:cs typeface="Arial"/>
                        </a:rPr>
                        <a:t>Document style checker</a:t>
                      </a:r>
                    </a:p>
                    <a:p>
                      <a:pPr algn="l">
                        <a:spcAft>
                          <a:spcPts val="0"/>
                        </a:spcAft>
                      </a:pPr>
                      <a:r>
                        <a:rPr lang="en-GB" sz="1600" dirty="0">
                          <a:solidFill>
                            <a:srgbClr val="000000"/>
                          </a:solidFill>
                          <a:latin typeface="Arial"/>
                          <a:ea typeface="Times New Roman"/>
                          <a:cs typeface="Arial"/>
                        </a:rPr>
                        <a:t>Web form to XML converter</a:t>
                      </a:r>
                    </a:p>
                  </a:txBody>
                  <a:tcPr marL="68580" marR="68580" marT="36195" marB="36195"/>
                </a:tc>
                <a:tc>
                  <a:txBody>
                    <a:bodyPr/>
                    <a:lstStyle/>
                    <a:p>
                      <a:pPr algn="l">
                        <a:spcAft>
                          <a:spcPts val="0"/>
                        </a:spcAft>
                      </a:pPr>
                      <a:r>
                        <a:rPr lang="en-GB" sz="1600" dirty="0">
                          <a:solidFill>
                            <a:srgbClr val="000000"/>
                          </a:solidFill>
                          <a:latin typeface="Arial"/>
                          <a:ea typeface="Times New Roman"/>
                          <a:cs typeface="Arial"/>
                        </a:rPr>
                        <a:t>Expenses form</a:t>
                      </a:r>
                    </a:p>
                    <a:p>
                      <a:pPr algn="l">
                        <a:spcAft>
                          <a:spcPts val="0"/>
                        </a:spcAft>
                      </a:pPr>
                      <a:r>
                        <a:rPr lang="en-GB" sz="1600" dirty="0">
                          <a:solidFill>
                            <a:srgbClr val="000000"/>
                          </a:solidFill>
                          <a:latin typeface="Arial"/>
                          <a:ea typeface="Times New Roman"/>
                          <a:cs typeface="Arial"/>
                        </a:rPr>
                        <a:t>Student application form</a:t>
                      </a:r>
                    </a:p>
                  </a:txBody>
                  <a:tcPr marL="68580" marR="68580" marT="36195" marB="36195"/>
                </a:tc>
                <a:tc>
                  <a:txBody>
                    <a:bodyPr/>
                    <a:lstStyle/>
                    <a:p>
                      <a:pPr algn="l">
                        <a:spcAft>
                          <a:spcPts val="0"/>
                        </a:spcAft>
                      </a:pPr>
                      <a:endParaRPr lang="en-GB" sz="1600" dirty="0">
                        <a:solidFill>
                          <a:srgbClr val="000000"/>
                        </a:solidFill>
                        <a:latin typeface="Arial"/>
                        <a:ea typeface="Times New Roman"/>
                        <a:cs typeface="Arial"/>
                      </a:endParaRPr>
                    </a:p>
                  </a:txBody>
                  <a:tcPr marL="68580" marR="68580" marT="36195" marB="36195"/>
                </a:tc>
                <a:extLst>
                  <a:ext uri="{0D108BD9-81ED-4DB2-BD59-A6C34878D82A}">
                    <a16:rowId xmlns:a16="http://schemas.microsoft.com/office/drawing/2014/main" val="10002"/>
                  </a:ext>
                </a:extLst>
              </a:tr>
            </a:tbl>
          </a:graphicData>
        </a:graphic>
      </p:graphicFrame>
      <p:sp>
        <p:nvSpPr>
          <p:cNvPr id="3" name="Date Placeholder 2"/>
          <p:cNvSpPr>
            <a:spLocks noGrp="1"/>
          </p:cNvSpPr>
          <p:nvPr>
            <p:ph type="dt" sz="half" idx="10"/>
          </p:nvPr>
        </p:nvSpPr>
        <p:spPr/>
        <p:txBody>
          <a:bodyPr/>
          <a:lstStyle/>
          <a:p>
            <a:r>
              <a:rPr lang="en-GB"/>
              <a:t>26/11/2014</a:t>
            </a:r>
            <a:endParaRPr lang="en-US"/>
          </a:p>
        </p:txBody>
      </p:sp>
      <p:sp>
        <p:nvSpPr>
          <p:cNvPr id="6" name="Footer Placeholder 5"/>
          <p:cNvSpPr>
            <a:spLocks noGrp="1"/>
          </p:cNvSpPr>
          <p:nvPr>
            <p:ph type="ftr" sz="quarter" idx="11"/>
          </p:nvPr>
        </p:nvSpPr>
        <p:spPr/>
        <p:txBody>
          <a:bodyPr/>
          <a:lstStyle/>
          <a:p>
            <a:r>
              <a:rPr lang="en-US"/>
              <a:t>Chapter 18 Service-oriented software engineering</a:t>
            </a:r>
          </a:p>
        </p:txBody>
      </p:sp>
      <p:sp>
        <p:nvSpPr>
          <p:cNvPr id="5" name="Slide Number Placeholder 4"/>
          <p:cNvSpPr>
            <a:spLocks noGrp="1"/>
          </p:cNvSpPr>
          <p:nvPr>
            <p:ph type="sldNum" sz="quarter" idx="12"/>
          </p:nvPr>
        </p:nvSpPr>
        <p:spPr/>
        <p:txBody>
          <a:bodyPr/>
          <a:lstStyle/>
          <a:p>
            <a:fld id="{79E88437-7EE6-ED48-AB3C-19DA85FCB265}" type="slidenum">
              <a:rPr lang="en-US" smtClean="0"/>
              <a:pPr/>
              <a:t>40</a:t>
            </a:fld>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en-US"/>
              <a:t>Service identification</a:t>
            </a:r>
          </a:p>
        </p:txBody>
      </p:sp>
      <p:sp>
        <p:nvSpPr>
          <p:cNvPr id="188419" name="Rectangle 3"/>
          <p:cNvSpPr>
            <a:spLocks noGrp="1" noChangeArrowheads="1"/>
          </p:cNvSpPr>
          <p:nvPr>
            <p:ph idx="1"/>
          </p:nvPr>
        </p:nvSpPr>
        <p:spPr/>
        <p:txBody>
          <a:bodyPr/>
          <a:lstStyle/>
          <a:p>
            <a:pPr>
              <a:lnSpc>
                <a:spcPct val="90000"/>
              </a:lnSpc>
            </a:pPr>
            <a:r>
              <a:rPr lang="en-US" sz="2400" dirty="0"/>
              <a:t>Is the service associated with a single logical entity used in different business processes?</a:t>
            </a:r>
          </a:p>
          <a:p>
            <a:pPr>
              <a:lnSpc>
                <a:spcPct val="90000"/>
              </a:lnSpc>
            </a:pPr>
            <a:r>
              <a:rPr lang="en-US" sz="2400" dirty="0"/>
              <a:t>Is the task one that is carried out by different people in the organization? Can this fit with a </a:t>
            </a:r>
            <a:r>
              <a:rPr lang="en-US" sz="2400" dirty="0" err="1"/>
              <a:t>RESTful</a:t>
            </a:r>
            <a:r>
              <a:rPr lang="en-US" sz="2400" dirty="0"/>
              <a:t> model?</a:t>
            </a:r>
          </a:p>
          <a:p>
            <a:pPr>
              <a:lnSpc>
                <a:spcPct val="90000"/>
              </a:lnSpc>
            </a:pPr>
            <a:r>
              <a:rPr lang="en-US" sz="2400" dirty="0"/>
              <a:t>Is the service independent?</a:t>
            </a:r>
          </a:p>
          <a:p>
            <a:pPr>
              <a:lnSpc>
                <a:spcPct val="90000"/>
              </a:lnSpc>
            </a:pPr>
            <a:r>
              <a:rPr lang="en-US" sz="2400" dirty="0"/>
              <a:t>Does the service have to maintain state? Is a database required?</a:t>
            </a:r>
          </a:p>
          <a:p>
            <a:pPr>
              <a:lnSpc>
                <a:spcPct val="90000"/>
              </a:lnSpc>
            </a:pPr>
            <a:r>
              <a:rPr lang="en-US" sz="2400" dirty="0"/>
              <a:t>Could the service be used by clients outside the organization?</a:t>
            </a:r>
          </a:p>
          <a:p>
            <a:pPr>
              <a:lnSpc>
                <a:spcPct val="90000"/>
              </a:lnSpc>
            </a:pPr>
            <a:r>
              <a:rPr lang="en-US" sz="2400" dirty="0"/>
              <a:t>Are different users of the service likely to have different non-functional requirements?</a:t>
            </a:r>
          </a:p>
        </p:txBody>
      </p:sp>
      <p:sp>
        <p:nvSpPr>
          <p:cNvPr id="2" name="Date Placeholder 1"/>
          <p:cNvSpPr>
            <a:spLocks noGrp="1"/>
          </p:cNvSpPr>
          <p:nvPr>
            <p:ph type="dt" sz="half" idx="10"/>
          </p:nvPr>
        </p:nvSpPr>
        <p:spPr/>
        <p:txBody>
          <a:bodyPr/>
          <a:lstStyle/>
          <a:p>
            <a:r>
              <a:rPr lang="en-GB"/>
              <a:t>26/11/2014</a:t>
            </a:r>
            <a:endParaRPr lang="en-US"/>
          </a:p>
        </p:txBody>
      </p:sp>
      <p:sp>
        <p:nvSpPr>
          <p:cNvPr id="5" name="Footer Placeholder 4"/>
          <p:cNvSpPr>
            <a:spLocks noGrp="1"/>
          </p:cNvSpPr>
          <p:nvPr>
            <p:ph type="ftr" sz="quarter" idx="11"/>
          </p:nvPr>
        </p:nvSpPr>
        <p:spPr/>
        <p:txBody>
          <a:bodyPr/>
          <a:lstStyle/>
          <a:p>
            <a:r>
              <a:rPr lang="en-US"/>
              <a:t>Chapter 18 Service-oriented software engineering</a:t>
            </a:r>
          </a:p>
        </p:txBody>
      </p:sp>
      <p:sp>
        <p:nvSpPr>
          <p:cNvPr id="4" name="Slide Number Placeholder 3"/>
          <p:cNvSpPr>
            <a:spLocks noGrp="1"/>
          </p:cNvSpPr>
          <p:nvPr>
            <p:ph type="sldNum" sz="quarter" idx="12"/>
          </p:nvPr>
        </p:nvSpPr>
        <p:spPr/>
        <p:txBody>
          <a:bodyPr/>
          <a:lstStyle/>
          <a:p>
            <a:fld id="{79E88437-7EE6-ED48-AB3C-19DA85FCB265}" type="slidenum">
              <a:rPr lang="en-US" smtClean="0"/>
              <a:pPr/>
              <a:t>41</a:t>
            </a:fld>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identification example</a:t>
            </a:r>
          </a:p>
        </p:txBody>
      </p:sp>
      <p:sp>
        <p:nvSpPr>
          <p:cNvPr id="3" name="Content Placeholder 2"/>
          <p:cNvSpPr>
            <a:spLocks noGrp="1"/>
          </p:cNvSpPr>
          <p:nvPr>
            <p:ph idx="1"/>
          </p:nvPr>
        </p:nvSpPr>
        <p:spPr/>
        <p:txBody>
          <a:bodyPr/>
          <a:lstStyle/>
          <a:p>
            <a:r>
              <a:rPr lang="en-GB" sz="2000" dirty="0"/>
              <a:t>A large company, which sells computer equipment, has arranged special prices for approved configurations for some customers. </a:t>
            </a:r>
          </a:p>
          <a:p>
            <a:r>
              <a:rPr lang="en-GB" sz="2000" dirty="0"/>
              <a:t>To facilitate automated ordering, the company wishes to produce a </a:t>
            </a:r>
            <a:r>
              <a:rPr lang="en-GB" sz="2000" dirty="0" err="1"/>
              <a:t>catalog</a:t>
            </a:r>
            <a:r>
              <a:rPr lang="en-GB" sz="2000" dirty="0"/>
              <a:t> service that will allow customers to select the equipment that they need. </a:t>
            </a:r>
          </a:p>
          <a:p>
            <a:r>
              <a:rPr lang="en-GB" sz="2000" dirty="0"/>
              <a:t>Unlike a consumer </a:t>
            </a:r>
            <a:r>
              <a:rPr lang="en-GB" sz="2000" dirty="0" err="1"/>
              <a:t>catalog</a:t>
            </a:r>
            <a:r>
              <a:rPr lang="en-GB" sz="2000" dirty="0"/>
              <a:t>, orders are not placed directly through a </a:t>
            </a:r>
            <a:r>
              <a:rPr lang="en-GB" sz="2000" dirty="0" err="1"/>
              <a:t>catalog</a:t>
            </a:r>
            <a:r>
              <a:rPr lang="en-GB" sz="2000" dirty="0"/>
              <a:t> interface. Instead, goods are ordered through the web-based procurement system of each company that accesses the </a:t>
            </a:r>
            <a:r>
              <a:rPr lang="en-GB" sz="2000" dirty="0" err="1"/>
              <a:t>catalog</a:t>
            </a:r>
            <a:r>
              <a:rPr lang="en-GB" sz="2000" dirty="0"/>
              <a:t> as a web service.</a:t>
            </a:r>
          </a:p>
          <a:p>
            <a:r>
              <a:rPr lang="en-GB" sz="2000" dirty="0"/>
              <a:t>Most companies have their own budgeting and approval procedures for orders, and their own ordering process must be followed when an order is placed. </a:t>
            </a:r>
            <a:endParaRPr lang="en-US" sz="2000" dirty="0"/>
          </a:p>
        </p:txBody>
      </p:sp>
      <p:sp>
        <p:nvSpPr>
          <p:cNvPr id="6" name="Date Placeholder 5"/>
          <p:cNvSpPr>
            <a:spLocks noGrp="1"/>
          </p:cNvSpPr>
          <p:nvPr>
            <p:ph type="dt" sz="half" idx="10"/>
          </p:nvPr>
        </p:nvSpPr>
        <p:spPr/>
        <p:txBody>
          <a:bodyPr/>
          <a:lstStyle/>
          <a:p>
            <a:r>
              <a:rPr lang="en-GB"/>
              <a:t>26/11/2014</a:t>
            </a:r>
            <a:endParaRPr lang="en-US"/>
          </a:p>
        </p:txBody>
      </p:sp>
      <p:sp>
        <p:nvSpPr>
          <p:cNvPr id="4" name="Footer Placeholder 3"/>
          <p:cNvSpPr>
            <a:spLocks noGrp="1"/>
          </p:cNvSpPr>
          <p:nvPr>
            <p:ph type="ftr" sz="quarter" idx="11"/>
          </p:nvPr>
        </p:nvSpPr>
        <p:spPr/>
        <p:txBody>
          <a:bodyPr/>
          <a:lstStyle/>
          <a:p>
            <a:r>
              <a:rPr lang="en-US"/>
              <a:t>Chapter 18 Service-oriented software engineering</a:t>
            </a:r>
          </a:p>
        </p:txBody>
      </p:sp>
      <p:sp>
        <p:nvSpPr>
          <p:cNvPr id="5" name="Slide Number Placeholder 4"/>
          <p:cNvSpPr>
            <a:spLocks noGrp="1"/>
          </p:cNvSpPr>
          <p:nvPr>
            <p:ph type="sldNum" sz="quarter" idx="12"/>
          </p:nvPr>
        </p:nvSpPr>
        <p:spPr/>
        <p:txBody>
          <a:bodyPr/>
          <a:lstStyle/>
          <a:p>
            <a:fld id="{79E88437-7EE6-ED48-AB3C-19DA85FCB265}" type="slidenum">
              <a:rPr lang="en-US" smtClean="0"/>
              <a:pPr/>
              <a:t>42</a:t>
            </a:fld>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dirty="0"/>
              <a:t>Catalog services</a:t>
            </a:r>
          </a:p>
        </p:txBody>
      </p:sp>
      <p:sp>
        <p:nvSpPr>
          <p:cNvPr id="189443" name="Rectangle 3"/>
          <p:cNvSpPr>
            <a:spLocks noGrp="1" noChangeArrowheads="1"/>
          </p:cNvSpPr>
          <p:nvPr>
            <p:ph idx="1"/>
          </p:nvPr>
        </p:nvSpPr>
        <p:spPr/>
        <p:txBody>
          <a:bodyPr/>
          <a:lstStyle/>
          <a:p>
            <a:r>
              <a:rPr lang="en-US" sz="2400" dirty="0"/>
              <a:t>Created by a supplier to show which goods can be ordered from them by other companies</a:t>
            </a:r>
          </a:p>
          <a:p>
            <a:r>
              <a:rPr lang="en-US" sz="2400" dirty="0"/>
              <a:t>Service requirements</a:t>
            </a:r>
          </a:p>
          <a:p>
            <a:pPr lvl="1"/>
            <a:r>
              <a:rPr lang="en-US" sz="2000" dirty="0"/>
              <a:t>Specific version of catalog should be created for each client</a:t>
            </a:r>
          </a:p>
          <a:p>
            <a:pPr lvl="1"/>
            <a:r>
              <a:rPr lang="en-US" dirty="0"/>
              <a:t>The c</a:t>
            </a:r>
            <a:r>
              <a:rPr lang="en-US" sz="2000" dirty="0"/>
              <a:t>atalog shall be downloadable</a:t>
            </a:r>
          </a:p>
          <a:p>
            <a:pPr lvl="1"/>
            <a:r>
              <a:rPr lang="en-US" sz="2000" dirty="0"/>
              <a:t>The specification and prices of up to 6 items may be compared</a:t>
            </a:r>
          </a:p>
          <a:p>
            <a:pPr lvl="1"/>
            <a:r>
              <a:rPr lang="en-US" sz="2000" dirty="0"/>
              <a:t>Browsing and searching facilities shall be provided</a:t>
            </a:r>
          </a:p>
          <a:p>
            <a:pPr lvl="1"/>
            <a:r>
              <a:rPr lang="en-US" sz="2000" dirty="0"/>
              <a:t>A function shall be provided that allows the delivery date for ordered items to be predicted</a:t>
            </a:r>
          </a:p>
          <a:p>
            <a:pPr lvl="1"/>
            <a:r>
              <a:rPr lang="en-US" sz="2000" dirty="0"/>
              <a:t>Virtual orders shall be supported which reserve the goods for 48 hours to allow a company order to be placed</a:t>
            </a:r>
          </a:p>
        </p:txBody>
      </p:sp>
      <p:sp>
        <p:nvSpPr>
          <p:cNvPr id="2" name="Date Placeholder 1"/>
          <p:cNvSpPr>
            <a:spLocks noGrp="1"/>
          </p:cNvSpPr>
          <p:nvPr>
            <p:ph type="dt" sz="half" idx="10"/>
          </p:nvPr>
        </p:nvSpPr>
        <p:spPr/>
        <p:txBody>
          <a:bodyPr/>
          <a:lstStyle/>
          <a:p>
            <a:r>
              <a:rPr lang="en-GB"/>
              <a:t>26/11/2014</a:t>
            </a:r>
            <a:endParaRPr lang="en-US"/>
          </a:p>
        </p:txBody>
      </p:sp>
      <p:sp>
        <p:nvSpPr>
          <p:cNvPr id="5" name="Footer Placeholder 4"/>
          <p:cNvSpPr>
            <a:spLocks noGrp="1"/>
          </p:cNvSpPr>
          <p:nvPr>
            <p:ph type="ftr" sz="quarter" idx="11"/>
          </p:nvPr>
        </p:nvSpPr>
        <p:spPr/>
        <p:txBody>
          <a:bodyPr/>
          <a:lstStyle/>
          <a:p>
            <a:r>
              <a:rPr lang="en-US"/>
              <a:t>Chapter 18 Service-oriented software engineering</a:t>
            </a:r>
          </a:p>
        </p:txBody>
      </p:sp>
      <p:sp>
        <p:nvSpPr>
          <p:cNvPr id="4" name="Slide Number Placeholder 3"/>
          <p:cNvSpPr>
            <a:spLocks noGrp="1"/>
          </p:cNvSpPr>
          <p:nvPr>
            <p:ph type="sldNum" sz="quarter" idx="12"/>
          </p:nvPr>
        </p:nvSpPr>
        <p:spPr/>
        <p:txBody>
          <a:bodyPr/>
          <a:lstStyle/>
          <a:p>
            <a:fld id="{79E88437-7EE6-ED48-AB3C-19DA85FCB265}" type="slidenum">
              <a:rPr lang="en-US" smtClean="0"/>
              <a:pPr/>
              <a:t>43</a:t>
            </a:fld>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dirty="0"/>
              <a:t>Catalog: Non-functional requirements</a:t>
            </a:r>
          </a:p>
        </p:txBody>
      </p:sp>
      <p:sp>
        <p:nvSpPr>
          <p:cNvPr id="190467" name="Rectangle 3"/>
          <p:cNvSpPr>
            <a:spLocks noGrp="1" noChangeArrowheads="1"/>
          </p:cNvSpPr>
          <p:nvPr>
            <p:ph idx="1"/>
          </p:nvPr>
        </p:nvSpPr>
        <p:spPr/>
        <p:txBody>
          <a:bodyPr/>
          <a:lstStyle/>
          <a:p>
            <a:r>
              <a:rPr lang="en-US" dirty="0"/>
              <a:t>Access shall be restricted to employees of accredited organizations</a:t>
            </a:r>
          </a:p>
          <a:p>
            <a:r>
              <a:rPr lang="en-US" dirty="0"/>
              <a:t>Prices and configurations offered to each organization shall be confidential</a:t>
            </a:r>
          </a:p>
          <a:p>
            <a:r>
              <a:rPr lang="en-US" dirty="0"/>
              <a:t>The catalog shall be available from 0700 to 1100</a:t>
            </a:r>
          </a:p>
          <a:p>
            <a:r>
              <a:rPr lang="en-US" dirty="0"/>
              <a:t>The catalog shall be able to process up to 10 requests per second</a:t>
            </a:r>
          </a:p>
        </p:txBody>
      </p:sp>
      <p:sp>
        <p:nvSpPr>
          <p:cNvPr id="2" name="Date Placeholder 1"/>
          <p:cNvSpPr>
            <a:spLocks noGrp="1"/>
          </p:cNvSpPr>
          <p:nvPr>
            <p:ph type="dt" sz="half" idx="10"/>
          </p:nvPr>
        </p:nvSpPr>
        <p:spPr/>
        <p:txBody>
          <a:bodyPr/>
          <a:lstStyle/>
          <a:p>
            <a:r>
              <a:rPr lang="en-GB"/>
              <a:t>26/11/2014</a:t>
            </a:r>
            <a:endParaRPr lang="en-US"/>
          </a:p>
        </p:txBody>
      </p:sp>
      <p:sp>
        <p:nvSpPr>
          <p:cNvPr id="5" name="Footer Placeholder 4"/>
          <p:cNvSpPr>
            <a:spLocks noGrp="1"/>
          </p:cNvSpPr>
          <p:nvPr>
            <p:ph type="ftr" sz="quarter" idx="11"/>
          </p:nvPr>
        </p:nvSpPr>
        <p:spPr/>
        <p:txBody>
          <a:bodyPr/>
          <a:lstStyle/>
          <a:p>
            <a:r>
              <a:rPr lang="en-US"/>
              <a:t>Chapter 18 Service-oriented software engineering</a:t>
            </a:r>
          </a:p>
        </p:txBody>
      </p:sp>
      <p:sp>
        <p:nvSpPr>
          <p:cNvPr id="4" name="Slide Number Placeholder 3"/>
          <p:cNvSpPr>
            <a:spLocks noGrp="1"/>
          </p:cNvSpPr>
          <p:nvPr>
            <p:ph type="sldNum" sz="quarter" idx="12"/>
          </p:nvPr>
        </p:nvSpPr>
        <p:spPr/>
        <p:txBody>
          <a:bodyPr/>
          <a:lstStyle/>
          <a:p>
            <a:fld id="{79E88437-7EE6-ED48-AB3C-19DA85FCB265}" type="slidenum">
              <a:rPr lang="en-US" smtClean="0"/>
              <a:pPr/>
              <a:t>44</a:t>
            </a:fld>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descriptions of catalog service operations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6286357"/>
              </p:ext>
            </p:extLst>
          </p:nvPr>
        </p:nvGraphicFramePr>
        <p:xfrm>
          <a:off x="903089" y="2256166"/>
          <a:ext cx="7406572" cy="2430145"/>
        </p:xfrm>
        <a:graphic>
          <a:graphicData uri="http://schemas.openxmlformats.org/drawingml/2006/table">
            <a:tbl>
              <a:tblPr firstRow="1" bandRow="1">
                <a:tableStyleId>{5C22544A-7EE6-4342-B048-85BDC9FD1C3A}</a:tableStyleId>
              </a:tblPr>
              <a:tblGrid>
                <a:gridCol w="1862511">
                  <a:extLst>
                    <a:ext uri="{9D8B030D-6E8A-4147-A177-3AD203B41FA5}">
                      <a16:colId xmlns:a16="http://schemas.microsoft.com/office/drawing/2014/main" val="20000"/>
                    </a:ext>
                  </a:extLst>
                </a:gridCol>
                <a:gridCol w="5544061">
                  <a:extLst>
                    <a:ext uri="{9D8B030D-6E8A-4147-A177-3AD203B41FA5}">
                      <a16:colId xmlns:a16="http://schemas.microsoft.com/office/drawing/2014/main" val="20001"/>
                    </a:ext>
                  </a:extLst>
                </a:gridCol>
              </a:tblGrid>
              <a:tr h="370840">
                <a:tc>
                  <a:txBody>
                    <a:bodyPr/>
                    <a:lstStyle/>
                    <a:p>
                      <a:pPr algn="just">
                        <a:spcBef>
                          <a:spcPts val="300"/>
                        </a:spcBef>
                        <a:spcAft>
                          <a:spcPts val="300"/>
                        </a:spcAft>
                      </a:pPr>
                      <a:r>
                        <a:rPr lang="en-GB" sz="1600" b="1" dirty="0">
                          <a:solidFill>
                            <a:srgbClr val="000000"/>
                          </a:solidFill>
                          <a:latin typeface="Arial"/>
                          <a:ea typeface="Times New Roman"/>
                          <a:cs typeface="Arial"/>
                        </a:rPr>
                        <a:t>Operation</a:t>
                      </a:r>
                    </a:p>
                  </a:txBody>
                  <a:tcPr marL="68580" marR="68580" marT="0" marB="0"/>
                </a:tc>
                <a:tc>
                  <a:txBody>
                    <a:bodyPr/>
                    <a:lstStyle/>
                    <a:p>
                      <a:pPr algn="just">
                        <a:spcBef>
                          <a:spcPts val="300"/>
                        </a:spcBef>
                        <a:spcAft>
                          <a:spcPts val="300"/>
                        </a:spcAft>
                      </a:pPr>
                      <a:r>
                        <a:rPr lang="en-GB" sz="1600" b="1" dirty="0">
                          <a:solidFill>
                            <a:srgbClr val="000000"/>
                          </a:solidFill>
                          <a:latin typeface="Arial"/>
                          <a:ea typeface="Times New Roman"/>
                          <a:cs typeface="Arial"/>
                        </a:rPr>
                        <a:t>Description</a:t>
                      </a: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pPr>
                      <a:r>
                        <a:rPr lang="en-GB" sz="1600" dirty="0" err="1">
                          <a:solidFill>
                            <a:srgbClr val="000000"/>
                          </a:solidFill>
                          <a:latin typeface="Arial"/>
                          <a:ea typeface="Times New Roman"/>
                          <a:cs typeface="Arial"/>
                        </a:rPr>
                        <a:t>MakeCatalog</a:t>
                      </a:r>
                      <a:r>
                        <a:rPr lang="en-GB" sz="1600" dirty="0">
                          <a:solidFill>
                            <a:srgbClr val="000000"/>
                          </a:solidFill>
                          <a:latin typeface="Arial"/>
                          <a:ea typeface="Times New Roman"/>
                          <a:cs typeface="Arial"/>
                        </a:rPr>
                        <a:t> </a:t>
                      </a:r>
                    </a:p>
                  </a:txBody>
                  <a:tcPr marL="68580" marR="68580" marT="36195" marB="0"/>
                </a:tc>
                <a:tc>
                  <a:txBody>
                    <a:bodyPr/>
                    <a:lstStyle/>
                    <a:p>
                      <a:pPr algn="just">
                        <a:spcAft>
                          <a:spcPts val="0"/>
                        </a:spcAft>
                      </a:pPr>
                      <a:r>
                        <a:rPr lang="en-GB" sz="1600" dirty="0">
                          <a:solidFill>
                            <a:srgbClr val="000000"/>
                          </a:solidFill>
                          <a:latin typeface="Arial"/>
                          <a:ea typeface="Times New Roman"/>
                          <a:cs typeface="Arial"/>
                        </a:rPr>
                        <a:t>Creates a version of the </a:t>
                      </a:r>
                      <a:r>
                        <a:rPr lang="en-GB" sz="1600" dirty="0" err="1">
                          <a:solidFill>
                            <a:srgbClr val="000000"/>
                          </a:solidFill>
                          <a:latin typeface="Arial"/>
                          <a:ea typeface="Times New Roman"/>
                          <a:cs typeface="Arial"/>
                        </a:rPr>
                        <a:t>catalog</a:t>
                      </a:r>
                      <a:r>
                        <a:rPr lang="en-GB" sz="1600" dirty="0">
                          <a:solidFill>
                            <a:srgbClr val="000000"/>
                          </a:solidFill>
                          <a:latin typeface="Arial"/>
                          <a:ea typeface="Times New Roman"/>
                          <a:cs typeface="Arial"/>
                        </a:rPr>
                        <a:t> tailored for a specific customer. Includes an optional parameter to create a downloadable PDF version of the </a:t>
                      </a:r>
                      <a:r>
                        <a:rPr lang="en-GB" sz="1600" dirty="0" err="1">
                          <a:solidFill>
                            <a:srgbClr val="000000"/>
                          </a:solidFill>
                          <a:latin typeface="Arial"/>
                          <a:ea typeface="Times New Roman"/>
                          <a:cs typeface="Arial"/>
                        </a:rPr>
                        <a:t>catalog</a:t>
                      </a:r>
                      <a:r>
                        <a:rPr lang="en-GB" sz="1600" dirty="0">
                          <a:solidFill>
                            <a:srgbClr val="000000"/>
                          </a:solidFill>
                          <a:latin typeface="Arial"/>
                          <a:ea typeface="Times New Roman"/>
                          <a:cs typeface="Arial"/>
                        </a:rPr>
                        <a:t>.</a:t>
                      </a:r>
                    </a:p>
                  </a:txBody>
                  <a:tcPr marL="68580" marR="68580" marT="36195" marB="0"/>
                </a:tc>
                <a:extLst>
                  <a:ext uri="{0D108BD9-81ED-4DB2-BD59-A6C34878D82A}">
                    <a16:rowId xmlns:a16="http://schemas.microsoft.com/office/drawing/2014/main" val="10001"/>
                  </a:ext>
                </a:extLst>
              </a:tr>
              <a:tr h="370840">
                <a:tc>
                  <a:txBody>
                    <a:bodyPr/>
                    <a:lstStyle/>
                    <a:p>
                      <a:pPr algn="just">
                        <a:spcAft>
                          <a:spcPts val="0"/>
                        </a:spcAft>
                      </a:pPr>
                      <a:r>
                        <a:rPr lang="en-GB" sz="1600" dirty="0">
                          <a:solidFill>
                            <a:srgbClr val="000000"/>
                          </a:solidFill>
                          <a:latin typeface="Arial"/>
                          <a:ea typeface="Times New Roman"/>
                          <a:cs typeface="Arial"/>
                        </a:rPr>
                        <a:t>Lookup</a:t>
                      </a:r>
                    </a:p>
                  </a:txBody>
                  <a:tcPr marL="68580" marR="68580" marT="36195" marB="0"/>
                </a:tc>
                <a:tc>
                  <a:txBody>
                    <a:bodyPr/>
                    <a:lstStyle/>
                    <a:p>
                      <a:pPr algn="just">
                        <a:spcAft>
                          <a:spcPts val="0"/>
                        </a:spcAft>
                      </a:pPr>
                      <a:r>
                        <a:rPr lang="en-GB" sz="1600" dirty="0">
                          <a:solidFill>
                            <a:srgbClr val="000000"/>
                          </a:solidFill>
                          <a:latin typeface="Arial"/>
                          <a:ea typeface="Times New Roman"/>
                          <a:cs typeface="Arial"/>
                        </a:rPr>
                        <a:t>Displays all of the data associated with a specified </a:t>
                      </a:r>
                      <a:r>
                        <a:rPr lang="en-GB" sz="1600" dirty="0" err="1">
                          <a:solidFill>
                            <a:srgbClr val="000000"/>
                          </a:solidFill>
                          <a:latin typeface="Arial"/>
                          <a:ea typeface="Times New Roman"/>
                          <a:cs typeface="Arial"/>
                        </a:rPr>
                        <a:t>catalog</a:t>
                      </a:r>
                      <a:r>
                        <a:rPr lang="en-GB" sz="1600" dirty="0">
                          <a:solidFill>
                            <a:srgbClr val="000000"/>
                          </a:solidFill>
                          <a:latin typeface="Arial"/>
                          <a:ea typeface="Times New Roman"/>
                          <a:cs typeface="Arial"/>
                        </a:rPr>
                        <a:t> item. </a:t>
                      </a:r>
                    </a:p>
                  </a:txBody>
                  <a:tcPr marL="68580" marR="68580" marT="36195" marB="0"/>
                </a:tc>
                <a:extLst>
                  <a:ext uri="{0D108BD9-81ED-4DB2-BD59-A6C34878D82A}">
                    <a16:rowId xmlns:a16="http://schemas.microsoft.com/office/drawing/2014/main" val="10002"/>
                  </a:ext>
                </a:extLst>
              </a:tr>
              <a:tr h="370840">
                <a:tc>
                  <a:txBody>
                    <a:bodyPr/>
                    <a:lstStyle/>
                    <a:p>
                      <a:pPr algn="just">
                        <a:spcAft>
                          <a:spcPts val="0"/>
                        </a:spcAft>
                      </a:pPr>
                      <a:r>
                        <a:rPr lang="en-GB" sz="1600" dirty="0">
                          <a:solidFill>
                            <a:srgbClr val="000000"/>
                          </a:solidFill>
                          <a:latin typeface="Arial"/>
                          <a:ea typeface="Times New Roman"/>
                          <a:cs typeface="Arial"/>
                        </a:rPr>
                        <a:t>Search</a:t>
                      </a:r>
                    </a:p>
                  </a:txBody>
                  <a:tcPr marL="68580" marR="68580" marT="36195" marB="0"/>
                </a:tc>
                <a:tc>
                  <a:txBody>
                    <a:bodyPr/>
                    <a:lstStyle/>
                    <a:p>
                      <a:pPr algn="just">
                        <a:spcAft>
                          <a:spcPts val="0"/>
                        </a:spcAft>
                      </a:pPr>
                      <a:r>
                        <a:rPr lang="en-GB" sz="1600" dirty="0">
                          <a:solidFill>
                            <a:srgbClr val="000000"/>
                          </a:solidFill>
                          <a:latin typeface="Arial"/>
                          <a:ea typeface="Times New Roman"/>
                          <a:cs typeface="Arial"/>
                        </a:rPr>
                        <a:t>This operation takes a logical expression and searches the </a:t>
                      </a:r>
                      <a:r>
                        <a:rPr lang="en-GB" sz="1600" dirty="0" err="1">
                          <a:solidFill>
                            <a:srgbClr val="000000"/>
                          </a:solidFill>
                          <a:latin typeface="Arial"/>
                          <a:ea typeface="Times New Roman"/>
                          <a:cs typeface="Arial"/>
                        </a:rPr>
                        <a:t>catalog</a:t>
                      </a:r>
                      <a:r>
                        <a:rPr lang="en-GB" sz="1600" dirty="0">
                          <a:solidFill>
                            <a:srgbClr val="000000"/>
                          </a:solidFill>
                          <a:latin typeface="Arial"/>
                          <a:ea typeface="Times New Roman"/>
                          <a:cs typeface="Arial"/>
                        </a:rPr>
                        <a:t> according to that expression. It displays a list of all items that match the search expression.</a:t>
                      </a:r>
                    </a:p>
                  </a:txBody>
                  <a:tcPr marL="68580" marR="68580" marT="36195" marB="0"/>
                </a:tc>
                <a:extLst>
                  <a:ext uri="{0D108BD9-81ED-4DB2-BD59-A6C34878D82A}">
                    <a16:rowId xmlns:a16="http://schemas.microsoft.com/office/drawing/2014/main" val="10003"/>
                  </a:ext>
                </a:extLst>
              </a:tr>
            </a:tbl>
          </a:graphicData>
        </a:graphic>
      </p:graphicFrame>
      <p:sp>
        <p:nvSpPr>
          <p:cNvPr id="3" name="Date Placeholder 2"/>
          <p:cNvSpPr>
            <a:spLocks noGrp="1"/>
          </p:cNvSpPr>
          <p:nvPr>
            <p:ph type="dt" sz="half" idx="10"/>
          </p:nvPr>
        </p:nvSpPr>
        <p:spPr/>
        <p:txBody>
          <a:bodyPr/>
          <a:lstStyle/>
          <a:p>
            <a:r>
              <a:rPr lang="en-GB"/>
              <a:t>26/11/2014</a:t>
            </a:r>
            <a:endParaRPr lang="en-US"/>
          </a:p>
        </p:txBody>
      </p:sp>
      <p:sp>
        <p:nvSpPr>
          <p:cNvPr id="6" name="Footer Placeholder 5"/>
          <p:cNvSpPr>
            <a:spLocks noGrp="1"/>
          </p:cNvSpPr>
          <p:nvPr>
            <p:ph type="ftr" sz="quarter" idx="11"/>
          </p:nvPr>
        </p:nvSpPr>
        <p:spPr/>
        <p:txBody>
          <a:bodyPr/>
          <a:lstStyle/>
          <a:p>
            <a:r>
              <a:rPr lang="en-US"/>
              <a:t>Chapter 18 Service-oriented software engineering</a:t>
            </a:r>
          </a:p>
        </p:txBody>
      </p:sp>
      <p:sp>
        <p:nvSpPr>
          <p:cNvPr id="5" name="Slide Number Placeholder 4"/>
          <p:cNvSpPr>
            <a:spLocks noGrp="1"/>
          </p:cNvSpPr>
          <p:nvPr>
            <p:ph type="sldNum" sz="quarter" idx="12"/>
          </p:nvPr>
        </p:nvSpPr>
        <p:spPr/>
        <p:txBody>
          <a:bodyPr/>
          <a:lstStyle/>
          <a:p>
            <a:fld id="{79E88437-7EE6-ED48-AB3C-19DA85FCB265}" type="slidenum">
              <a:rPr lang="en-US" smtClean="0"/>
              <a:pPr/>
              <a:t>45</a:t>
            </a:fld>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descriptions of catalog service operations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7033118"/>
              </p:ext>
            </p:extLst>
          </p:nvPr>
        </p:nvGraphicFramePr>
        <p:xfrm>
          <a:off x="889573" y="2242656"/>
          <a:ext cx="7293232" cy="2430145"/>
        </p:xfrm>
        <a:graphic>
          <a:graphicData uri="http://schemas.openxmlformats.org/drawingml/2006/table">
            <a:tbl>
              <a:tblPr firstRow="1" bandRow="1">
                <a:tableStyleId>{5C22544A-7EE6-4342-B048-85BDC9FD1C3A}</a:tableStyleId>
              </a:tblPr>
              <a:tblGrid>
                <a:gridCol w="2145342">
                  <a:extLst>
                    <a:ext uri="{9D8B030D-6E8A-4147-A177-3AD203B41FA5}">
                      <a16:colId xmlns:a16="http://schemas.microsoft.com/office/drawing/2014/main" val="20000"/>
                    </a:ext>
                  </a:extLst>
                </a:gridCol>
                <a:gridCol w="5147890">
                  <a:extLst>
                    <a:ext uri="{9D8B030D-6E8A-4147-A177-3AD203B41FA5}">
                      <a16:colId xmlns:a16="http://schemas.microsoft.com/office/drawing/2014/main" val="20001"/>
                    </a:ext>
                  </a:extLst>
                </a:gridCol>
              </a:tblGrid>
              <a:tr h="370840">
                <a:tc>
                  <a:txBody>
                    <a:bodyPr/>
                    <a:lstStyle/>
                    <a:p>
                      <a:pPr algn="just">
                        <a:spcBef>
                          <a:spcPts val="300"/>
                        </a:spcBef>
                        <a:spcAft>
                          <a:spcPts val="300"/>
                        </a:spcAft>
                      </a:pPr>
                      <a:r>
                        <a:rPr lang="en-GB" sz="1600" b="1" dirty="0">
                          <a:solidFill>
                            <a:srgbClr val="000000"/>
                          </a:solidFill>
                          <a:latin typeface="Arial"/>
                          <a:ea typeface="Times New Roman"/>
                          <a:cs typeface="Arial"/>
                        </a:rPr>
                        <a:t>Operation</a:t>
                      </a:r>
                    </a:p>
                  </a:txBody>
                  <a:tcPr marL="68580" marR="68580" marT="0" marB="0"/>
                </a:tc>
                <a:tc>
                  <a:txBody>
                    <a:bodyPr/>
                    <a:lstStyle/>
                    <a:p>
                      <a:pPr algn="just">
                        <a:spcBef>
                          <a:spcPts val="300"/>
                        </a:spcBef>
                        <a:spcAft>
                          <a:spcPts val="300"/>
                        </a:spcAft>
                      </a:pPr>
                      <a:r>
                        <a:rPr lang="en-GB" sz="1600" b="1" dirty="0">
                          <a:solidFill>
                            <a:srgbClr val="000000"/>
                          </a:solidFill>
                          <a:latin typeface="Arial"/>
                          <a:ea typeface="Times New Roman"/>
                          <a:cs typeface="Arial"/>
                        </a:rPr>
                        <a:t>Description</a:t>
                      </a: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pPr>
                      <a:r>
                        <a:rPr lang="en-GB" sz="1600" dirty="0">
                          <a:solidFill>
                            <a:srgbClr val="000000"/>
                          </a:solidFill>
                          <a:latin typeface="Arial"/>
                          <a:ea typeface="Times New Roman"/>
                          <a:cs typeface="Arial"/>
                        </a:rPr>
                        <a:t>Compare</a:t>
                      </a:r>
                    </a:p>
                  </a:txBody>
                  <a:tcPr marL="68580" marR="68580" marT="36195" marB="0"/>
                </a:tc>
                <a:tc>
                  <a:txBody>
                    <a:bodyPr/>
                    <a:lstStyle/>
                    <a:p>
                      <a:pPr algn="just">
                        <a:spcAft>
                          <a:spcPts val="0"/>
                        </a:spcAft>
                      </a:pPr>
                      <a:r>
                        <a:rPr lang="en-GB" sz="1600" dirty="0">
                          <a:solidFill>
                            <a:srgbClr val="000000"/>
                          </a:solidFill>
                          <a:latin typeface="Arial"/>
                          <a:ea typeface="Times New Roman"/>
                          <a:cs typeface="Arial"/>
                        </a:rPr>
                        <a:t>Provides a comparison of up to six characteristics (e.g., price, dimensions, processor speed, etc.) of up to four </a:t>
                      </a:r>
                      <a:r>
                        <a:rPr lang="en-GB" sz="1600" dirty="0" err="1">
                          <a:solidFill>
                            <a:srgbClr val="000000"/>
                          </a:solidFill>
                          <a:latin typeface="Arial"/>
                          <a:ea typeface="Times New Roman"/>
                          <a:cs typeface="Arial"/>
                        </a:rPr>
                        <a:t>catalog</a:t>
                      </a:r>
                      <a:r>
                        <a:rPr lang="en-GB" sz="1600" dirty="0">
                          <a:solidFill>
                            <a:srgbClr val="000000"/>
                          </a:solidFill>
                          <a:latin typeface="Arial"/>
                          <a:ea typeface="Times New Roman"/>
                          <a:cs typeface="Arial"/>
                        </a:rPr>
                        <a:t> items.</a:t>
                      </a:r>
                    </a:p>
                  </a:txBody>
                  <a:tcPr marL="68580" marR="68580" marT="36195" marB="0"/>
                </a:tc>
                <a:extLst>
                  <a:ext uri="{0D108BD9-81ED-4DB2-BD59-A6C34878D82A}">
                    <a16:rowId xmlns:a16="http://schemas.microsoft.com/office/drawing/2014/main" val="10001"/>
                  </a:ext>
                </a:extLst>
              </a:tr>
              <a:tr h="370840">
                <a:tc>
                  <a:txBody>
                    <a:bodyPr/>
                    <a:lstStyle/>
                    <a:p>
                      <a:pPr algn="just">
                        <a:spcAft>
                          <a:spcPts val="0"/>
                        </a:spcAft>
                      </a:pPr>
                      <a:r>
                        <a:rPr lang="en-GB" sz="1600" dirty="0" err="1">
                          <a:solidFill>
                            <a:srgbClr val="000000"/>
                          </a:solidFill>
                          <a:latin typeface="Arial"/>
                          <a:ea typeface="Times New Roman"/>
                          <a:cs typeface="Arial"/>
                        </a:rPr>
                        <a:t>CheckDelivery</a:t>
                      </a:r>
                      <a:endParaRPr lang="en-GB" sz="1600" dirty="0">
                        <a:solidFill>
                          <a:srgbClr val="000000"/>
                        </a:solidFill>
                        <a:latin typeface="Arial"/>
                        <a:ea typeface="Times New Roman"/>
                        <a:cs typeface="Arial"/>
                      </a:endParaRPr>
                    </a:p>
                  </a:txBody>
                  <a:tcPr marL="68580" marR="68580" marT="36195" marB="0"/>
                </a:tc>
                <a:tc>
                  <a:txBody>
                    <a:bodyPr/>
                    <a:lstStyle/>
                    <a:p>
                      <a:pPr algn="just">
                        <a:spcAft>
                          <a:spcPts val="0"/>
                        </a:spcAft>
                      </a:pPr>
                      <a:r>
                        <a:rPr lang="en-GB" sz="1600" dirty="0">
                          <a:solidFill>
                            <a:srgbClr val="000000"/>
                          </a:solidFill>
                          <a:latin typeface="Arial"/>
                          <a:ea typeface="Times New Roman"/>
                          <a:cs typeface="Arial"/>
                        </a:rPr>
                        <a:t>Returns the predicted delivery date for an item if ordered that day. </a:t>
                      </a:r>
                    </a:p>
                  </a:txBody>
                  <a:tcPr marL="68580" marR="68580" marT="36195" marB="0"/>
                </a:tc>
                <a:extLst>
                  <a:ext uri="{0D108BD9-81ED-4DB2-BD59-A6C34878D82A}">
                    <a16:rowId xmlns:a16="http://schemas.microsoft.com/office/drawing/2014/main" val="10002"/>
                  </a:ext>
                </a:extLst>
              </a:tr>
              <a:tr h="370840">
                <a:tc>
                  <a:txBody>
                    <a:bodyPr/>
                    <a:lstStyle/>
                    <a:p>
                      <a:pPr algn="just">
                        <a:spcAft>
                          <a:spcPts val="300"/>
                        </a:spcAft>
                      </a:pPr>
                      <a:r>
                        <a:rPr lang="en-GB" sz="1600">
                          <a:solidFill>
                            <a:srgbClr val="000000"/>
                          </a:solidFill>
                          <a:latin typeface="Arial"/>
                          <a:ea typeface="Times New Roman"/>
                          <a:cs typeface="Arial"/>
                        </a:rPr>
                        <a:t>MakeVirtualOrder </a:t>
                      </a:r>
                    </a:p>
                  </a:txBody>
                  <a:tcPr marL="68580" marR="68580" marT="36195" marB="0"/>
                </a:tc>
                <a:tc>
                  <a:txBody>
                    <a:bodyPr/>
                    <a:lstStyle/>
                    <a:p>
                      <a:pPr algn="just">
                        <a:spcAft>
                          <a:spcPts val="300"/>
                        </a:spcAft>
                      </a:pPr>
                      <a:r>
                        <a:rPr lang="en-GB" sz="1600" dirty="0">
                          <a:solidFill>
                            <a:srgbClr val="000000"/>
                          </a:solidFill>
                          <a:latin typeface="Arial"/>
                          <a:ea typeface="Times New Roman"/>
                          <a:cs typeface="Arial"/>
                        </a:rPr>
                        <a:t>Reserves the number of items to be ordered by a customer and provides item information for the customer’s own procurement system.</a:t>
                      </a:r>
                    </a:p>
                  </a:txBody>
                  <a:tcPr marL="68580" marR="68580" marT="36195" marB="0"/>
                </a:tc>
                <a:extLst>
                  <a:ext uri="{0D108BD9-81ED-4DB2-BD59-A6C34878D82A}">
                    <a16:rowId xmlns:a16="http://schemas.microsoft.com/office/drawing/2014/main" val="10003"/>
                  </a:ext>
                </a:extLst>
              </a:tr>
            </a:tbl>
          </a:graphicData>
        </a:graphic>
      </p:graphicFrame>
      <p:sp>
        <p:nvSpPr>
          <p:cNvPr id="3" name="Date Placeholder 2"/>
          <p:cNvSpPr>
            <a:spLocks noGrp="1"/>
          </p:cNvSpPr>
          <p:nvPr>
            <p:ph type="dt" sz="half" idx="10"/>
          </p:nvPr>
        </p:nvSpPr>
        <p:spPr/>
        <p:txBody>
          <a:bodyPr/>
          <a:lstStyle/>
          <a:p>
            <a:r>
              <a:rPr lang="en-GB"/>
              <a:t>26/11/2014</a:t>
            </a:r>
            <a:endParaRPr lang="en-US"/>
          </a:p>
        </p:txBody>
      </p:sp>
      <p:sp>
        <p:nvSpPr>
          <p:cNvPr id="6" name="Footer Placeholder 5"/>
          <p:cNvSpPr>
            <a:spLocks noGrp="1"/>
          </p:cNvSpPr>
          <p:nvPr>
            <p:ph type="ftr" sz="quarter" idx="11"/>
          </p:nvPr>
        </p:nvSpPr>
        <p:spPr/>
        <p:txBody>
          <a:bodyPr/>
          <a:lstStyle/>
          <a:p>
            <a:r>
              <a:rPr lang="en-US"/>
              <a:t>Chapter 18 Service-oriented software engineering</a:t>
            </a:r>
          </a:p>
        </p:txBody>
      </p:sp>
      <p:sp>
        <p:nvSpPr>
          <p:cNvPr id="5" name="Slide Number Placeholder 4"/>
          <p:cNvSpPr>
            <a:spLocks noGrp="1"/>
          </p:cNvSpPr>
          <p:nvPr>
            <p:ph type="sldNum" sz="quarter" idx="12"/>
          </p:nvPr>
        </p:nvSpPr>
        <p:spPr/>
        <p:txBody>
          <a:bodyPr/>
          <a:lstStyle/>
          <a:p>
            <a:fld id="{79E88437-7EE6-ED48-AB3C-19DA85FCB265}" type="slidenum">
              <a:rPr lang="en-US" smtClean="0"/>
              <a:pPr/>
              <a:t>46</a:t>
            </a:fld>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US" dirty="0"/>
              <a:t>Service interface design</a:t>
            </a:r>
          </a:p>
        </p:txBody>
      </p:sp>
      <p:sp>
        <p:nvSpPr>
          <p:cNvPr id="191491" name="Rectangle 3"/>
          <p:cNvSpPr>
            <a:spLocks noGrp="1" noChangeArrowheads="1"/>
          </p:cNvSpPr>
          <p:nvPr>
            <p:ph idx="1"/>
          </p:nvPr>
        </p:nvSpPr>
        <p:spPr/>
        <p:txBody>
          <a:bodyPr/>
          <a:lstStyle/>
          <a:p>
            <a:r>
              <a:rPr lang="en-US" dirty="0"/>
              <a:t>Involves thinking about the operations associated with the service and the messages exchanged.</a:t>
            </a:r>
          </a:p>
          <a:p>
            <a:r>
              <a:rPr lang="en-US" dirty="0"/>
              <a:t>The number of messages exchanged to complete a service request should be minimized.</a:t>
            </a:r>
          </a:p>
          <a:p>
            <a:r>
              <a:rPr lang="en-US" dirty="0"/>
              <a:t>Service state information may have to be included in messages.</a:t>
            </a:r>
          </a:p>
          <a:p>
            <a:endParaRPr lang="en-US" dirty="0"/>
          </a:p>
        </p:txBody>
      </p:sp>
      <p:sp>
        <p:nvSpPr>
          <p:cNvPr id="2" name="Date Placeholder 1"/>
          <p:cNvSpPr>
            <a:spLocks noGrp="1"/>
          </p:cNvSpPr>
          <p:nvPr>
            <p:ph type="dt" sz="half" idx="10"/>
          </p:nvPr>
        </p:nvSpPr>
        <p:spPr/>
        <p:txBody>
          <a:bodyPr/>
          <a:lstStyle/>
          <a:p>
            <a:r>
              <a:rPr lang="en-GB"/>
              <a:t>26/11/2014</a:t>
            </a:r>
            <a:endParaRPr lang="en-US"/>
          </a:p>
        </p:txBody>
      </p:sp>
      <p:sp>
        <p:nvSpPr>
          <p:cNvPr id="5" name="Footer Placeholder 4"/>
          <p:cNvSpPr>
            <a:spLocks noGrp="1"/>
          </p:cNvSpPr>
          <p:nvPr>
            <p:ph type="ftr" sz="quarter" idx="11"/>
          </p:nvPr>
        </p:nvSpPr>
        <p:spPr/>
        <p:txBody>
          <a:bodyPr/>
          <a:lstStyle/>
          <a:p>
            <a:r>
              <a:rPr lang="en-US"/>
              <a:t>Chapter 18 Service-oriented software engineering</a:t>
            </a:r>
          </a:p>
        </p:txBody>
      </p:sp>
      <p:sp>
        <p:nvSpPr>
          <p:cNvPr id="4" name="Slide Number Placeholder 3"/>
          <p:cNvSpPr>
            <a:spLocks noGrp="1"/>
          </p:cNvSpPr>
          <p:nvPr>
            <p:ph type="sldNum" sz="quarter" idx="12"/>
          </p:nvPr>
        </p:nvSpPr>
        <p:spPr/>
        <p:txBody>
          <a:bodyPr/>
          <a:lstStyle/>
          <a:p>
            <a:fld id="{79E88437-7EE6-ED48-AB3C-19DA85FCB265}" type="slidenum">
              <a:rPr lang="en-US" smtClean="0"/>
              <a:pPr/>
              <a:t>47</a:t>
            </a:fld>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US"/>
              <a:t>Interface design stages</a:t>
            </a:r>
          </a:p>
        </p:txBody>
      </p:sp>
      <p:sp>
        <p:nvSpPr>
          <p:cNvPr id="192515" name="Rectangle 3"/>
          <p:cNvSpPr>
            <a:spLocks noGrp="1" noChangeArrowheads="1"/>
          </p:cNvSpPr>
          <p:nvPr>
            <p:ph idx="1"/>
          </p:nvPr>
        </p:nvSpPr>
        <p:spPr/>
        <p:txBody>
          <a:bodyPr/>
          <a:lstStyle/>
          <a:p>
            <a:r>
              <a:rPr lang="en-US" sz="2400" dirty="0"/>
              <a:t>Logical interface design</a:t>
            </a:r>
          </a:p>
          <a:p>
            <a:pPr lvl="1"/>
            <a:r>
              <a:rPr lang="en-US" sz="2000" dirty="0"/>
              <a:t>Starts with the service requirements and defines the operation names and parameters associated with the service.  Exceptions should also be defined.</a:t>
            </a:r>
          </a:p>
          <a:p>
            <a:r>
              <a:rPr lang="en-US" sz="2400" dirty="0"/>
              <a:t>Message design (SOAP)</a:t>
            </a:r>
          </a:p>
          <a:p>
            <a:pPr lvl="1"/>
            <a:r>
              <a:rPr lang="en-US" sz="2000" dirty="0"/>
              <a:t>For SOAP-based services, design the structure and organization of the input and output messages. Notations such as the UML are a more abstract representation than XML.</a:t>
            </a:r>
          </a:p>
          <a:p>
            <a:pPr lvl="1"/>
            <a:r>
              <a:rPr lang="en-US" sz="2000" dirty="0"/>
              <a:t>The logical specification is converted to a WSDL description.</a:t>
            </a:r>
          </a:p>
          <a:p>
            <a:r>
              <a:rPr lang="en-US" sz="2400" dirty="0"/>
              <a:t>Interface design (REST)</a:t>
            </a:r>
          </a:p>
          <a:p>
            <a:pPr lvl="1"/>
            <a:r>
              <a:rPr lang="en-US" sz="2000" dirty="0"/>
              <a:t>Design how the required operations map onto REST operations and what resources are required.</a:t>
            </a:r>
          </a:p>
        </p:txBody>
      </p:sp>
      <p:sp>
        <p:nvSpPr>
          <p:cNvPr id="2" name="Date Placeholder 1"/>
          <p:cNvSpPr>
            <a:spLocks noGrp="1"/>
          </p:cNvSpPr>
          <p:nvPr>
            <p:ph type="dt" sz="half" idx="10"/>
          </p:nvPr>
        </p:nvSpPr>
        <p:spPr/>
        <p:txBody>
          <a:bodyPr/>
          <a:lstStyle/>
          <a:p>
            <a:r>
              <a:rPr lang="en-GB"/>
              <a:t>26/11/2014</a:t>
            </a:r>
            <a:endParaRPr lang="en-US"/>
          </a:p>
        </p:txBody>
      </p:sp>
      <p:sp>
        <p:nvSpPr>
          <p:cNvPr id="5" name="Footer Placeholder 4"/>
          <p:cNvSpPr>
            <a:spLocks noGrp="1"/>
          </p:cNvSpPr>
          <p:nvPr>
            <p:ph type="ftr" sz="quarter" idx="11"/>
          </p:nvPr>
        </p:nvSpPr>
        <p:spPr/>
        <p:txBody>
          <a:bodyPr/>
          <a:lstStyle/>
          <a:p>
            <a:r>
              <a:rPr lang="en-US"/>
              <a:t>Chapter 18 Service-oriented software engineering</a:t>
            </a:r>
          </a:p>
        </p:txBody>
      </p:sp>
      <p:sp>
        <p:nvSpPr>
          <p:cNvPr id="4" name="Slide Number Placeholder 3"/>
          <p:cNvSpPr>
            <a:spLocks noGrp="1"/>
          </p:cNvSpPr>
          <p:nvPr>
            <p:ph type="sldNum" sz="quarter" idx="12"/>
          </p:nvPr>
        </p:nvSpPr>
        <p:spPr/>
        <p:txBody>
          <a:bodyPr/>
          <a:lstStyle/>
          <a:p>
            <a:fld id="{79E88437-7EE6-ED48-AB3C-19DA85FCB265}" type="slidenum">
              <a:rPr lang="en-US" smtClean="0"/>
              <a:pPr/>
              <a:t>48</a:t>
            </a:fld>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Catalog interface design</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61711198"/>
              </p:ext>
            </p:extLst>
          </p:nvPr>
        </p:nvGraphicFramePr>
        <p:xfrm>
          <a:off x="457200" y="1837356"/>
          <a:ext cx="8229600" cy="2628265"/>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70840">
                <a:tc>
                  <a:txBody>
                    <a:bodyPr/>
                    <a:lstStyle/>
                    <a:p>
                      <a:pPr algn="just">
                        <a:spcBef>
                          <a:spcPts val="300"/>
                        </a:spcBef>
                        <a:spcAft>
                          <a:spcPts val="300"/>
                        </a:spcAft>
                      </a:pPr>
                      <a:r>
                        <a:rPr lang="en-GB" sz="1600" b="1" dirty="0">
                          <a:solidFill>
                            <a:srgbClr val="000000"/>
                          </a:solidFill>
                          <a:latin typeface="Arial"/>
                          <a:ea typeface="Times New Roman"/>
                          <a:cs typeface="Arial"/>
                        </a:rPr>
                        <a:t>Operation</a:t>
                      </a:r>
                    </a:p>
                  </a:txBody>
                  <a:tcPr marL="68580" marR="68580" marT="0" marB="0"/>
                </a:tc>
                <a:tc>
                  <a:txBody>
                    <a:bodyPr/>
                    <a:lstStyle/>
                    <a:p>
                      <a:pPr algn="l">
                        <a:spcBef>
                          <a:spcPts val="300"/>
                        </a:spcBef>
                        <a:spcAft>
                          <a:spcPts val="300"/>
                        </a:spcAft>
                      </a:pPr>
                      <a:r>
                        <a:rPr lang="en-GB" sz="1600" b="1">
                          <a:solidFill>
                            <a:srgbClr val="000000"/>
                          </a:solidFill>
                          <a:latin typeface="Arial"/>
                          <a:ea typeface="Times New Roman"/>
                          <a:cs typeface="Arial"/>
                        </a:rPr>
                        <a:t>Inputs</a:t>
                      </a:r>
                    </a:p>
                  </a:txBody>
                  <a:tcPr marL="68580" marR="68580" marT="0" marB="0"/>
                </a:tc>
                <a:tc>
                  <a:txBody>
                    <a:bodyPr/>
                    <a:lstStyle/>
                    <a:p>
                      <a:pPr algn="just">
                        <a:spcBef>
                          <a:spcPts val="300"/>
                        </a:spcBef>
                        <a:spcAft>
                          <a:spcPts val="300"/>
                        </a:spcAft>
                      </a:pPr>
                      <a:r>
                        <a:rPr lang="en-GB" sz="1600" b="1" dirty="0">
                          <a:solidFill>
                            <a:srgbClr val="000000"/>
                          </a:solidFill>
                          <a:latin typeface="Arial"/>
                          <a:ea typeface="Times New Roman"/>
                          <a:cs typeface="Arial"/>
                        </a:rPr>
                        <a:t>Outputs</a:t>
                      </a:r>
                    </a:p>
                  </a:txBody>
                  <a:tcPr marL="68580" marR="68580" marT="0" marB="0"/>
                </a:tc>
                <a:tc>
                  <a:txBody>
                    <a:bodyPr/>
                    <a:lstStyle/>
                    <a:p>
                      <a:pPr algn="just">
                        <a:spcBef>
                          <a:spcPts val="300"/>
                        </a:spcBef>
                        <a:spcAft>
                          <a:spcPts val="300"/>
                        </a:spcAft>
                      </a:pPr>
                      <a:r>
                        <a:rPr lang="en-GB" sz="1600" b="1" dirty="0">
                          <a:solidFill>
                            <a:srgbClr val="000000"/>
                          </a:solidFill>
                          <a:latin typeface="Arial"/>
                          <a:ea typeface="Times New Roman"/>
                          <a:cs typeface="Arial"/>
                        </a:rPr>
                        <a:t>Exceptions</a:t>
                      </a:r>
                    </a:p>
                  </a:txBody>
                  <a:tcPr marL="68580" marR="68580" marT="0" marB="0"/>
                </a:tc>
                <a:extLst>
                  <a:ext uri="{0D108BD9-81ED-4DB2-BD59-A6C34878D82A}">
                    <a16:rowId xmlns:a16="http://schemas.microsoft.com/office/drawing/2014/main" val="10000"/>
                  </a:ext>
                </a:extLst>
              </a:tr>
              <a:tr h="370840">
                <a:tc>
                  <a:txBody>
                    <a:bodyPr/>
                    <a:lstStyle/>
                    <a:p>
                      <a:pPr algn="l">
                        <a:spcAft>
                          <a:spcPts val="0"/>
                        </a:spcAft>
                      </a:pPr>
                      <a:r>
                        <a:rPr lang="en-GB" sz="1600" dirty="0" err="1">
                          <a:solidFill>
                            <a:srgbClr val="000000"/>
                          </a:solidFill>
                          <a:latin typeface="Arial"/>
                          <a:ea typeface="Times New Roman"/>
                          <a:cs typeface="Arial"/>
                        </a:rPr>
                        <a:t>MakeCatalog</a:t>
                      </a:r>
                      <a:endParaRPr lang="en-GB" sz="1600" dirty="0">
                        <a:solidFill>
                          <a:srgbClr val="000000"/>
                        </a:solidFill>
                        <a:latin typeface="Arial"/>
                        <a:ea typeface="Times New Roman"/>
                        <a:cs typeface="Arial"/>
                      </a:endParaRPr>
                    </a:p>
                  </a:txBody>
                  <a:tcPr marL="68580" marR="68580" marT="36195" marB="0"/>
                </a:tc>
                <a:tc>
                  <a:txBody>
                    <a:bodyPr/>
                    <a:lstStyle/>
                    <a:p>
                      <a:pPr algn="l">
                        <a:spcAft>
                          <a:spcPts val="0"/>
                        </a:spcAft>
                      </a:pPr>
                      <a:r>
                        <a:rPr lang="en-GB" sz="1600" i="1" dirty="0" err="1">
                          <a:solidFill>
                            <a:srgbClr val="000000"/>
                          </a:solidFill>
                          <a:latin typeface="Arial"/>
                          <a:ea typeface="Times New Roman"/>
                          <a:cs typeface="Arial"/>
                        </a:rPr>
                        <a:t>mcIn</a:t>
                      </a:r>
                      <a:br>
                        <a:rPr lang="en-GB" sz="1600" dirty="0">
                          <a:solidFill>
                            <a:srgbClr val="000000"/>
                          </a:solidFill>
                          <a:latin typeface="Arial"/>
                          <a:ea typeface="Times New Roman"/>
                          <a:cs typeface="Arial"/>
                        </a:rPr>
                      </a:br>
                      <a:r>
                        <a:rPr lang="en-GB" sz="1600" dirty="0">
                          <a:solidFill>
                            <a:srgbClr val="000000"/>
                          </a:solidFill>
                          <a:latin typeface="Arial"/>
                          <a:ea typeface="Times New Roman"/>
                          <a:cs typeface="Arial"/>
                        </a:rPr>
                        <a:t>Company id</a:t>
                      </a:r>
                    </a:p>
                    <a:p>
                      <a:pPr algn="l">
                        <a:spcAft>
                          <a:spcPts val="0"/>
                        </a:spcAft>
                      </a:pPr>
                      <a:r>
                        <a:rPr lang="en-GB" sz="1600" dirty="0">
                          <a:solidFill>
                            <a:srgbClr val="000000"/>
                          </a:solidFill>
                          <a:latin typeface="Arial"/>
                          <a:ea typeface="Times New Roman"/>
                          <a:cs typeface="Arial"/>
                        </a:rPr>
                        <a:t>PDF-flag</a:t>
                      </a:r>
                    </a:p>
                  </a:txBody>
                  <a:tcPr marL="68580" marR="68580" marT="36195" marB="0"/>
                </a:tc>
                <a:tc>
                  <a:txBody>
                    <a:bodyPr/>
                    <a:lstStyle/>
                    <a:p>
                      <a:pPr algn="l">
                        <a:spcAft>
                          <a:spcPts val="0"/>
                        </a:spcAft>
                      </a:pPr>
                      <a:r>
                        <a:rPr lang="en-GB" sz="1600" i="1" dirty="0" err="1">
                          <a:solidFill>
                            <a:srgbClr val="000000"/>
                          </a:solidFill>
                          <a:latin typeface="Arial"/>
                          <a:ea typeface="Times New Roman"/>
                          <a:cs typeface="Arial"/>
                        </a:rPr>
                        <a:t>mcOut</a:t>
                      </a:r>
                      <a:endParaRPr lang="en-GB" sz="1600" dirty="0">
                        <a:solidFill>
                          <a:srgbClr val="000000"/>
                        </a:solidFill>
                        <a:latin typeface="Arial"/>
                        <a:ea typeface="Times New Roman"/>
                        <a:cs typeface="Arial"/>
                      </a:endParaRPr>
                    </a:p>
                    <a:p>
                      <a:pPr algn="l">
                        <a:spcAft>
                          <a:spcPts val="0"/>
                        </a:spcAft>
                      </a:pPr>
                      <a:r>
                        <a:rPr lang="en-GB" sz="1600" dirty="0">
                          <a:solidFill>
                            <a:srgbClr val="000000"/>
                          </a:solidFill>
                          <a:latin typeface="Arial"/>
                          <a:ea typeface="Times New Roman"/>
                          <a:cs typeface="Arial"/>
                        </a:rPr>
                        <a:t>URL of the </a:t>
                      </a:r>
                      <a:r>
                        <a:rPr lang="en-GB" sz="1600" dirty="0" err="1">
                          <a:solidFill>
                            <a:srgbClr val="000000"/>
                          </a:solidFill>
                          <a:latin typeface="Arial"/>
                          <a:ea typeface="Times New Roman"/>
                          <a:cs typeface="Arial"/>
                        </a:rPr>
                        <a:t>catalog</a:t>
                      </a:r>
                      <a:r>
                        <a:rPr lang="en-GB" sz="1600" dirty="0">
                          <a:solidFill>
                            <a:srgbClr val="000000"/>
                          </a:solidFill>
                          <a:latin typeface="Arial"/>
                          <a:ea typeface="Times New Roman"/>
                          <a:cs typeface="Arial"/>
                        </a:rPr>
                        <a:t> for that company</a:t>
                      </a:r>
                    </a:p>
                  </a:txBody>
                  <a:tcPr marL="68580" marR="68580" marT="36195" marB="0"/>
                </a:tc>
                <a:tc>
                  <a:txBody>
                    <a:bodyPr/>
                    <a:lstStyle/>
                    <a:p>
                      <a:pPr algn="l">
                        <a:spcAft>
                          <a:spcPts val="0"/>
                        </a:spcAft>
                      </a:pPr>
                      <a:r>
                        <a:rPr lang="en-GB" sz="1600" i="1">
                          <a:solidFill>
                            <a:srgbClr val="000000"/>
                          </a:solidFill>
                          <a:latin typeface="Arial"/>
                          <a:ea typeface="Times New Roman"/>
                          <a:cs typeface="Arial"/>
                        </a:rPr>
                        <a:t>mcFault</a:t>
                      </a:r>
                      <a:endParaRPr lang="en-GB" sz="1600">
                        <a:solidFill>
                          <a:srgbClr val="000000"/>
                        </a:solidFill>
                        <a:latin typeface="Arial"/>
                        <a:ea typeface="Times New Roman"/>
                        <a:cs typeface="Arial"/>
                      </a:endParaRPr>
                    </a:p>
                    <a:p>
                      <a:pPr algn="l">
                        <a:spcAft>
                          <a:spcPts val="0"/>
                        </a:spcAft>
                      </a:pPr>
                      <a:r>
                        <a:rPr lang="en-GB" sz="1600">
                          <a:solidFill>
                            <a:srgbClr val="000000"/>
                          </a:solidFill>
                          <a:latin typeface="Arial"/>
                          <a:ea typeface="Times New Roman"/>
                          <a:cs typeface="Arial"/>
                        </a:rPr>
                        <a:t>Invalid company id</a:t>
                      </a:r>
                    </a:p>
                  </a:txBody>
                  <a:tcPr marL="68580" marR="68580" marT="36195" marB="0"/>
                </a:tc>
                <a:extLst>
                  <a:ext uri="{0D108BD9-81ED-4DB2-BD59-A6C34878D82A}">
                    <a16:rowId xmlns:a16="http://schemas.microsoft.com/office/drawing/2014/main" val="10001"/>
                  </a:ext>
                </a:extLst>
              </a:tr>
              <a:tr h="370840">
                <a:tc>
                  <a:txBody>
                    <a:bodyPr/>
                    <a:lstStyle/>
                    <a:p>
                      <a:pPr algn="l">
                        <a:spcAft>
                          <a:spcPts val="0"/>
                        </a:spcAft>
                      </a:pPr>
                      <a:r>
                        <a:rPr lang="en-GB" sz="1600" dirty="0">
                          <a:solidFill>
                            <a:srgbClr val="000000"/>
                          </a:solidFill>
                          <a:latin typeface="Arial"/>
                          <a:ea typeface="Times New Roman"/>
                          <a:cs typeface="Arial"/>
                        </a:rPr>
                        <a:t>Lookup</a:t>
                      </a:r>
                    </a:p>
                  </a:txBody>
                  <a:tcPr marL="68580" marR="68580" marT="36195" marB="0"/>
                </a:tc>
                <a:tc>
                  <a:txBody>
                    <a:bodyPr/>
                    <a:lstStyle/>
                    <a:p>
                      <a:pPr algn="l">
                        <a:spcAft>
                          <a:spcPts val="0"/>
                        </a:spcAft>
                      </a:pPr>
                      <a:r>
                        <a:rPr lang="en-GB" sz="1600" i="1" dirty="0" err="1">
                          <a:solidFill>
                            <a:srgbClr val="000000"/>
                          </a:solidFill>
                          <a:latin typeface="Arial"/>
                          <a:ea typeface="Times New Roman"/>
                          <a:cs typeface="Arial"/>
                        </a:rPr>
                        <a:t>lookIn</a:t>
                      </a:r>
                      <a:endParaRPr lang="en-GB" sz="1600" dirty="0">
                        <a:solidFill>
                          <a:srgbClr val="000000"/>
                        </a:solidFill>
                        <a:latin typeface="Arial"/>
                        <a:ea typeface="Times New Roman"/>
                        <a:cs typeface="Arial"/>
                      </a:endParaRPr>
                    </a:p>
                    <a:p>
                      <a:pPr algn="l">
                        <a:spcAft>
                          <a:spcPts val="0"/>
                        </a:spcAft>
                      </a:pPr>
                      <a:r>
                        <a:rPr lang="en-GB" sz="1600" dirty="0" err="1">
                          <a:solidFill>
                            <a:srgbClr val="000000"/>
                          </a:solidFill>
                          <a:latin typeface="Arial"/>
                          <a:ea typeface="Times New Roman"/>
                          <a:cs typeface="Arial"/>
                        </a:rPr>
                        <a:t>Catalog</a:t>
                      </a:r>
                      <a:r>
                        <a:rPr lang="en-GB" sz="1600" dirty="0">
                          <a:solidFill>
                            <a:srgbClr val="000000"/>
                          </a:solidFill>
                          <a:latin typeface="Arial"/>
                          <a:ea typeface="Times New Roman"/>
                          <a:cs typeface="Arial"/>
                        </a:rPr>
                        <a:t> URL</a:t>
                      </a:r>
                    </a:p>
                    <a:p>
                      <a:pPr algn="l">
                        <a:spcAft>
                          <a:spcPts val="0"/>
                        </a:spcAft>
                      </a:pPr>
                      <a:r>
                        <a:rPr lang="en-GB" sz="1600" dirty="0" err="1">
                          <a:solidFill>
                            <a:srgbClr val="000000"/>
                          </a:solidFill>
                          <a:latin typeface="Arial"/>
                          <a:ea typeface="Times New Roman"/>
                          <a:cs typeface="Arial"/>
                        </a:rPr>
                        <a:t>Catalog</a:t>
                      </a:r>
                      <a:r>
                        <a:rPr lang="en-GB" sz="1600" dirty="0">
                          <a:solidFill>
                            <a:srgbClr val="000000"/>
                          </a:solidFill>
                          <a:latin typeface="Arial"/>
                          <a:ea typeface="Times New Roman"/>
                          <a:cs typeface="Arial"/>
                        </a:rPr>
                        <a:t> number</a:t>
                      </a:r>
                    </a:p>
                  </a:txBody>
                  <a:tcPr marL="68580" marR="68580" marT="36195" marB="0"/>
                </a:tc>
                <a:tc>
                  <a:txBody>
                    <a:bodyPr/>
                    <a:lstStyle/>
                    <a:p>
                      <a:pPr algn="l">
                        <a:spcAft>
                          <a:spcPts val="0"/>
                        </a:spcAft>
                      </a:pPr>
                      <a:r>
                        <a:rPr lang="en-GB" sz="1600" i="1">
                          <a:solidFill>
                            <a:srgbClr val="000000"/>
                          </a:solidFill>
                          <a:latin typeface="Arial"/>
                          <a:ea typeface="Times New Roman"/>
                          <a:cs typeface="Arial"/>
                        </a:rPr>
                        <a:t>lookOut</a:t>
                      </a:r>
                      <a:endParaRPr lang="en-GB" sz="1600">
                        <a:solidFill>
                          <a:srgbClr val="000000"/>
                        </a:solidFill>
                        <a:latin typeface="Arial"/>
                        <a:ea typeface="Times New Roman"/>
                        <a:cs typeface="Arial"/>
                      </a:endParaRPr>
                    </a:p>
                    <a:p>
                      <a:pPr algn="l">
                        <a:spcAft>
                          <a:spcPts val="0"/>
                        </a:spcAft>
                      </a:pPr>
                      <a:r>
                        <a:rPr lang="en-GB" sz="1600">
                          <a:solidFill>
                            <a:srgbClr val="000000"/>
                          </a:solidFill>
                          <a:latin typeface="Arial"/>
                          <a:ea typeface="Times New Roman"/>
                          <a:cs typeface="Arial"/>
                        </a:rPr>
                        <a:t>URL of page with the item information</a:t>
                      </a:r>
                    </a:p>
                  </a:txBody>
                  <a:tcPr marL="68580" marR="68580" marT="36195" marB="0"/>
                </a:tc>
                <a:tc>
                  <a:txBody>
                    <a:bodyPr/>
                    <a:lstStyle/>
                    <a:p>
                      <a:pPr algn="l">
                        <a:spcAft>
                          <a:spcPts val="0"/>
                        </a:spcAft>
                      </a:pPr>
                      <a:r>
                        <a:rPr lang="en-GB" sz="1600" i="1" dirty="0" err="1">
                          <a:solidFill>
                            <a:srgbClr val="000000"/>
                          </a:solidFill>
                          <a:latin typeface="Arial"/>
                          <a:ea typeface="Times New Roman"/>
                          <a:cs typeface="Arial"/>
                        </a:rPr>
                        <a:t>lookFault</a:t>
                      </a:r>
                      <a:endParaRPr lang="en-GB" sz="1600" dirty="0">
                        <a:solidFill>
                          <a:srgbClr val="000000"/>
                        </a:solidFill>
                        <a:latin typeface="Arial"/>
                        <a:ea typeface="Times New Roman"/>
                        <a:cs typeface="Arial"/>
                      </a:endParaRPr>
                    </a:p>
                    <a:p>
                      <a:pPr algn="l">
                        <a:spcAft>
                          <a:spcPts val="0"/>
                        </a:spcAft>
                      </a:pPr>
                      <a:r>
                        <a:rPr lang="en-GB" sz="1600" dirty="0">
                          <a:solidFill>
                            <a:srgbClr val="000000"/>
                          </a:solidFill>
                          <a:latin typeface="Arial"/>
                          <a:ea typeface="Times New Roman"/>
                          <a:cs typeface="Arial"/>
                        </a:rPr>
                        <a:t>Invalid </a:t>
                      </a:r>
                      <a:r>
                        <a:rPr lang="en-GB" sz="1600" dirty="0" err="1">
                          <a:solidFill>
                            <a:srgbClr val="000000"/>
                          </a:solidFill>
                          <a:latin typeface="Arial"/>
                          <a:ea typeface="Times New Roman"/>
                          <a:cs typeface="Arial"/>
                        </a:rPr>
                        <a:t>catalog</a:t>
                      </a:r>
                      <a:r>
                        <a:rPr lang="en-GB" sz="1600" dirty="0">
                          <a:solidFill>
                            <a:srgbClr val="000000"/>
                          </a:solidFill>
                          <a:latin typeface="Arial"/>
                          <a:ea typeface="Times New Roman"/>
                          <a:cs typeface="Arial"/>
                        </a:rPr>
                        <a:t> number</a:t>
                      </a:r>
                    </a:p>
                  </a:txBody>
                  <a:tcPr marL="68580" marR="68580" marT="36195" marB="0"/>
                </a:tc>
                <a:extLst>
                  <a:ext uri="{0D108BD9-81ED-4DB2-BD59-A6C34878D82A}">
                    <a16:rowId xmlns:a16="http://schemas.microsoft.com/office/drawing/2014/main" val="10002"/>
                  </a:ext>
                </a:extLst>
              </a:tr>
              <a:tr h="370840">
                <a:tc>
                  <a:txBody>
                    <a:bodyPr/>
                    <a:lstStyle/>
                    <a:p>
                      <a:pPr algn="just">
                        <a:spcAft>
                          <a:spcPts val="0"/>
                        </a:spcAft>
                      </a:pPr>
                      <a:r>
                        <a:rPr lang="en-GB" sz="1500" dirty="0">
                          <a:solidFill>
                            <a:srgbClr val="000000"/>
                          </a:solidFill>
                          <a:latin typeface="Arial"/>
                          <a:ea typeface="Times New Roman"/>
                          <a:cs typeface="Arial"/>
                        </a:rPr>
                        <a:t>Search</a:t>
                      </a:r>
                    </a:p>
                  </a:txBody>
                  <a:tcPr marL="68580" marR="68580" marT="36195" marB="0"/>
                </a:tc>
                <a:tc>
                  <a:txBody>
                    <a:bodyPr/>
                    <a:lstStyle/>
                    <a:p>
                      <a:pPr algn="l">
                        <a:spcAft>
                          <a:spcPts val="0"/>
                        </a:spcAft>
                      </a:pPr>
                      <a:r>
                        <a:rPr lang="en-GB" sz="1500" i="1" dirty="0" err="1">
                          <a:solidFill>
                            <a:srgbClr val="000000"/>
                          </a:solidFill>
                          <a:latin typeface="Arial"/>
                          <a:ea typeface="Times New Roman"/>
                          <a:cs typeface="Arial"/>
                        </a:rPr>
                        <a:t>searchIn</a:t>
                      </a:r>
                      <a:endParaRPr lang="en-GB" sz="1500" dirty="0">
                        <a:solidFill>
                          <a:srgbClr val="000000"/>
                        </a:solidFill>
                        <a:latin typeface="Arial"/>
                        <a:ea typeface="Times New Roman"/>
                        <a:cs typeface="Arial"/>
                      </a:endParaRPr>
                    </a:p>
                    <a:p>
                      <a:pPr algn="l">
                        <a:spcAft>
                          <a:spcPts val="0"/>
                        </a:spcAft>
                      </a:pPr>
                      <a:r>
                        <a:rPr lang="en-GB" sz="1500" dirty="0" err="1">
                          <a:solidFill>
                            <a:srgbClr val="000000"/>
                          </a:solidFill>
                          <a:latin typeface="Arial"/>
                          <a:ea typeface="Times New Roman"/>
                          <a:cs typeface="Arial"/>
                        </a:rPr>
                        <a:t>Catalog</a:t>
                      </a:r>
                      <a:r>
                        <a:rPr lang="en-GB" sz="1500" dirty="0">
                          <a:solidFill>
                            <a:srgbClr val="000000"/>
                          </a:solidFill>
                          <a:latin typeface="Arial"/>
                          <a:ea typeface="Times New Roman"/>
                          <a:cs typeface="Arial"/>
                        </a:rPr>
                        <a:t> URL</a:t>
                      </a:r>
                    </a:p>
                    <a:p>
                      <a:pPr algn="l">
                        <a:spcAft>
                          <a:spcPts val="0"/>
                        </a:spcAft>
                      </a:pPr>
                      <a:r>
                        <a:rPr lang="en-GB" sz="1500" dirty="0">
                          <a:solidFill>
                            <a:srgbClr val="000000"/>
                          </a:solidFill>
                          <a:latin typeface="Arial"/>
                          <a:ea typeface="Times New Roman"/>
                          <a:cs typeface="Arial"/>
                        </a:rPr>
                        <a:t>Search string</a:t>
                      </a:r>
                    </a:p>
                  </a:txBody>
                  <a:tcPr marL="68580" marR="68580" marT="36195" marB="0"/>
                </a:tc>
                <a:tc>
                  <a:txBody>
                    <a:bodyPr/>
                    <a:lstStyle/>
                    <a:p>
                      <a:pPr algn="just">
                        <a:spcAft>
                          <a:spcPts val="0"/>
                        </a:spcAft>
                      </a:pPr>
                      <a:r>
                        <a:rPr lang="en-GB" sz="1500" i="1" dirty="0" err="1">
                          <a:solidFill>
                            <a:srgbClr val="000000"/>
                          </a:solidFill>
                          <a:latin typeface="Arial"/>
                          <a:ea typeface="Times New Roman"/>
                          <a:cs typeface="Arial"/>
                        </a:rPr>
                        <a:t>searchOut</a:t>
                      </a:r>
                      <a:endParaRPr lang="en-GB" sz="1500" dirty="0">
                        <a:solidFill>
                          <a:srgbClr val="000000"/>
                        </a:solidFill>
                        <a:latin typeface="Arial"/>
                        <a:ea typeface="Times New Roman"/>
                        <a:cs typeface="Arial"/>
                      </a:endParaRPr>
                    </a:p>
                    <a:p>
                      <a:pPr algn="just">
                        <a:spcAft>
                          <a:spcPts val="0"/>
                        </a:spcAft>
                      </a:pPr>
                      <a:r>
                        <a:rPr lang="en-GB" sz="1500" dirty="0">
                          <a:solidFill>
                            <a:srgbClr val="000000"/>
                          </a:solidFill>
                          <a:latin typeface="Arial"/>
                          <a:ea typeface="Times New Roman"/>
                          <a:cs typeface="Arial"/>
                        </a:rPr>
                        <a:t>URL of web page with search results</a:t>
                      </a:r>
                    </a:p>
                  </a:txBody>
                  <a:tcPr marL="68580" marR="68580" marT="36195" marB="0"/>
                </a:tc>
                <a:tc>
                  <a:txBody>
                    <a:bodyPr/>
                    <a:lstStyle/>
                    <a:p>
                      <a:pPr algn="just">
                        <a:spcAft>
                          <a:spcPts val="0"/>
                        </a:spcAft>
                      </a:pPr>
                      <a:r>
                        <a:rPr lang="en-GB" sz="1500" i="1" dirty="0" err="1">
                          <a:solidFill>
                            <a:srgbClr val="000000"/>
                          </a:solidFill>
                          <a:latin typeface="Arial"/>
                          <a:ea typeface="Times New Roman"/>
                          <a:cs typeface="Arial"/>
                        </a:rPr>
                        <a:t>searchFault</a:t>
                      </a:r>
                      <a:endParaRPr lang="en-GB" sz="1500" dirty="0">
                        <a:solidFill>
                          <a:srgbClr val="000000"/>
                        </a:solidFill>
                        <a:latin typeface="Arial"/>
                        <a:ea typeface="Times New Roman"/>
                        <a:cs typeface="Arial"/>
                      </a:endParaRPr>
                    </a:p>
                    <a:p>
                      <a:pPr algn="just">
                        <a:spcAft>
                          <a:spcPts val="0"/>
                        </a:spcAft>
                      </a:pPr>
                      <a:r>
                        <a:rPr lang="en-GB" sz="1500" dirty="0">
                          <a:solidFill>
                            <a:srgbClr val="000000"/>
                          </a:solidFill>
                          <a:latin typeface="Arial"/>
                          <a:ea typeface="Times New Roman"/>
                          <a:cs typeface="Arial"/>
                        </a:rPr>
                        <a:t>Badly formed search string</a:t>
                      </a:r>
                    </a:p>
                  </a:txBody>
                  <a:tcPr marL="68580" marR="68580" marT="36195" marB="0"/>
                </a:tc>
                <a:extLst>
                  <a:ext uri="{0D108BD9-81ED-4DB2-BD59-A6C34878D82A}">
                    <a16:rowId xmlns:a16="http://schemas.microsoft.com/office/drawing/2014/main" val="10003"/>
                  </a:ext>
                </a:extLst>
              </a:tr>
            </a:tbl>
          </a:graphicData>
        </a:graphic>
      </p:graphicFrame>
      <p:sp>
        <p:nvSpPr>
          <p:cNvPr id="3" name="Date Placeholder 2"/>
          <p:cNvSpPr>
            <a:spLocks noGrp="1"/>
          </p:cNvSpPr>
          <p:nvPr>
            <p:ph type="dt" sz="half" idx="10"/>
          </p:nvPr>
        </p:nvSpPr>
        <p:spPr/>
        <p:txBody>
          <a:bodyPr/>
          <a:lstStyle/>
          <a:p>
            <a:r>
              <a:rPr lang="en-GB"/>
              <a:t>26/11/2014</a:t>
            </a:r>
            <a:endParaRPr lang="en-US"/>
          </a:p>
        </p:txBody>
      </p:sp>
      <p:sp>
        <p:nvSpPr>
          <p:cNvPr id="6" name="Footer Placeholder 5"/>
          <p:cNvSpPr>
            <a:spLocks noGrp="1"/>
          </p:cNvSpPr>
          <p:nvPr>
            <p:ph type="ftr" sz="quarter" idx="11"/>
          </p:nvPr>
        </p:nvSpPr>
        <p:spPr/>
        <p:txBody>
          <a:bodyPr/>
          <a:lstStyle/>
          <a:p>
            <a:r>
              <a:rPr lang="en-US"/>
              <a:t>Chapter 18 Service-oriented software engineering</a:t>
            </a:r>
          </a:p>
        </p:txBody>
      </p:sp>
      <p:sp>
        <p:nvSpPr>
          <p:cNvPr id="5" name="Slide Number Placeholder 4"/>
          <p:cNvSpPr>
            <a:spLocks noGrp="1"/>
          </p:cNvSpPr>
          <p:nvPr>
            <p:ph type="sldNum" sz="quarter" idx="12"/>
          </p:nvPr>
        </p:nvSpPr>
        <p:spPr/>
        <p:txBody>
          <a:bodyPr/>
          <a:lstStyle/>
          <a:p>
            <a:fld id="{79E88437-7EE6-ED48-AB3C-19DA85FCB265}" type="slidenum">
              <a:rPr lang="en-US" smtClean="0"/>
              <a:pPr/>
              <a:t>49</a:t>
            </a:fld>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a:t>
            </a:r>
            <a:r>
              <a:rPr lang="en-US"/>
              <a:t>of a service-oriented </a:t>
            </a:r>
            <a:r>
              <a:rPr lang="en-US" dirty="0"/>
              <a:t>approach</a:t>
            </a:r>
          </a:p>
        </p:txBody>
      </p:sp>
      <p:sp>
        <p:nvSpPr>
          <p:cNvPr id="3" name="Content Placeholder 2"/>
          <p:cNvSpPr>
            <a:spLocks noGrp="1"/>
          </p:cNvSpPr>
          <p:nvPr>
            <p:ph idx="1"/>
          </p:nvPr>
        </p:nvSpPr>
        <p:spPr/>
        <p:txBody>
          <a:bodyPr/>
          <a:lstStyle/>
          <a:p>
            <a:r>
              <a:rPr lang="en-GB" dirty="0"/>
              <a:t>Services can be offered by any service provider inside or outside of an organization, so organizations can create applications by integrating services from a range of providers. </a:t>
            </a:r>
          </a:p>
          <a:p>
            <a:r>
              <a:rPr lang="en-GB" dirty="0"/>
              <a:t>The service provider makes information about the service public so that any authorized user can use the service. </a:t>
            </a:r>
          </a:p>
          <a:p>
            <a:r>
              <a:rPr lang="en-GB" dirty="0"/>
              <a:t>Applications can delay the binding of services until they are deployed or until execution. This means that applications can be reactive and adapt their operation to cope with changes to their execution environment.</a:t>
            </a:r>
          </a:p>
          <a:p>
            <a:endParaRPr lang="en-US" dirty="0"/>
          </a:p>
        </p:txBody>
      </p:sp>
      <p:sp>
        <p:nvSpPr>
          <p:cNvPr id="6" name="Date Placeholder 5"/>
          <p:cNvSpPr>
            <a:spLocks noGrp="1"/>
          </p:cNvSpPr>
          <p:nvPr>
            <p:ph type="dt" sz="half" idx="10"/>
          </p:nvPr>
        </p:nvSpPr>
        <p:spPr/>
        <p:txBody>
          <a:bodyPr/>
          <a:lstStyle/>
          <a:p>
            <a:r>
              <a:rPr lang="en-GB"/>
              <a:t>26/11/2014</a:t>
            </a:r>
            <a:endParaRPr lang="en-US"/>
          </a:p>
        </p:txBody>
      </p:sp>
      <p:sp>
        <p:nvSpPr>
          <p:cNvPr id="4" name="Footer Placeholder 3"/>
          <p:cNvSpPr>
            <a:spLocks noGrp="1"/>
          </p:cNvSpPr>
          <p:nvPr>
            <p:ph type="ftr" sz="quarter" idx="11"/>
          </p:nvPr>
        </p:nvSpPr>
        <p:spPr/>
        <p:txBody>
          <a:bodyPr/>
          <a:lstStyle/>
          <a:p>
            <a:r>
              <a:rPr lang="en-US"/>
              <a:t>Chapter 18 Service-oriented software engineering</a:t>
            </a:r>
          </a:p>
        </p:txBody>
      </p:sp>
      <p:sp>
        <p:nvSpPr>
          <p:cNvPr id="5" name="Slide Number Placeholder 4"/>
          <p:cNvSpPr>
            <a:spLocks noGrp="1"/>
          </p:cNvSpPr>
          <p:nvPr>
            <p:ph type="sldNum" sz="quarter" idx="12"/>
          </p:nvPr>
        </p:nvSpPr>
        <p:spPr/>
        <p:txBody>
          <a:bodyPr/>
          <a:lstStyle/>
          <a:p>
            <a:fld id="{79E88437-7EE6-ED48-AB3C-19DA85FCB265}" type="slidenum">
              <a:rPr lang="en-US" smtClean="0"/>
              <a:pPr/>
              <a:t>5</a:t>
            </a:fld>
            <a:endParaRPr lang="en-US"/>
          </a:p>
        </p:txBody>
      </p:sp>
    </p:spTree>
    <p:extLst>
      <p:ext uri="{BB962C8B-B14F-4D97-AF65-F5344CB8AC3E}">
        <p14:creationId xmlns:p14="http://schemas.microsoft.com/office/powerpoint/2010/main" val="1090549165"/>
      </p:ext>
    </p:extLst>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Catalog interface design</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05669091"/>
              </p:ext>
            </p:extLst>
          </p:nvPr>
        </p:nvGraphicFramePr>
        <p:xfrm>
          <a:off x="294243" y="1634707"/>
          <a:ext cx="8227404" cy="5104765"/>
        </p:xfrm>
        <a:graphic>
          <a:graphicData uri="http://schemas.openxmlformats.org/drawingml/2006/table">
            <a:tbl>
              <a:tblPr firstRow="1" bandRow="1">
                <a:tableStyleId>{5C22544A-7EE6-4342-B048-85BDC9FD1C3A}</a:tableStyleId>
              </a:tblPr>
              <a:tblGrid>
                <a:gridCol w="2055204">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70840">
                <a:tc>
                  <a:txBody>
                    <a:bodyPr/>
                    <a:lstStyle/>
                    <a:p>
                      <a:pPr algn="just">
                        <a:spcBef>
                          <a:spcPts val="300"/>
                        </a:spcBef>
                        <a:spcAft>
                          <a:spcPts val="300"/>
                        </a:spcAft>
                      </a:pPr>
                      <a:r>
                        <a:rPr lang="en-GB" sz="1500" b="1" dirty="0">
                          <a:solidFill>
                            <a:srgbClr val="000000"/>
                          </a:solidFill>
                          <a:latin typeface="Arial"/>
                          <a:ea typeface="Times New Roman"/>
                          <a:cs typeface="Arial"/>
                        </a:rPr>
                        <a:t>Operation</a:t>
                      </a:r>
                    </a:p>
                  </a:txBody>
                  <a:tcPr marL="68580" marR="68580" marT="0" marB="0"/>
                </a:tc>
                <a:tc>
                  <a:txBody>
                    <a:bodyPr/>
                    <a:lstStyle/>
                    <a:p>
                      <a:pPr algn="l">
                        <a:spcBef>
                          <a:spcPts val="300"/>
                        </a:spcBef>
                        <a:spcAft>
                          <a:spcPts val="300"/>
                        </a:spcAft>
                      </a:pPr>
                      <a:r>
                        <a:rPr lang="en-GB" sz="1500" b="1">
                          <a:solidFill>
                            <a:srgbClr val="000000"/>
                          </a:solidFill>
                          <a:latin typeface="Arial"/>
                          <a:ea typeface="Times New Roman"/>
                          <a:cs typeface="Arial"/>
                        </a:rPr>
                        <a:t>Inputs</a:t>
                      </a:r>
                    </a:p>
                  </a:txBody>
                  <a:tcPr marL="68580" marR="68580" marT="0" marB="0"/>
                </a:tc>
                <a:tc>
                  <a:txBody>
                    <a:bodyPr/>
                    <a:lstStyle/>
                    <a:p>
                      <a:pPr algn="just">
                        <a:spcBef>
                          <a:spcPts val="300"/>
                        </a:spcBef>
                        <a:spcAft>
                          <a:spcPts val="300"/>
                        </a:spcAft>
                      </a:pPr>
                      <a:r>
                        <a:rPr lang="en-GB" sz="1500" b="1">
                          <a:solidFill>
                            <a:srgbClr val="000000"/>
                          </a:solidFill>
                          <a:latin typeface="Arial"/>
                          <a:ea typeface="Times New Roman"/>
                          <a:cs typeface="Arial"/>
                        </a:rPr>
                        <a:t>Outputs</a:t>
                      </a:r>
                    </a:p>
                  </a:txBody>
                  <a:tcPr marL="68580" marR="68580" marT="0" marB="0"/>
                </a:tc>
                <a:tc>
                  <a:txBody>
                    <a:bodyPr/>
                    <a:lstStyle/>
                    <a:p>
                      <a:pPr algn="just">
                        <a:spcBef>
                          <a:spcPts val="300"/>
                        </a:spcBef>
                        <a:spcAft>
                          <a:spcPts val="300"/>
                        </a:spcAft>
                      </a:pPr>
                      <a:r>
                        <a:rPr lang="en-GB" sz="1500" b="1" dirty="0">
                          <a:solidFill>
                            <a:srgbClr val="000000"/>
                          </a:solidFill>
                          <a:latin typeface="Arial"/>
                          <a:ea typeface="Times New Roman"/>
                          <a:cs typeface="Arial"/>
                        </a:rPr>
                        <a:t>Exceptions</a:t>
                      </a:r>
                    </a:p>
                  </a:txBody>
                  <a:tcPr marL="68580" marR="68580" marT="0" marB="0"/>
                </a:tc>
                <a:extLst>
                  <a:ext uri="{0D108BD9-81ED-4DB2-BD59-A6C34878D82A}">
                    <a16:rowId xmlns:a16="http://schemas.microsoft.com/office/drawing/2014/main" val="10000"/>
                  </a:ext>
                </a:extLst>
              </a:tr>
              <a:tr h="370840">
                <a:tc>
                  <a:txBody>
                    <a:bodyPr/>
                    <a:lstStyle/>
                    <a:p>
                      <a:pPr algn="l">
                        <a:spcAft>
                          <a:spcPts val="0"/>
                        </a:spcAft>
                      </a:pPr>
                      <a:r>
                        <a:rPr lang="en-GB" sz="1600" dirty="0">
                          <a:solidFill>
                            <a:srgbClr val="000000"/>
                          </a:solidFill>
                          <a:latin typeface="Arial"/>
                          <a:ea typeface="Times New Roman"/>
                          <a:cs typeface="Arial"/>
                        </a:rPr>
                        <a:t>Compare</a:t>
                      </a:r>
                    </a:p>
                  </a:txBody>
                  <a:tcPr marL="68580" marR="68580" marT="36195" marB="0"/>
                </a:tc>
                <a:tc>
                  <a:txBody>
                    <a:bodyPr/>
                    <a:lstStyle/>
                    <a:p>
                      <a:pPr algn="l">
                        <a:spcAft>
                          <a:spcPts val="0"/>
                        </a:spcAft>
                      </a:pPr>
                      <a:r>
                        <a:rPr lang="en-GB" sz="1600" i="1" dirty="0" err="1">
                          <a:solidFill>
                            <a:srgbClr val="000000"/>
                          </a:solidFill>
                          <a:latin typeface="Arial"/>
                          <a:ea typeface="Times New Roman"/>
                          <a:cs typeface="Arial"/>
                        </a:rPr>
                        <a:t>compIn</a:t>
                      </a:r>
                      <a:endParaRPr lang="en-GB" sz="1600" dirty="0">
                        <a:solidFill>
                          <a:srgbClr val="000000"/>
                        </a:solidFill>
                        <a:latin typeface="Arial"/>
                        <a:ea typeface="Times New Roman"/>
                        <a:cs typeface="Arial"/>
                      </a:endParaRPr>
                    </a:p>
                    <a:p>
                      <a:pPr algn="l">
                        <a:spcAft>
                          <a:spcPts val="0"/>
                        </a:spcAft>
                      </a:pPr>
                      <a:r>
                        <a:rPr lang="en-GB" sz="1600" dirty="0" err="1">
                          <a:solidFill>
                            <a:srgbClr val="000000"/>
                          </a:solidFill>
                          <a:latin typeface="Arial"/>
                          <a:ea typeface="Times New Roman"/>
                          <a:cs typeface="Arial"/>
                        </a:rPr>
                        <a:t>Catalog</a:t>
                      </a:r>
                      <a:r>
                        <a:rPr lang="en-GB" sz="1600" dirty="0">
                          <a:solidFill>
                            <a:srgbClr val="000000"/>
                          </a:solidFill>
                          <a:latin typeface="Arial"/>
                          <a:ea typeface="Times New Roman"/>
                          <a:cs typeface="Arial"/>
                        </a:rPr>
                        <a:t> URL</a:t>
                      </a:r>
                    </a:p>
                    <a:p>
                      <a:pPr algn="l">
                        <a:spcAft>
                          <a:spcPts val="0"/>
                        </a:spcAft>
                      </a:pPr>
                      <a:r>
                        <a:rPr lang="en-GB" sz="1600" dirty="0">
                          <a:solidFill>
                            <a:srgbClr val="000000"/>
                          </a:solidFill>
                          <a:latin typeface="Arial"/>
                          <a:ea typeface="Times New Roman"/>
                          <a:cs typeface="Arial"/>
                        </a:rPr>
                        <a:t>Entry attribute (up to 6)</a:t>
                      </a:r>
                      <a:br>
                        <a:rPr lang="en-GB" sz="1600" dirty="0">
                          <a:solidFill>
                            <a:srgbClr val="000000"/>
                          </a:solidFill>
                          <a:latin typeface="Arial"/>
                          <a:ea typeface="Times New Roman"/>
                          <a:cs typeface="Arial"/>
                        </a:rPr>
                      </a:br>
                      <a:r>
                        <a:rPr lang="en-GB" sz="1600" dirty="0" err="1">
                          <a:solidFill>
                            <a:srgbClr val="000000"/>
                          </a:solidFill>
                          <a:latin typeface="Arial"/>
                          <a:ea typeface="Times New Roman"/>
                          <a:cs typeface="Arial"/>
                        </a:rPr>
                        <a:t>Catalog</a:t>
                      </a:r>
                      <a:r>
                        <a:rPr lang="en-GB" sz="1600" dirty="0">
                          <a:solidFill>
                            <a:srgbClr val="000000"/>
                          </a:solidFill>
                          <a:latin typeface="Arial"/>
                          <a:ea typeface="Times New Roman"/>
                          <a:cs typeface="Arial"/>
                        </a:rPr>
                        <a:t> number (up to 4)</a:t>
                      </a:r>
                    </a:p>
                  </a:txBody>
                  <a:tcPr marL="68580" marR="68580" marT="36195" marB="0"/>
                </a:tc>
                <a:tc>
                  <a:txBody>
                    <a:bodyPr/>
                    <a:lstStyle/>
                    <a:p>
                      <a:pPr algn="l">
                        <a:spcAft>
                          <a:spcPts val="0"/>
                        </a:spcAft>
                      </a:pPr>
                      <a:r>
                        <a:rPr lang="en-GB" sz="1600" i="1" dirty="0" err="1">
                          <a:solidFill>
                            <a:srgbClr val="000000"/>
                          </a:solidFill>
                          <a:latin typeface="Arial"/>
                          <a:ea typeface="Times New Roman"/>
                          <a:cs typeface="Arial"/>
                        </a:rPr>
                        <a:t>compOut</a:t>
                      </a:r>
                      <a:endParaRPr lang="en-GB" sz="1600" dirty="0">
                        <a:solidFill>
                          <a:srgbClr val="000000"/>
                        </a:solidFill>
                        <a:latin typeface="Arial"/>
                        <a:ea typeface="Times New Roman"/>
                        <a:cs typeface="Arial"/>
                      </a:endParaRPr>
                    </a:p>
                    <a:p>
                      <a:pPr algn="l">
                        <a:spcAft>
                          <a:spcPts val="0"/>
                        </a:spcAft>
                      </a:pPr>
                      <a:r>
                        <a:rPr lang="en-GB" sz="1600" dirty="0">
                          <a:solidFill>
                            <a:srgbClr val="000000"/>
                          </a:solidFill>
                          <a:latin typeface="Arial"/>
                          <a:ea typeface="Times New Roman"/>
                          <a:cs typeface="Arial"/>
                        </a:rPr>
                        <a:t>URL of page showing comparison table</a:t>
                      </a:r>
                    </a:p>
                  </a:txBody>
                  <a:tcPr marL="68580" marR="68580" marT="36195" marB="0"/>
                </a:tc>
                <a:tc>
                  <a:txBody>
                    <a:bodyPr/>
                    <a:lstStyle/>
                    <a:p>
                      <a:pPr algn="l">
                        <a:spcAft>
                          <a:spcPts val="0"/>
                        </a:spcAft>
                      </a:pPr>
                      <a:r>
                        <a:rPr lang="en-GB" sz="1600" i="1" dirty="0" err="1">
                          <a:solidFill>
                            <a:srgbClr val="000000"/>
                          </a:solidFill>
                          <a:latin typeface="Arial"/>
                          <a:ea typeface="Times New Roman"/>
                          <a:cs typeface="Arial"/>
                        </a:rPr>
                        <a:t>compFault</a:t>
                      </a:r>
                      <a:endParaRPr lang="en-GB" sz="1600" dirty="0">
                        <a:solidFill>
                          <a:srgbClr val="000000"/>
                        </a:solidFill>
                        <a:latin typeface="Arial"/>
                        <a:ea typeface="Times New Roman"/>
                        <a:cs typeface="Arial"/>
                      </a:endParaRPr>
                    </a:p>
                    <a:p>
                      <a:pPr algn="l">
                        <a:spcAft>
                          <a:spcPts val="0"/>
                        </a:spcAft>
                      </a:pPr>
                      <a:r>
                        <a:rPr lang="en-GB" sz="1600" dirty="0">
                          <a:solidFill>
                            <a:srgbClr val="000000"/>
                          </a:solidFill>
                          <a:latin typeface="Arial"/>
                          <a:ea typeface="Times New Roman"/>
                          <a:cs typeface="Arial"/>
                        </a:rPr>
                        <a:t>Invalid company id</a:t>
                      </a:r>
                    </a:p>
                    <a:p>
                      <a:pPr algn="l">
                        <a:spcAft>
                          <a:spcPts val="0"/>
                        </a:spcAft>
                      </a:pPr>
                      <a:r>
                        <a:rPr lang="en-GB" sz="1600" dirty="0">
                          <a:solidFill>
                            <a:srgbClr val="000000"/>
                          </a:solidFill>
                          <a:latin typeface="Arial"/>
                          <a:ea typeface="Times New Roman"/>
                          <a:cs typeface="Arial"/>
                        </a:rPr>
                        <a:t>Invalid </a:t>
                      </a:r>
                      <a:r>
                        <a:rPr lang="en-GB" sz="1600" dirty="0" err="1">
                          <a:solidFill>
                            <a:srgbClr val="000000"/>
                          </a:solidFill>
                          <a:latin typeface="Arial"/>
                          <a:ea typeface="Times New Roman"/>
                          <a:cs typeface="Arial"/>
                        </a:rPr>
                        <a:t>catalog</a:t>
                      </a:r>
                      <a:r>
                        <a:rPr lang="en-GB" sz="1600" dirty="0">
                          <a:solidFill>
                            <a:srgbClr val="000000"/>
                          </a:solidFill>
                          <a:latin typeface="Arial"/>
                          <a:ea typeface="Times New Roman"/>
                          <a:cs typeface="Arial"/>
                        </a:rPr>
                        <a:t> number</a:t>
                      </a:r>
                    </a:p>
                    <a:p>
                      <a:pPr algn="l">
                        <a:spcAft>
                          <a:spcPts val="0"/>
                        </a:spcAft>
                      </a:pPr>
                      <a:r>
                        <a:rPr lang="en-GB" sz="1600" dirty="0">
                          <a:solidFill>
                            <a:srgbClr val="000000"/>
                          </a:solidFill>
                          <a:latin typeface="Arial"/>
                          <a:ea typeface="Times New Roman"/>
                          <a:cs typeface="Arial"/>
                        </a:rPr>
                        <a:t>Unknown attribute</a:t>
                      </a:r>
                    </a:p>
                  </a:txBody>
                  <a:tcPr marL="68580" marR="68580" marT="36195" marB="0"/>
                </a:tc>
                <a:extLst>
                  <a:ext uri="{0D108BD9-81ED-4DB2-BD59-A6C34878D82A}">
                    <a16:rowId xmlns:a16="http://schemas.microsoft.com/office/drawing/2014/main" val="10001"/>
                  </a:ext>
                </a:extLst>
              </a:tr>
              <a:tr h="370840">
                <a:tc>
                  <a:txBody>
                    <a:bodyPr/>
                    <a:lstStyle/>
                    <a:p>
                      <a:pPr algn="just">
                        <a:spcAft>
                          <a:spcPts val="0"/>
                        </a:spcAft>
                      </a:pPr>
                      <a:r>
                        <a:rPr lang="en-GB" sz="1500" dirty="0" err="1">
                          <a:solidFill>
                            <a:srgbClr val="000000"/>
                          </a:solidFill>
                          <a:latin typeface="Arial"/>
                          <a:ea typeface="Times New Roman"/>
                          <a:cs typeface="Arial"/>
                        </a:rPr>
                        <a:t>CheckDelivery</a:t>
                      </a:r>
                      <a:endParaRPr lang="en-GB" sz="1500" dirty="0">
                        <a:solidFill>
                          <a:srgbClr val="000000"/>
                        </a:solidFill>
                        <a:latin typeface="Arial"/>
                        <a:ea typeface="Times New Roman"/>
                        <a:cs typeface="Arial"/>
                      </a:endParaRPr>
                    </a:p>
                  </a:txBody>
                  <a:tcPr marL="68580" marR="68580" marT="36195" marB="0"/>
                </a:tc>
                <a:tc>
                  <a:txBody>
                    <a:bodyPr/>
                    <a:lstStyle/>
                    <a:p>
                      <a:pPr algn="l">
                        <a:spcAft>
                          <a:spcPts val="0"/>
                        </a:spcAft>
                      </a:pPr>
                      <a:r>
                        <a:rPr lang="en-GB" sz="1500" i="1" dirty="0" err="1">
                          <a:solidFill>
                            <a:srgbClr val="000000"/>
                          </a:solidFill>
                          <a:latin typeface="Arial"/>
                          <a:ea typeface="Times New Roman"/>
                          <a:cs typeface="Arial"/>
                        </a:rPr>
                        <a:t>cdIn</a:t>
                      </a:r>
                      <a:endParaRPr lang="en-GB" sz="1500" dirty="0">
                        <a:solidFill>
                          <a:srgbClr val="000000"/>
                        </a:solidFill>
                        <a:latin typeface="Arial"/>
                        <a:ea typeface="Times New Roman"/>
                        <a:cs typeface="Arial"/>
                      </a:endParaRPr>
                    </a:p>
                    <a:p>
                      <a:pPr algn="l">
                        <a:spcAft>
                          <a:spcPts val="0"/>
                        </a:spcAft>
                      </a:pPr>
                      <a:r>
                        <a:rPr lang="en-GB" sz="1500" dirty="0">
                          <a:solidFill>
                            <a:srgbClr val="000000"/>
                          </a:solidFill>
                          <a:latin typeface="Arial"/>
                          <a:ea typeface="Times New Roman"/>
                          <a:cs typeface="Arial"/>
                        </a:rPr>
                        <a:t>Company id</a:t>
                      </a:r>
                    </a:p>
                    <a:p>
                      <a:pPr algn="l">
                        <a:spcAft>
                          <a:spcPts val="0"/>
                        </a:spcAft>
                      </a:pPr>
                      <a:r>
                        <a:rPr lang="en-GB" sz="1500" dirty="0" err="1">
                          <a:solidFill>
                            <a:srgbClr val="000000"/>
                          </a:solidFill>
                          <a:latin typeface="Arial"/>
                          <a:ea typeface="Times New Roman"/>
                          <a:cs typeface="Arial"/>
                        </a:rPr>
                        <a:t>Catalog</a:t>
                      </a:r>
                      <a:r>
                        <a:rPr lang="en-GB" sz="1500" dirty="0">
                          <a:solidFill>
                            <a:srgbClr val="000000"/>
                          </a:solidFill>
                          <a:latin typeface="Arial"/>
                          <a:ea typeface="Times New Roman"/>
                          <a:cs typeface="Arial"/>
                        </a:rPr>
                        <a:t> number</a:t>
                      </a:r>
                      <a:br>
                        <a:rPr lang="en-GB" sz="1500" dirty="0">
                          <a:solidFill>
                            <a:srgbClr val="000000"/>
                          </a:solidFill>
                          <a:latin typeface="Arial"/>
                          <a:ea typeface="Times New Roman"/>
                          <a:cs typeface="Arial"/>
                        </a:rPr>
                      </a:br>
                      <a:r>
                        <a:rPr lang="en-GB" sz="1500" dirty="0">
                          <a:solidFill>
                            <a:srgbClr val="000000"/>
                          </a:solidFill>
                          <a:latin typeface="Arial"/>
                          <a:ea typeface="Times New Roman"/>
                          <a:cs typeface="Arial"/>
                        </a:rPr>
                        <a:t>Number of items required</a:t>
                      </a:r>
                    </a:p>
                  </a:txBody>
                  <a:tcPr marL="68580" marR="68580" marT="36195" marB="0"/>
                </a:tc>
                <a:tc>
                  <a:txBody>
                    <a:bodyPr/>
                    <a:lstStyle/>
                    <a:p>
                      <a:pPr algn="just">
                        <a:spcAft>
                          <a:spcPts val="0"/>
                        </a:spcAft>
                      </a:pPr>
                      <a:r>
                        <a:rPr lang="en-GB" sz="1500" i="1" dirty="0" err="1">
                          <a:solidFill>
                            <a:srgbClr val="000000"/>
                          </a:solidFill>
                          <a:latin typeface="Arial"/>
                          <a:ea typeface="Times New Roman"/>
                          <a:cs typeface="Arial"/>
                        </a:rPr>
                        <a:t>cdOut</a:t>
                      </a:r>
                      <a:endParaRPr lang="en-GB" sz="1500" dirty="0">
                        <a:solidFill>
                          <a:srgbClr val="000000"/>
                        </a:solidFill>
                        <a:latin typeface="Arial"/>
                        <a:ea typeface="Times New Roman"/>
                        <a:cs typeface="Arial"/>
                      </a:endParaRPr>
                    </a:p>
                    <a:p>
                      <a:pPr algn="just">
                        <a:spcAft>
                          <a:spcPts val="0"/>
                        </a:spcAft>
                      </a:pPr>
                      <a:r>
                        <a:rPr lang="en-GB" sz="1500" dirty="0" err="1">
                          <a:solidFill>
                            <a:srgbClr val="000000"/>
                          </a:solidFill>
                          <a:latin typeface="Arial"/>
                          <a:ea typeface="Times New Roman"/>
                          <a:cs typeface="Arial"/>
                        </a:rPr>
                        <a:t>Catalog</a:t>
                      </a:r>
                      <a:r>
                        <a:rPr lang="en-GB" sz="1500" dirty="0">
                          <a:solidFill>
                            <a:srgbClr val="000000"/>
                          </a:solidFill>
                          <a:latin typeface="Arial"/>
                          <a:ea typeface="Times New Roman"/>
                          <a:cs typeface="Arial"/>
                        </a:rPr>
                        <a:t> number</a:t>
                      </a:r>
                    </a:p>
                    <a:p>
                      <a:pPr algn="just">
                        <a:spcAft>
                          <a:spcPts val="0"/>
                        </a:spcAft>
                      </a:pPr>
                      <a:r>
                        <a:rPr lang="en-GB" sz="1500" dirty="0">
                          <a:solidFill>
                            <a:srgbClr val="000000"/>
                          </a:solidFill>
                          <a:latin typeface="Arial"/>
                          <a:ea typeface="Times New Roman"/>
                          <a:cs typeface="Arial"/>
                        </a:rPr>
                        <a:t>Expected delivery date</a:t>
                      </a:r>
                    </a:p>
                  </a:txBody>
                  <a:tcPr marL="68580" marR="68580" marT="36195" marB="0"/>
                </a:tc>
                <a:tc>
                  <a:txBody>
                    <a:bodyPr/>
                    <a:lstStyle/>
                    <a:p>
                      <a:pPr algn="just">
                        <a:spcAft>
                          <a:spcPts val="0"/>
                        </a:spcAft>
                      </a:pPr>
                      <a:r>
                        <a:rPr lang="en-GB" sz="1500" i="1" dirty="0" err="1">
                          <a:solidFill>
                            <a:srgbClr val="000000"/>
                          </a:solidFill>
                          <a:latin typeface="Arial"/>
                          <a:ea typeface="Times New Roman"/>
                          <a:cs typeface="Arial"/>
                        </a:rPr>
                        <a:t>cdFault</a:t>
                      </a:r>
                      <a:endParaRPr lang="en-GB" sz="1500" dirty="0">
                        <a:solidFill>
                          <a:srgbClr val="000000"/>
                        </a:solidFill>
                        <a:latin typeface="Arial"/>
                        <a:ea typeface="Times New Roman"/>
                        <a:cs typeface="Arial"/>
                      </a:endParaRPr>
                    </a:p>
                    <a:p>
                      <a:pPr algn="just">
                        <a:spcAft>
                          <a:spcPts val="0"/>
                        </a:spcAft>
                      </a:pPr>
                      <a:r>
                        <a:rPr lang="en-GB" sz="1500" dirty="0">
                          <a:solidFill>
                            <a:srgbClr val="000000"/>
                          </a:solidFill>
                          <a:latin typeface="Arial"/>
                          <a:ea typeface="Times New Roman"/>
                          <a:cs typeface="Arial"/>
                        </a:rPr>
                        <a:t>Invalid company id</a:t>
                      </a:r>
                    </a:p>
                    <a:p>
                      <a:pPr algn="just">
                        <a:spcAft>
                          <a:spcPts val="0"/>
                        </a:spcAft>
                      </a:pPr>
                      <a:r>
                        <a:rPr lang="en-GB" sz="1500" dirty="0">
                          <a:solidFill>
                            <a:srgbClr val="000000"/>
                          </a:solidFill>
                          <a:latin typeface="Arial"/>
                          <a:ea typeface="Times New Roman"/>
                          <a:cs typeface="Arial"/>
                        </a:rPr>
                        <a:t>No availability</a:t>
                      </a:r>
                    </a:p>
                    <a:p>
                      <a:pPr algn="just">
                        <a:spcAft>
                          <a:spcPts val="0"/>
                        </a:spcAft>
                      </a:pPr>
                      <a:r>
                        <a:rPr lang="en-GB" sz="1500" dirty="0">
                          <a:solidFill>
                            <a:srgbClr val="000000"/>
                          </a:solidFill>
                          <a:latin typeface="Arial"/>
                          <a:ea typeface="Times New Roman"/>
                          <a:cs typeface="Arial"/>
                        </a:rPr>
                        <a:t>Zero items requested</a:t>
                      </a:r>
                    </a:p>
                  </a:txBody>
                  <a:tcPr marL="68580" marR="68580" marT="36195" marB="0"/>
                </a:tc>
                <a:extLst>
                  <a:ext uri="{0D108BD9-81ED-4DB2-BD59-A6C34878D82A}">
                    <a16:rowId xmlns:a16="http://schemas.microsoft.com/office/drawing/2014/main" val="10002"/>
                  </a:ext>
                </a:extLst>
              </a:tr>
              <a:tr h="370840">
                <a:tc>
                  <a:txBody>
                    <a:bodyPr/>
                    <a:lstStyle/>
                    <a:p>
                      <a:pPr algn="just">
                        <a:spcAft>
                          <a:spcPts val="300"/>
                        </a:spcAft>
                      </a:pPr>
                      <a:r>
                        <a:rPr lang="en-GB" sz="1500" dirty="0" err="1">
                          <a:solidFill>
                            <a:srgbClr val="000000"/>
                          </a:solidFill>
                          <a:latin typeface="Arial"/>
                          <a:ea typeface="Times New Roman"/>
                          <a:cs typeface="Arial"/>
                        </a:rPr>
                        <a:t>MakeVirtualOrder</a:t>
                      </a:r>
                      <a:endParaRPr lang="en-GB" sz="1500" dirty="0">
                        <a:solidFill>
                          <a:srgbClr val="000000"/>
                        </a:solidFill>
                        <a:latin typeface="Arial"/>
                        <a:ea typeface="Times New Roman"/>
                        <a:cs typeface="Arial"/>
                      </a:endParaRPr>
                    </a:p>
                  </a:txBody>
                  <a:tcPr marL="68580" marR="68580" marT="36195" marB="0"/>
                </a:tc>
                <a:tc>
                  <a:txBody>
                    <a:bodyPr/>
                    <a:lstStyle/>
                    <a:p>
                      <a:pPr algn="l">
                        <a:spcAft>
                          <a:spcPts val="300"/>
                        </a:spcAft>
                      </a:pPr>
                      <a:r>
                        <a:rPr lang="en-GB" sz="1500" i="1">
                          <a:solidFill>
                            <a:srgbClr val="000000"/>
                          </a:solidFill>
                          <a:latin typeface="Arial"/>
                          <a:ea typeface="Times New Roman"/>
                          <a:cs typeface="Arial"/>
                        </a:rPr>
                        <a:t>poIn</a:t>
                      </a:r>
                      <a:endParaRPr lang="en-GB" sz="1500">
                        <a:solidFill>
                          <a:srgbClr val="000000"/>
                        </a:solidFill>
                        <a:latin typeface="Arial"/>
                        <a:ea typeface="Times New Roman"/>
                        <a:cs typeface="Arial"/>
                      </a:endParaRPr>
                    </a:p>
                    <a:p>
                      <a:pPr algn="l">
                        <a:spcAft>
                          <a:spcPts val="300"/>
                        </a:spcAft>
                      </a:pPr>
                      <a:r>
                        <a:rPr lang="en-GB" sz="1500">
                          <a:solidFill>
                            <a:srgbClr val="000000"/>
                          </a:solidFill>
                          <a:latin typeface="Arial"/>
                          <a:ea typeface="Times New Roman"/>
                          <a:cs typeface="Arial"/>
                        </a:rPr>
                        <a:t>Company id</a:t>
                      </a:r>
                    </a:p>
                    <a:p>
                      <a:pPr algn="l">
                        <a:spcAft>
                          <a:spcPts val="300"/>
                        </a:spcAft>
                      </a:pPr>
                      <a:r>
                        <a:rPr lang="en-GB" sz="1500">
                          <a:solidFill>
                            <a:srgbClr val="000000"/>
                          </a:solidFill>
                          <a:latin typeface="Arial"/>
                          <a:ea typeface="Times New Roman"/>
                          <a:cs typeface="Arial"/>
                        </a:rPr>
                        <a:t>Number of items required</a:t>
                      </a:r>
                    </a:p>
                    <a:p>
                      <a:pPr algn="l">
                        <a:spcAft>
                          <a:spcPts val="300"/>
                        </a:spcAft>
                      </a:pPr>
                      <a:r>
                        <a:rPr lang="en-GB" sz="1500">
                          <a:solidFill>
                            <a:srgbClr val="000000"/>
                          </a:solidFill>
                          <a:latin typeface="Arial"/>
                          <a:ea typeface="Times New Roman"/>
                          <a:cs typeface="Arial"/>
                        </a:rPr>
                        <a:t>Catalog number</a:t>
                      </a:r>
                    </a:p>
                  </a:txBody>
                  <a:tcPr marL="68580" marR="68580" marT="36195" marB="0"/>
                </a:tc>
                <a:tc>
                  <a:txBody>
                    <a:bodyPr/>
                    <a:lstStyle/>
                    <a:p>
                      <a:pPr algn="just">
                        <a:spcAft>
                          <a:spcPts val="300"/>
                        </a:spcAft>
                      </a:pPr>
                      <a:r>
                        <a:rPr lang="en-GB" sz="1500" i="1">
                          <a:solidFill>
                            <a:srgbClr val="000000"/>
                          </a:solidFill>
                          <a:latin typeface="Arial"/>
                          <a:ea typeface="Times New Roman"/>
                          <a:cs typeface="Arial"/>
                        </a:rPr>
                        <a:t>poOut</a:t>
                      </a:r>
                      <a:endParaRPr lang="en-GB" sz="1500">
                        <a:solidFill>
                          <a:srgbClr val="000000"/>
                        </a:solidFill>
                        <a:latin typeface="Arial"/>
                        <a:ea typeface="Times New Roman"/>
                        <a:cs typeface="Arial"/>
                      </a:endParaRPr>
                    </a:p>
                    <a:p>
                      <a:pPr algn="just">
                        <a:spcAft>
                          <a:spcPts val="300"/>
                        </a:spcAft>
                      </a:pPr>
                      <a:r>
                        <a:rPr lang="en-GB" sz="1500">
                          <a:solidFill>
                            <a:srgbClr val="000000"/>
                          </a:solidFill>
                          <a:latin typeface="Arial"/>
                          <a:ea typeface="Times New Roman"/>
                          <a:cs typeface="Arial"/>
                        </a:rPr>
                        <a:t>Catalog number</a:t>
                      </a:r>
                    </a:p>
                    <a:p>
                      <a:pPr algn="just">
                        <a:spcAft>
                          <a:spcPts val="300"/>
                        </a:spcAft>
                      </a:pPr>
                      <a:r>
                        <a:rPr lang="en-GB" sz="1500">
                          <a:solidFill>
                            <a:srgbClr val="000000"/>
                          </a:solidFill>
                          <a:latin typeface="Arial"/>
                          <a:ea typeface="Times New Roman"/>
                          <a:cs typeface="Arial"/>
                        </a:rPr>
                        <a:t>Number of items required</a:t>
                      </a:r>
                    </a:p>
                    <a:p>
                      <a:pPr algn="just">
                        <a:spcAft>
                          <a:spcPts val="300"/>
                        </a:spcAft>
                      </a:pPr>
                      <a:r>
                        <a:rPr lang="en-GB" sz="1500">
                          <a:solidFill>
                            <a:srgbClr val="000000"/>
                          </a:solidFill>
                          <a:latin typeface="Arial"/>
                          <a:ea typeface="Times New Roman"/>
                          <a:cs typeface="Arial"/>
                        </a:rPr>
                        <a:t>Predicted delivery date</a:t>
                      </a:r>
                    </a:p>
                    <a:p>
                      <a:pPr algn="just">
                        <a:spcAft>
                          <a:spcPts val="300"/>
                        </a:spcAft>
                      </a:pPr>
                      <a:r>
                        <a:rPr lang="en-GB" sz="1500">
                          <a:solidFill>
                            <a:srgbClr val="000000"/>
                          </a:solidFill>
                          <a:latin typeface="Arial"/>
                          <a:ea typeface="Times New Roman"/>
                          <a:cs typeface="Arial"/>
                        </a:rPr>
                        <a:t>Unit price estimate</a:t>
                      </a:r>
                    </a:p>
                    <a:p>
                      <a:pPr algn="just">
                        <a:spcAft>
                          <a:spcPts val="300"/>
                        </a:spcAft>
                      </a:pPr>
                      <a:r>
                        <a:rPr lang="en-GB" sz="1500">
                          <a:solidFill>
                            <a:srgbClr val="000000"/>
                          </a:solidFill>
                          <a:latin typeface="Arial"/>
                          <a:ea typeface="Times New Roman"/>
                          <a:cs typeface="Arial"/>
                        </a:rPr>
                        <a:t>Total price estimate</a:t>
                      </a:r>
                    </a:p>
                  </a:txBody>
                  <a:tcPr marL="68580" marR="68580" marT="36195" marB="0"/>
                </a:tc>
                <a:tc>
                  <a:txBody>
                    <a:bodyPr/>
                    <a:lstStyle/>
                    <a:p>
                      <a:pPr algn="just">
                        <a:spcAft>
                          <a:spcPts val="300"/>
                        </a:spcAft>
                      </a:pPr>
                      <a:r>
                        <a:rPr lang="en-GB" sz="1500" i="1" dirty="0" err="1">
                          <a:solidFill>
                            <a:srgbClr val="000000"/>
                          </a:solidFill>
                          <a:latin typeface="Arial"/>
                          <a:ea typeface="Times New Roman"/>
                          <a:cs typeface="Arial"/>
                        </a:rPr>
                        <a:t>poFault</a:t>
                      </a:r>
                      <a:endParaRPr lang="en-GB" sz="1500" dirty="0">
                        <a:solidFill>
                          <a:srgbClr val="000000"/>
                        </a:solidFill>
                        <a:latin typeface="Arial"/>
                        <a:ea typeface="Times New Roman"/>
                        <a:cs typeface="Arial"/>
                      </a:endParaRPr>
                    </a:p>
                    <a:p>
                      <a:pPr algn="just">
                        <a:spcAft>
                          <a:spcPts val="300"/>
                        </a:spcAft>
                      </a:pPr>
                      <a:r>
                        <a:rPr lang="en-GB" sz="1500" dirty="0">
                          <a:solidFill>
                            <a:srgbClr val="000000"/>
                          </a:solidFill>
                          <a:latin typeface="Arial"/>
                          <a:ea typeface="Times New Roman"/>
                          <a:cs typeface="Arial"/>
                        </a:rPr>
                        <a:t>Invalid company id</a:t>
                      </a:r>
                    </a:p>
                    <a:p>
                      <a:pPr algn="just">
                        <a:spcAft>
                          <a:spcPts val="300"/>
                        </a:spcAft>
                      </a:pPr>
                      <a:r>
                        <a:rPr lang="en-GB" sz="1500" dirty="0">
                          <a:solidFill>
                            <a:srgbClr val="000000"/>
                          </a:solidFill>
                          <a:latin typeface="Arial"/>
                          <a:ea typeface="Times New Roman"/>
                          <a:cs typeface="Arial"/>
                        </a:rPr>
                        <a:t>Invalid </a:t>
                      </a:r>
                      <a:r>
                        <a:rPr lang="en-GB" sz="1500" dirty="0" err="1">
                          <a:solidFill>
                            <a:srgbClr val="000000"/>
                          </a:solidFill>
                          <a:latin typeface="Arial"/>
                          <a:ea typeface="Times New Roman"/>
                          <a:cs typeface="Arial"/>
                        </a:rPr>
                        <a:t>catalog</a:t>
                      </a:r>
                      <a:r>
                        <a:rPr lang="en-GB" sz="1500" dirty="0">
                          <a:solidFill>
                            <a:srgbClr val="000000"/>
                          </a:solidFill>
                          <a:latin typeface="Arial"/>
                          <a:ea typeface="Times New Roman"/>
                          <a:cs typeface="Arial"/>
                        </a:rPr>
                        <a:t> number</a:t>
                      </a:r>
                    </a:p>
                    <a:p>
                      <a:pPr algn="just">
                        <a:spcAft>
                          <a:spcPts val="300"/>
                        </a:spcAft>
                      </a:pPr>
                      <a:r>
                        <a:rPr lang="en-GB" sz="1500" dirty="0">
                          <a:solidFill>
                            <a:srgbClr val="000000"/>
                          </a:solidFill>
                          <a:latin typeface="Arial"/>
                          <a:ea typeface="Times New Roman"/>
                          <a:cs typeface="Arial"/>
                        </a:rPr>
                        <a:t>Zero items requested</a:t>
                      </a:r>
                    </a:p>
                  </a:txBody>
                  <a:tcPr marL="68580" marR="68580" marT="36195" marB="0"/>
                </a:tc>
                <a:extLst>
                  <a:ext uri="{0D108BD9-81ED-4DB2-BD59-A6C34878D82A}">
                    <a16:rowId xmlns:a16="http://schemas.microsoft.com/office/drawing/2014/main" val="10003"/>
                  </a:ext>
                </a:extLst>
              </a:tr>
            </a:tbl>
          </a:graphicData>
        </a:graphic>
      </p:graphicFrame>
      <p:sp>
        <p:nvSpPr>
          <p:cNvPr id="3" name="Date Placeholder 2"/>
          <p:cNvSpPr>
            <a:spLocks noGrp="1"/>
          </p:cNvSpPr>
          <p:nvPr>
            <p:ph type="dt" sz="half" idx="10"/>
          </p:nvPr>
        </p:nvSpPr>
        <p:spPr/>
        <p:txBody>
          <a:bodyPr/>
          <a:lstStyle/>
          <a:p>
            <a:r>
              <a:rPr lang="en-GB"/>
              <a:t>26/11/2014</a:t>
            </a:r>
            <a:endParaRPr lang="en-US"/>
          </a:p>
        </p:txBody>
      </p:sp>
      <p:sp>
        <p:nvSpPr>
          <p:cNvPr id="6" name="Footer Placeholder 5"/>
          <p:cNvSpPr>
            <a:spLocks noGrp="1"/>
          </p:cNvSpPr>
          <p:nvPr>
            <p:ph type="ftr" sz="quarter" idx="11"/>
          </p:nvPr>
        </p:nvSpPr>
        <p:spPr/>
        <p:txBody>
          <a:bodyPr/>
          <a:lstStyle/>
          <a:p>
            <a:r>
              <a:rPr lang="en-US"/>
              <a:t>Chapter 18 Service-oriented software engineering</a:t>
            </a:r>
          </a:p>
        </p:txBody>
      </p:sp>
      <p:sp>
        <p:nvSpPr>
          <p:cNvPr id="5" name="Slide Number Placeholder 4"/>
          <p:cNvSpPr>
            <a:spLocks noGrp="1"/>
          </p:cNvSpPr>
          <p:nvPr>
            <p:ph type="sldNum" sz="quarter" idx="12"/>
          </p:nvPr>
        </p:nvSpPr>
        <p:spPr/>
        <p:txBody>
          <a:bodyPr/>
          <a:lstStyle/>
          <a:p>
            <a:fld id="{79E88437-7EE6-ED48-AB3C-19DA85FCB265}" type="slidenum">
              <a:rPr lang="en-US" smtClean="0"/>
              <a:pPr/>
              <a:t>50</a:t>
            </a:fld>
            <a:endParaRPr 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definition of input and output messages</a:t>
            </a:r>
          </a:p>
        </p:txBody>
      </p:sp>
      <p:sp>
        <p:nvSpPr>
          <p:cNvPr id="3" name="Date Placeholder 2"/>
          <p:cNvSpPr>
            <a:spLocks noGrp="1"/>
          </p:cNvSpPr>
          <p:nvPr>
            <p:ph type="dt" sz="half" idx="10"/>
          </p:nvPr>
        </p:nvSpPr>
        <p:spPr/>
        <p:txBody>
          <a:bodyPr/>
          <a:lstStyle/>
          <a:p>
            <a:r>
              <a:rPr lang="en-GB"/>
              <a:t>26/11/2014</a:t>
            </a:r>
            <a:endParaRPr lang="en-US"/>
          </a:p>
        </p:txBody>
      </p:sp>
      <p:sp>
        <p:nvSpPr>
          <p:cNvPr id="6" name="Footer Placeholder 5"/>
          <p:cNvSpPr>
            <a:spLocks noGrp="1"/>
          </p:cNvSpPr>
          <p:nvPr>
            <p:ph type="ftr" sz="quarter" idx="11"/>
          </p:nvPr>
        </p:nvSpPr>
        <p:spPr/>
        <p:txBody>
          <a:bodyPr/>
          <a:lstStyle/>
          <a:p>
            <a:r>
              <a:rPr lang="en-US"/>
              <a:t>Chapter 18 Service-oriented software engineering</a:t>
            </a:r>
          </a:p>
        </p:txBody>
      </p:sp>
      <p:sp>
        <p:nvSpPr>
          <p:cNvPr id="5" name="Slide Number Placeholder 4"/>
          <p:cNvSpPr>
            <a:spLocks noGrp="1"/>
          </p:cNvSpPr>
          <p:nvPr>
            <p:ph type="sldNum" sz="quarter" idx="12"/>
          </p:nvPr>
        </p:nvSpPr>
        <p:spPr/>
        <p:txBody>
          <a:bodyPr/>
          <a:lstStyle/>
          <a:p>
            <a:fld id="{79E88437-7EE6-ED48-AB3C-19DA85FCB265}" type="slidenum">
              <a:rPr lang="en-US" smtClean="0"/>
              <a:pPr/>
              <a:t>51</a:t>
            </a:fld>
            <a:endParaRPr lang="en-US"/>
          </a:p>
        </p:txBody>
      </p:sp>
      <p:pic>
        <p:nvPicPr>
          <p:cNvPr id="7" name="Picture 6" descr="18.12 Message UML.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3274" y="1711410"/>
            <a:ext cx="5379599" cy="4644940"/>
          </a:xfrm>
          <a:prstGeom prst="rect">
            <a:avLst/>
          </a:prstGeom>
        </p:spPr>
      </p:pic>
      <p:sp>
        <p:nvSpPr>
          <p:cNvPr id="4" name="TextBox 3">
            <a:extLst>
              <a:ext uri="{FF2B5EF4-FFF2-40B4-BE49-F238E27FC236}">
                <a16:creationId xmlns:a16="http://schemas.microsoft.com/office/drawing/2014/main" id="{C1BCB7BD-015F-5741-8097-EFE1394DFFB9}"/>
              </a:ext>
            </a:extLst>
          </p:cNvPr>
          <p:cNvSpPr txBox="1"/>
          <p:nvPr/>
        </p:nvSpPr>
        <p:spPr>
          <a:xfrm>
            <a:off x="7304926" y="1993187"/>
            <a:ext cx="1503938" cy="338554"/>
          </a:xfrm>
          <a:prstGeom prst="rect">
            <a:avLst/>
          </a:prstGeom>
          <a:noFill/>
        </p:spPr>
        <p:txBody>
          <a:bodyPr wrap="none" rtlCol="0">
            <a:spAutoFit/>
          </a:bodyPr>
          <a:lstStyle/>
          <a:p>
            <a:r>
              <a:rPr lang="en-GB" sz="1600" dirty="0" err="1">
                <a:solidFill>
                  <a:srgbClr val="000000"/>
                </a:solidFill>
                <a:latin typeface="Arial"/>
                <a:ea typeface="Times New Roman"/>
                <a:cs typeface="Arial"/>
              </a:rPr>
              <a:t>CheckDelivery</a:t>
            </a:r>
            <a:endParaRPr lang="en-US" sz="1600" dirty="0"/>
          </a:p>
        </p:txBody>
      </p:sp>
    </p:spTree>
    <p:extLst>
      <p:ext uri="{BB962C8B-B14F-4D97-AF65-F5344CB8AC3E}">
        <p14:creationId xmlns:p14="http://schemas.microsoft.com/office/powerpoint/2010/main" val="105065489"/>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RESTful</a:t>
            </a:r>
            <a:r>
              <a:rPr lang="en-US" dirty="0"/>
              <a:t> interface</a:t>
            </a:r>
          </a:p>
        </p:txBody>
      </p:sp>
      <p:sp>
        <p:nvSpPr>
          <p:cNvPr id="3" name="Content Placeholder 2"/>
          <p:cNvSpPr>
            <a:spLocks noGrp="1"/>
          </p:cNvSpPr>
          <p:nvPr>
            <p:ph idx="1"/>
          </p:nvPr>
        </p:nvSpPr>
        <p:spPr>
          <a:xfrm>
            <a:off x="457200" y="1417638"/>
            <a:ext cx="8229600" cy="4938712"/>
          </a:xfrm>
        </p:spPr>
        <p:txBody>
          <a:bodyPr/>
          <a:lstStyle/>
          <a:p>
            <a:r>
              <a:rPr lang="en-GB" dirty="0"/>
              <a:t>There should be a resource representing a company-specific </a:t>
            </a:r>
            <a:r>
              <a:rPr lang="en-GB" dirty="0" err="1"/>
              <a:t>catalog</a:t>
            </a:r>
            <a:r>
              <a:rPr lang="en-GB" dirty="0"/>
              <a:t>. </a:t>
            </a:r>
          </a:p>
          <a:p>
            <a:pPr lvl="1"/>
            <a:r>
              <a:rPr lang="en-GB" dirty="0"/>
              <a:t>This should have a URL of the form &lt;base </a:t>
            </a:r>
            <a:r>
              <a:rPr lang="en-GB" dirty="0" err="1"/>
              <a:t>catalog</a:t>
            </a:r>
            <a:r>
              <a:rPr lang="en-GB" dirty="0"/>
              <a:t>&gt;/&lt;company name&gt; and should be created using a POST operation.</a:t>
            </a:r>
          </a:p>
          <a:p>
            <a:r>
              <a:rPr lang="en-GB" dirty="0"/>
              <a:t>Each </a:t>
            </a:r>
            <a:r>
              <a:rPr lang="en-GB" dirty="0" err="1"/>
              <a:t>catalog</a:t>
            </a:r>
            <a:r>
              <a:rPr lang="en-GB" dirty="0"/>
              <a:t> item should have its own URL of the form:</a:t>
            </a:r>
          </a:p>
          <a:p>
            <a:pPr lvl="1"/>
            <a:r>
              <a:rPr lang="en-GB" dirty="0"/>
              <a:t> &lt;base </a:t>
            </a:r>
            <a:r>
              <a:rPr lang="en-GB" dirty="0" err="1"/>
              <a:t>catalog</a:t>
            </a:r>
            <a:r>
              <a:rPr lang="en-GB" dirty="0"/>
              <a:t>&gt;/&lt;company name&gt;/&lt;item identifier&gt;. </a:t>
            </a:r>
          </a:p>
          <a:p>
            <a:r>
              <a:rPr lang="en-GB" dirty="0"/>
              <a:t>The GET operation is used to retrieve items. </a:t>
            </a:r>
          </a:p>
          <a:p>
            <a:pPr lvl="1"/>
            <a:r>
              <a:rPr lang="en-GB" b="1" dirty="0"/>
              <a:t>Lookup</a:t>
            </a:r>
            <a:r>
              <a:rPr lang="en-GB" dirty="0"/>
              <a:t> is implemented by using the URL of an item in a </a:t>
            </a:r>
            <a:r>
              <a:rPr lang="en-GB" dirty="0" err="1"/>
              <a:t>catalog</a:t>
            </a:r>
            <a:r>
              <a:rPr lang="en-GB" dirty="0"/>
              <a:t> as the GET parameter. </a:t>
            </a:r>
          </a:p>
          <a:p>
            <a:pPr lvl="1"/>
            <a:r>
              <a:rPr lang="en-GB" b="1" dirty="0"/>
              <a:t>Search</a:t>
            </a:r>
            <a:r>
              <a:rPr lang="en-GB" dirty="0"/>
              <a:t> is implemented by using GET with the company </a:t>
            </a:r>
            <a:r>
              <a:rPr lang="en-GB" dirty="0" err="1"/>
              <a:t>catalog</a:t>
            </a:r>
            <a:r>
              <a:rPr lang="en-GB" dirty="0"/>
              <a:t> as the URL and the search string as a query parameter. This GET operation returns a list of URLs of the items matching the search.</a:t>
            </a:r>
          </a:p>
          <a:p>
            <a:endParaRPr lang="en-US" dirty="0"/>
          </a:p>
        </p:txBody>
      </p:sp>
      <p:sp>
        <p:nvSpPr>
          <p:cNvPr id="6" name="Date Placeholder 5"/>
          <p:cNvSpPr>
            <a:spLocks noGrp="1"/>
          </p:cNvSpPr>
          <p:nvPr>
            <p:ph type="dt" sz="half" idx="10"/>
          </p:nvPr>
        </p:nvSpPr>
        <p:spPr/>
        <p:txBody>
          <a:bodyPr/>
          <a:lstStyle/>
          <a:p>
            <a:r>
              <a:rPr lang="en-GB"/>
              <a:t>26/11/2014</a:t>
            </a:r>
            <a:endParaRPr lang="en-US"/>
          </a:p>
        </p:txBody>
      </p:sp>
      <p:sp>
        <p:nvSpPr>
          <p:cNvPr id="4" name="Footer Placeholder 3"/>
          <p:cNvSpPr>
            <a:spLocks noGrp="1"/>
          </p:cNvSpPr>
          <p:nvPr>
            <p:ph type="ftr" sz="quarter" idx="11"/>
          </p:nvPr>
        </p:nvSpPr>
        <p:spPr/>
        <p:txBody>
          <a:bodyPr/>
          <a:lstStyle/>
          <a:p>
            <a:r>
              <a:rPr lang="en-US"/>
              <a:t>Chapter 18 Service-oriented software engineering</a:t>
            </a:r>
          </a:p>
        </p:txBody>
      </p:sp>
      <p:sp>
        <p:nvSpPr>
          <p:cNvPr id="5" name="Slide Number Placeholder 4"/>
          <p:cNvSpPr>
            <a:spLocks noGrp="1"/>
          </p:cNvSpPr>
          <p:nvPr>
            <p:ph type="sldNum" sz="quarter" idx="12"/>
          </p:nvPr>
        </p:nvSpPr>
        <p:spPr/>
        <p:txBody>
          <a:bodyPr/>
          <a:lstStyle/>
          <a:p>
            <a:fld id="{79E88437-7EE6-ED48-AB3C-19DA85FCB265}" type="slidenum">
              <a:rPr lang="en-US" smtClean="0"/>
              <a:pPr/>
              <a:t>52</a:t>
            </a:fld>
            <a:endParaRPr lang="en-US"/>
          </a:p>
        </p:txBody>
      </p:sp>
    </p:spTree>
    <p:extLst>
      <p:ext uri="{BB962C8B-B14F-4D97-AF65-F5344CB8AC3E}">
        <p14:creationId xmlns:p14="http://schemas.microsoft.com/office/powerpoint/2010/main" val="3943428300"/>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RESTful</a:t>
            </a:r>
            <a:r>
              <a:rPr lang="en-US" dirty="0"/>
              <a:t> interface</a:t>
            </a:r>
          </a:p>
        </p:txBody>
      </p:sp>
      <p:sp>
        <p:nvSpPr>
          <p:cNvPr id="3" name="Content Placeholder 2"/>
          <p:cNvSpPr>
            <a:spLocks noGrp="1"/>
          </p:cNvSpPr>
          <p:nvPr>
            <p:ph idx="1"/>
          </p:nvPr>
        </p:nvSpPr>
        <p:spPr/>
        <p:txBody>
          <a:bodyPr/>
          <a:lstStyle/>
          <a:p>
            <a:r>
              <a:rPr lang="en-GB" dirty="0"/>
              <a:t> The </a:t>
            </a:r>
            <a:r>
              <a:rPr lang="en-GB" b="1" dirty="0"/>
              <a:t>Compare</a:t>
            </a:r>
            <a:r>
              <a:rPr lang="en-GB" dirty="0"/>
              <a:t> operation can be implemented as a sequence of GET operations, to retrieve the individual items, followed by a POST operation to create the comparison table and a final GET operation to return this to the user. </a:t>
            </a:r>
          </a:p>
          <a:p>
            <a:r>
              <a:rPr lang="en-GB" dirty="0"/>
              <a:t>The </a:t>
            </a:r>
            <a:r>
              <a:rPr lang="en-GB" b="1" dirty="0" err="1"/>
              <a:t>CheckDelivery</a:t>
            </a:r>
            <a:r>
              <a:rPr lang="en-GB" dirty="0"/>
              <a:t> and </a:t>
            </a:r>
            <a:r>
              <a:rPr lang="en-GB" b="1" dirty="0" err="1"/>
              <a:t>MakeVirtualOrder</a:t>
            </a:r>
            <a:r>
              <a:rPr lang="en-GB" dirty="0"/>
              <a:t> operations require an additional resource, representing a virtual order. </a:t>
            </a:r>
          </a:p>
          <a:p>
            <a:pPr lvl="1"/>
            <a:r>
              <a:rPr lang="en-GB" dirty="0"/>
              <a:t>A POST operation is used to create this resource with the number of items required. The company id is used to automatically fill in the order form and the delivery date is calculated. This can then be retrieved using a GET operation.</a:t>
            </a:r>
          </a:p>
          <a:p>
            <a:endParaRPr lang="en-US" dirty="0"/>
          </a:p>
        </p:txBody>
      </p:sp>
      <p:sp>
        <p:nvSpPr>
          <p:cNvPr id="6" name="Date Placeholder 5"/>
          <p:cNvSpPr>
            <a:spLocks noGrp="1"/>
          </p:cNvSpPr>
          <p:nvPr>
            <p:ph type="dt" sz="half" idx="10"/>
          </p:nvPr>
        </p:nvSpPr>
        <p:spPr/>
        <p:txBody>
          <a:bodyPr/>
          <a:lstStyle/>
          <a:p>
            <a:r>
              <a:rPr lang="en-GB"/>
              <a:t>26/11/2014</a:t>
            </a:r>
            <a:endParaRPr lang="en-US"/>
          </a:p>
        </p:txBody>
      </p:sp>
      <p:sp>
        <p:nvSpPr>
          <p:cNvPr id="4" name="Footer Placeholder 3"/>
          <p:cNvSpPr>
            <a:spLocks noGrp="1"/>
          </p:cNvSpPr>
          <p:nvPr>
            <p:ph type="ftr" sz="quarter" idx="11"/>
          </p:nvPr>
        </p:nvSpPr>
        <p:spPr/>
        <p:txBody>
          <a:bodyPr/>
          <a:lstStyle/>
          <a:p>
            <a:r>
              <a:rPr lang="en-US"/>
              <a:t>Chapter 18 Service-oriented software engineering</a:t>
            </a:r>
          </a:p>
        </p:txBody>
      </p:sp>
      <p:sp>
        <p:nvSpPr>
          <p:cNvPr id="5" name="Slide Number Placeholder 4"/>
          <p:cNvSpPr>
            <a:spLocks noGrp="1"/>
          </p:cNvSpPr>
          <p:nvPr>
            <p:ph type="sldNum" sz="quarter" idx="12"/>
          </p:nvPr>
        </p:nvSpPr>
        <p:spPr/>
        <p:txBody>
          <a:bodyPr/>
          <a:lstStyle/>
          <a:p>
            <a:fld id="{79E88437-7EE6-ED48-AB3C-19DA85FCB265}" type="slidenum">
              <a:rPr lang="en-US" smtClean="0"/>
              <a:pPr/>
              <a:t>53</a:t>
            </a:fld>
            <a:endParaRPr lang="en-US"/>
          </a:p>
        </p:txBody>
      </p:sp>
    </p:spTree>
    <p:extLst>
      <p:ext uri="{BB962C8B-B14F-4D97-AF65-F5344CB8AC3E}">
        <p14:creationId xmlns:p14="http://schemas.microsoft.com/office/powerpoint/2010/main" val="1206677275"/>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t>Service implementation and deployment</a:t>
            </a:r>
          </a:p>
        </p:txBody>
      </p:sp>
      <p:sp>
        <p:nvSpPr>
          <p:cNvPr id="193539" name="Rectangle 3"/>
          <p:cNvSpPr>
            <a:spLocks noGrp="1" noChangeArrowheads="1"/>
          </p:cNvSpPr>
          <p:nvPr>
            <p:ph idx="1"/>
          </p:nvPr>
        </p:nvSpPr>
        <p:spPr/>
        <p:txBody>
          <a:bodyPr/>
          <a:lstStyle/>
          <a:p>
            <a:r>
              <a:rPr lang="en-US" dirty="0"/>
              <a:t>Services are programmed using a standard programming language or a workflow language.</a:t>
            </a:r>
          </a:p>
          <a:p>
            <a:r>
              <a:rPr lang="en-US" dirty="0"/>
              <a:t>Services then have to be tested by creating input messages and checking that the output messages produced are as expected.</a:t>
            </a:r>
          </a:p>
          <a:p>
            <a:r>
              <a:rPr lang="en-US" dirty="0"/>
              <a:t>Deployment involves publicizing the service and installing it on a web server. </a:t>
            </a:r>
          </a:p>
          <a:p>
            <a:pPr lvl="1"/>
            <a:r>
              <a:rPr lang="en-US" dirty="0"/>
              <a:t>Current servers provide support for service installation.</a:t>
            </a:r>
          </a:p>
        </p:txBody>
      </p:sp>
      <p:sp>
        <p:nvSpPr>
          <p:cNvPr id="2" name="Date Placeholder 1"/>
          <p:cNvSpPr>
            <a:spLocks noGrp="1"/>
          </p:cNvSpPr>
          <p:nvPr>
            <p:ph type="dt" sz="half" idx="10"/>
          </p:nvPr>
        </p:nvSpPr>
        <p:spPr/>
        <p:txBody>
          <a:bodyPr/>
          <a:lstStyle/>
          <a:p>
            <a:r>
              <a:rPr lang="en-GB"/>
              <a:t>26/11/2014</a:t>
            </a:r>
            <a:endParaRPr lang="en-US"/>
          </a:p>
        </p:txBody>
      </p:sp>
      <p:sp>
        <p:nvSpPr>
          <p:cNvPr id="3" name="Footer Placeholder 2"/>
          <p:cNvSpPr>
            <a:spLocks noGrp="1"/>
          </p:cNvSpPr>
          <p:nvPr>
            <p:ph type="ftr" sz="quarter" idx="11"/>
          </p:nvPr>
        </p:nvSpPr>
        <p:spPr/>
        <p:txBody>
          <a:bodyPr/>
          <a:lstStyle/>
          <a:p>
            <a:r>
              <a:rPr lang="en-US"/>
              <a:t>Chapter 18 Service-oriented software engineering</a:t>
            </a:r>
          </a:p>
        </p:txBody>
      </p:sp>
      <p:sp>
        <p:nvSpPr>
          <p:cNvPr id="4" name="Slide Number Placeholder 3"/>
          <p:cNvSpPr>
            <a:spLocks noGrp="1"/>
          </p:cNvSpPr>
          <p:nvPr>
            <p:ph type="sldNum" sz="quarter" idx="12"/>
          </p:nvPr>
        </p:nvSpPr>
        <p:spPr/>
        <p:txBody>
          <a:bodyPr/>
          <a:lstStyle/>
          <a:p>
            <a:fld id="{79E88437-7EE6-ED48-AB3C-19DA85FCB265}" type="slidenum">
              <a:rPr lang="en-US" smtClean="0"/>
              <a:pPr/>
              <a:t>54</a:t>
            </a:fld>
            <a:endParaRPr lang="en-US"/>
          </a:p>
        </p:txBody>
      </p:sp>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t>Legacy system services</a:t>
            </a:r>
          </a:p>
        </p:txBody>
      </p:sp>
      <p:sp>
        <p:nvSpPr>
          <p:cNvPr id="195587" name="Rectangle 3"/>
          <p:cNvSpPr>
            <a:spLocks noGrp="1" noChangeArrowheads="1"/>
          </p:cNvSpPr>
          <p:nvPr>
            <p:ph idx="1"/>
          </p:nvPr>
        </p:nvSpPr>
        <p:spPr/>
        <p:txBody>
          <a:bodyPr/>
          <a:lstStyle/>
          <a:p>
            <a:r>
              <a:rPr lang="en-US" dirty="0"/>
              <a:t>Services can be implemented by implementing a service interface to existing legacy systems</a:t>
            </a:r>
          </a:p>
          <a:p>
            <a:r>
              <a:rPr lang="en-US" dirty="0"/>
              <a:t>Legacy systems offer extensive functionality and this can reduce the cost of service implementation</a:t>
            </a:r>
          </a:p>
          <a:p>
            <a:r>
              <a:rPr lang="en-US" dirty="0"/>
              <a:t>External applications can access this functionality through the service interfaces</a:t>
            </a:r>
          </a:p>
        </p:txBody>
      </p:sp>
      <p:sp>
        <p:nvSpPr>
          <p:cNvPr id="2" name="Date Placeholder 1"/>
          <p:cNvSpPr>
            <a:spLocks noGrp="1"/>
          </p:cNvSpPr>
          <p:nvPr>
            <p:ph type="dt" sz="half" idx="10"/>
          </p:nvPr>
        </p:nvSpPr>
        <p:spPr/>
        <p:txBody>
          <a:bodyPr/>
          <a:lstStyle/>
          <a:p>
            <a:r>
              <a:rPr lang="en-GB"/>
              <a:t>26/11/2014</a:t>
            </a:r>
            <a:endParaRPr lang="en-US"/>
          </a:p>
        </p:txBody>
      </p:sp>
      <p:sp>
        <p:nvSpPr>
          <p:cNvPr id="3" name="Footer Placeholder 2"/>
          <p:cNvSpPr>
            <a:spLocks noGrp="1"/>
          </p:cNvSpPr>
          <p:nvPr>
            <p:ph type="ftr" sz="quarter" idx="11"/>
          </p:nvPr>
        </p:nvSpPr>
        <p:spPr/>
        <p:txBody>
          <a:bodyPr/>
          <a:lstStyle/>
          <a:p>
            <a:r>
              <a:rPr lang="en-US"/>
              <a:t>Chapter 18 Service-oriented software engineering</a:t>
            </a:r>
          </a:p>
        </p:txBody>
      </p:sp>
      <p:sp>
        <p:nvSpPr>
          <p:cNvPr id="4" name="Slide Number Placeholder 3"/>
          <p:cNvSpPr>
            <a:spLocks noGrp="1"/>
          </p:cNvSpPr>
          <p:nvPr>
            <p:ph type="sldNum" sz="quarter" idx="12"/>
          </p:nvPr>
        </p:nvSpPr>
        <p:spPr/>
        <p:txBody>
          <a:bodyPr/>
          <a:lstStyle/>
          <a:p>
            <a:fld id="{79E88437-7EE6-ED48-AB3C-19DA85FCB265}" type="slidenum">
              <a:rPr lang="en-US" smtClean="0"/>
              <a:pPr/>
              <a:t>55</a:t>
            </a:fld>
            <a:endParaRPr lang="en-US"/>
          </a:p>
        </p:txBody>
      </p:sp>
    </p:spTree>
    <p:extLst>
      <p:ext uri="{BB962C8B-B14F-4D97-AF65-F5344CB8AC3E}">
        <p14:creationId xmlns:p14="http://schemas.microsoft.com/office/powerpoint/2010/main" val="2282472404"/>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descriptions</a:t>
            </a:r>
          </a:p>
        </p:txBody>
      </p:sp>
      <p:sp>
        <p:nvSpPr>
          <p:cNvPr id="3" name="Content Placeholder 2"/>
          <p:cNvSpPr>
            <a:spLocks noGrp="1"/>
          </p:cNvSpPr>
          <p:nvPr>
            <p:ph idx="1"/>
          </p:nvPr>
        </p:nvSpPr>
        <p:spPr/>
        <p:txBody>
          <a:bodyPr/>
          <a:lstStyle/>
          <a:p>
            <a:r>
              <a:rPr lang="en-GB" dirty="0"/>
              <a:t>Information about your business, contact details, etc. This is important for trust reasons. Users of a service have to be confident that it will not behave maliciously. </a:t>
            </a:r>
          </a:p>
          <a:p>
            <a:r>
              <a:rPr lang="en-GB" dirty="0"/>
              <a:t>An informal description of the functionality provided by the service. This helps potential users to decide if the service is what they want. </a:t>
            </a:r>
          </a:p>
          <a:p>
            <a:r>
              <a:rPr lang="en-GB" dirty="0"/>
              <a:t>A description of how to use the services: SOAP-based and RESTful.</a:t>
            </a:r>
          </a:p>
          <a:p>
            <a:r>
              <a:rPr lang="en-GB" dirty="0"/>
              <a:t>Subscription information that allows users to register for information about updates to the service.</a:t>
            </a:r>
          </a:p>
          <a:p>
            <a:endParaRPr lang="en-US" dirty="0"/>
          </a:p>
        </p:txBody>
      </p:sp>
      <p:sp>
        <p:nvSpPr>
          <p:cNvPr id="6" name="Date Placeholder 5"/>
          <p:cNvSpPr>
            <a:spLocks noGrp="1"/>
          </p:cNvSpPr>
          <p:nvPr>
            <p:ph type="dt" sz="half" idx="10"/>
          </p:nvPr>
        </p:nvSpPr>
        <p:spPr/>
        <p:txBody>
          <a:bodyPr/>
          <a:lstStyle/>
          <a:p>
            <a:r>
              <a:rPr lang="en-GB"/>
              <a:t>26/11/2014</a:t>
            </a:r>
            <a:endParaRPr lang="en-US"/>
          </a:p>
        </p:txBody>
      </p:sp>
      <p:sp>
        <p:nvSpPr>
          <p:cNvPr id="4" name="Footer Placeholder 3"/>
          <p:cNvSpPr>
            <a:spLocks noGrp="1"/>
          </p:cNvSpPr>
          <p:nvPr>
            <p:ph type="ftr" sz="quarter" idx="11"/>
          </p:nvPr>
        </p:nvSpPr>
        <p:spPr/>
        <p:txBody>
          <a:bodyPr/>
          <a:lstStyle/>
          <a:p>
            <a:r>
              <a:rPr lang="en-US"/>
              <a:t>Chapter 18 Service-oriented software engineering</a:t>
            </a:r>
          </a:p>
        </p:txBody>
      </p:sp>
      <p:sp>
        <p:nvSpPr>
          <p:cNvPr id="5" name="Slide Number Placeholder 4"/>
          <p:cNvSpPr>
            <a:spLocks noGrp="1"/>
          </p:cNvSpPr>
          <p:nvPr>
            <p:ph type="sldNum" sz="quarter" idx="12"/>
          </p:nvPr>
        </p:nvSpPr>
        <p:spPr/>
        <p:txBody>
          <a:bodyPr/>
          <a:lstStyle/>
          <a:p>
            <a:fld id="{79E88437-7EE6-ED48-AB3C-19DA85FCB265}" type="slidenum">
              <a:rPr lang="en-US" smtClean="0"/>
              <a:pPr/>
              <a:t>56</a:t>
            </a:fld>
            <a:endParaRPr lang="en-US"/>
          </a:p>
        </p:txBody>
      </p:sp>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90276"/>
            <a:ext cx="8229600" cy="1143000"/>
          </a:xfrm>
        </p:spPr>
        <p:txBody>
          <a:bodyPr/>
          <a:lstStyle/>
          <a:p>
            <a:pPr algn="ctr"/>
            <a:r>
              <a:rPr lang="en-US" dirty="0"/>
              <a:t>Service composition</a:t>
            </a:r>
          </a:p>
        </p:txBody>
      </p:sp>
      <p:sp>
        <p:nvSpPr>
          <p:cNvPr id="3" name="Date Placeholder 2"/>
          <p:cNvSpPr>
            <a:spLocks noGrp="1"/>
          </p:cNvSpPr>
          <p:nvPr>
            <p:ph type="dt" sz="half" idx="10"/>
          </p:nvPr>
        </p:nvSpPr>
        <p:spPr/>
        <p:txBody>
          <a:bodyPr/>
          <a:lstStyle/>
          <a:p>
            <a:r>
              <a:rPr lang="en-GB"/>
              <a:t>26/11/2014</a:t>
            </a:r>
            <a:endParaRPr lang="en-US"/>
          </a:p>
        </p:txBody>
      </p:sp>
      <p:sp>
        <p:nvSpPr>
          <p:cNvPr id="4" name="Footer Placeholder 3"/>
          <p:cNvSpPr>
            <a:spLocks noGrp="1"/>
          </p:cNvSpPr>
          <p:nvPr>
            <p:ph type="ftr" sz="quarter" idx="11"/>
          </p:nvPr>
        </p:nvSpPr>
        <p:spPr/>
        <p:txBody>
          <a:bodyPr/>
          <a:lstStyle/>
          <a:p>
            <a:r>
              <a:rPr lang="en-US"/>
              <a:t>Chapter 18 Service-oriented software engineering</a:t>
            </a:r>
          </a:p>
        </p:txBody>
      </p:sp>
      <p:sp>
        <p:nvSpPr>
          <p:cNvPr id="5" name="Slide Number Placeholder 4"/>
          <p:cNvSpPr>
            <a:spLocks noGrp="1"/>
          </p:cNvSpPr>
          <p:nvPr>
            <p:ph type="sldNum" sz="quarter" idx="12"/>
          </p:nvPr>
        </p:nvSpPr>
        <p:spPr/>
        <p:txBody>
          <a:bodyPr/>
          <a:lstStyle/>
          <a:p>
            <a:fld id="{79E88437-7EE6-ED48-AB3C-19DA85FCB265}" type="slidenum">
              <a:rPr lang="en-US" smtClean="0"/>
              <a:pPr/>
              <a:t>57</a:t>
            </a:fld>
            <a:endParaRPr lang="en-US"/>
          </a:p>
        </p:txBody>
      </p:sp>
      <p:sp>
        <p:nvSpPr>
          <p:cNvPr id="6" name="TextBox 5">
            <a:extLst>
              <a:ext uri="{FF2B5EF4-FFF2-40B4-BE49-F238E27FC236}">
                <a16:creationId xmlns:a16="http://schemas.microsoft.com/office/drawing/2014/main" id="{95711032-0BCE-3B4F-9329-F49D2059A3D1}"/>
              </a:ext>
            </a:extLst>
          </p:cNvPr>
          <p:cNvSpPr txBox="1"/>
          <p:nvPr/>
        </p:nvSpPr>
        <p:spPr>
          <a:xfrm>
            <a:off x="457200" y="5987018"/>
            <a:ext cx="1521250" cy="369332"/>
          </a:xfrm>
          <a:prstGeom prst="rect">
            <a:avLst/>
          </a:prstGeom>
          <a:noFill/>
        </p:spPr>
        <p:txBody>
          <a:bodyPr wrap="none" rtlCol="0">
            <a:spAutoFit/>
          </a:bodyPr>
          <a:lstStyle/>
          <a:p>
            <a:r>
              <a:rPr lang="en-US" dirty="0">
                <a:solidFill>
                  <a:srgbClr val="FF0000"/>
                </a:solidFill>
              </a:rPr>
              <a:t>Continue here</a:t>
            </a:r>
          </a:p>
        </p:txBody>
      </p:sp>
    </p:spTree>
    <p:extLst>
      <p:ext uri="{BB962C8B-B14F-4D97-AF65-F5344CB8AC3E}">
        <p14:creationId xmlns:p14="http://schemas.microsoft.com/office/powerpoint/2010/main" val="1121441439"/>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en-US" dirty="0"/>
              <a:t>Software development with services</a:t>
            </a:r>
          </a:p>
        </p:txBody>
      </p:sp>
      <p:sp>
        <p:nvSpPr>
          <p:cNvPr id="196611" name="Rectangle 3"/>
          <p:cNvSpPr>
            <a:spLocks noGrp="1" noChangeArrowheads="1"/>
          </p:cNvSpPr>
          <p:nvPr>
            <p:ph idx="1"/>
          </p:nvPr>
        </p:nvSpPr>
        <p:spPr/>
        <p:txBody>
          <a:bodyPr/>
          <a:lstStyle/>
          <a:p>
            <a:pPr>
              <a:lnSpc>
                <a:spcPct val="90000"/>
              </a:lnSpc>
            </a:pPr>
            <a:r>
              <a:rPr lang="en-US" dirty="0"/>
              <a:t>Existing services are composed and configured to create new composite services and applications.</a:t>
            </a:r>
          </a:p>
          <a:p>
            <a:pPr>
              <a:lnSpc>
                <a:spcPct val="90000"/>
              </a:lnSpc>
            </a:pPr>
            <a:r>
              <a:rPr lang="en-US" dirty="0"/>
              <a:t>The basis for service composition is often a </a:t>
            </a:r>
            <a:r>
              <a:rPr lang="en-US" b="1" dirty="0">
                <a:solidFill>
                  <a:srgbClr val="0C0F84"/>
                </a:solidFill>
              </a:rPr>
              <a:t>workflow:</a:t>
            </a:r>
          </a:p>
          <a:p>
            <a:pPr lvl="1">
              <a:lnSpc>
                <a:spcPct val="90000"/>
              </a:lnSpc>
            </a:pPr>
            <a:r>
              <a:rPr lang="en-US" dirty="0"/>
              <a:t>Workflows are logical sequences of activities that, together, model a coherent business process.</a:t>
            </a:r>
          </a:p>
          <a:p>
            <a:pPr lvl="1">
              <a:lnSpc>
                <a:spcPct val="90000"/>
              </a:lnSpc>
            </a:pPr>
            <a:r>
              <a:rPr lang="en-US" dirty="0"/>
              <a:t>For example, provide a travel reservation service which allows flights, car rental, and hotel bookings to be coordinated.</a:t>
            </a:r>
          </a:p>
        </p:txBody>
      </p:sp>
      <p:sp>
        <p:nvSpPr>
          <p:cNvPr id="2" name="Date Placeholder 1"/>
          <p:cNvSpPr>
            <a:spLocks noGrp="1"/>
          </p:cNvSpPr>
          <p:nvPr>
            <p:ph type="dt" sz="half" idx="10"/>
          </p:nvPr>
        </p:nvSpPr>
        <p:spPr/>
        <p:txBody>
          <a:bodyPr/>
          <a:lstStyle/>
          <a:p>
            <a:r>
              <a:rPr lang="en-GB"/>
              <a:t>26/11/2014</a:t>
            </a:r>
            <a:endParaRPr lang="en-US"/>
          </a:p>
        </p:txBody>
      </p:sp>
      <p:sp>
        <p:nvSpPr>
          <p:cNvPr id="5" name="Footer Placeholder 4"/>
          <p:cNvSpPr>
            <a:spLocks noGrp="1"/>
          </p:cNvSpPr>
          <p:nvPr>
            <p:ph type="ftr" sz="quarter" idx="11"/>
          </p:nvPr>
        </p:nvSpPr>
        <p:spPr/>
        <p:txBody>
          <a:bodyPr/>
          <a:lstStyle/>
          <a:p>
            <a:r>
              <a:rPr lang="en-US"/>
              <a:t>Chapter 18 Service-oriented software engineering</a:t>
            </a:r>
          </a:p>
        </p:txBody>
      </p:sp>
      <p:sp>
        <p:nvSpPr>
          <p:cNvPr id="4" name="Slide Number Placeholder 3"/>
          <p:cNvSpPr>
            <a:spLocks noGrp="1"/>
          </p:cNvSpPr>
          <p:nvPr>
            <p:ph type="sldNum" sz="quarter" idx="12"/>
          </p:nvPr>
        </p:nvSpPr>
        <p:spPr/>
        <p:txBody>
          <a:bodyPr/>
          <a:lstStyle/>
          <a:p>
            <a:fld id="{79E88437-7EE6-ED48-AB3C-19DA85FCB265}" type="slidenum">
              <a:rPr lang="en-US" smtClean="0"/>
              <a:pPr/>
              <a:t>58</a:t>
            </a:fld>
            <a:endParaRPr lang="en-US"/>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Vacation package workflow</a:t>
            </a:r>
            <a:r>
              <a:rPr lang="en-GB" dirty="0"/>
              <a:t> </a:t>
            </a:r>
            <a:endParaRPr lang="en-US" dirty="0"/>
          </a:p>
        </p:txBody>
      </p:sp>
      <p:sp>
        <p:nvSpPr>
          <p:cNvPr id="3" name="Date Placeholder 2"/>
          <p:cNvSpPr>
            <a:spLocks noGrp="1"/>
          </p:cNvSpPr>
          <p:nvPr>
            <p:ph type="dt" sz="half" idx="10"/>
          </p:nvPr>
        </p:nvSpPr>
        <p:spPr/>
        <p:txBody>
          <a:bodyPr/>
          <a:lstStyle/>
          <a:p>
            <a:r>
              <a:rPr lang="en-GB"/>
              <a:t>26/11/2014</a:t>
            </a:r>
            <a:endParaRPr lang="en-US"/>
          </a:p>
        </p:txBody>
      </p:sp>
      <p:sp>
        <p:nvSpPr>
          <p:cNvPr id="6" name="Footer Placeholder 5"/>
          <p:cNvSpPr>
            <a:spLocks noGrp="1"/>
          </p:cNvSpPr>
          <p:nvPr>
            <p:ph type="ftr" sz="quarter" idx="11"/>
          </p:nvPr>
        </p:nvSpPr>
        <p:spPr/>
        <p:txBody>
          <a:bodyPr/>
          <a:lstStyle/>
          <a:p>
            <a:r>
              <a:rPr lang="en-US"/>
              <a:t>Chapter 18 Service-oriented software engineering</a:t>
            </a:r>
          </a:p>
        </p:txBody>
      </p:sp>
      <p:sp>
        <p:nvSpPr>
          <p:cNvPr id="5" name="Slide Number Placeholder 4"/>
          <p:cNvSpPr>
            <a:spLocks noGrp="1"/>
          </p:cNvSpPr>
          <p:nvPr>
            <p:ph type="sldNum" sz="quarter" idx="12"/>
          </p:nvPr>
        </p:nvSpPr>
        <p:spPr/>
        <p:txBody>
          <a:bodyPr/>
          <a:lstStyle/>
          <a:p>
            <a:fld id="{79E88437-7EE6-ED48-AB3C-19DA85FCB265}" type="slidenum">
              <a:rPr lang="en-US" smtClean="0"/>
              <a:pPr/>
              <a:t>59</a:t>
            </a:fld>
            <a:endParaRPr lang="en-US"/>
          </a:p>
        </p:txBody>
      </p:sp>
      <p:pic>
        <p:nvPicPr>
          <p:cNvPr id="7" name="Picture 6" descr="18.13 (19.12) Vacation Package Workflow.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191" y="2897843"/>
            <a:ext cx="7749719" cy="3024819"/>
          </a:xfrm>
          <a:prstGeom prst="rect">
            <a:avLst/>
          </a:prstGeom>
        </p:spPr>
      </p:pic>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a service-oriented approach</a:t>
            </a:r>
          </a:p>
        </p:txBody>
      </p:sp>
      <p:sp>
        <p:nvSpPr>
          <p:cNvPr id="3" name="Content Placeholder 2"/>
          <p:cNvSpPr>
            <a:spLocks noGrp="1"/>
          </p:cNvSpPr>
          <p:nvPr>
            <p:ph idx="1"/>
          </p:nvPr>
        </p:nvSpPr>
        <p:spPr/>
        <p:txBody>
          <a:bodyPr/>
          <a:lstStyle/>
          <a:p>
            <a:r>
              <a:rPr lang="en-GB" dirty="0"/>
              <a:t>Opportunistic construction of new services is possible. A service provider may recognise new services that can be created by linking existing services in innovative ways.</a:t>
            </a:r>
          </a:p>
          <a:p>
            <a:r>
              <a:rPr lang="en-GB" dirty="0"/>
              <a:t>Service users can pay for services according to their use rather than their provision. Instead of buying a rarely-used component, the application developers can use an external service that will be paid for only when required.</a:t>
            </a:r>
          </a:p>
          <a:p>
            <a:r>
              <a:rPr lang="en-GB" dirty="0"/>
              <a:t>Applications can be made smaller, which is particularly important for mobile devices with limited processing and memory capabilities. Computationally-intensive processing can be offloaded to external services.</a:t>
            </a:r>
          </a:p>
          <a:p>
            <a:endParaRPr lang="en-US" dirty="0"/>
          </a:p>
        </p:txBody>
      </p:sp>
      <p:sp>
        <p:nvSpPr>
          <p:cNvPr id="6" name="Date Placeholder 5"/>
          <p:cNvSpPr>
            <a:spLocks noGrp="1"/>
          </p:cNvSpPr>
          <p:nvPr>
            <p:ph type="dt" sz="half" idx="10"/>
          </p:nvPr>
        </p:nvSpPr>
        <p:spPr/>
        <p:txBody>
          <a:bodyPr/>
          <a:lstStyle/>
          <a:p>
            <a:r>
              <a:rPr lang="en-GB"/>
              <a:t>26/11/2014</a:t>
            </a:r>
            <a:endParaRPr lang="en-US"/>
          </a:p>
        </p:txBody>
      </p:sp>
      <p:sp>
        <p:nvSpPr>
          <p:cNvPr id="4" name="Footer Placeholder 3"/>
          <p:cNvSpPr>
            <a:spLocks noGrp="1"/>
          </p:cNvSpPr>
          <p:nvPr>
            <p:ph type="ftr" sz="quarter" idx="11"/>
          </p:nvPr>
        </p:nvSpPr>
        <p:spPr/>
        <p:txBody>
          <a:bodyPr/>
          <a:lstStyle/>
          <a:p>
            <a:r>
              <a:rPr lang="en-US"/>
              <a:t>Chapter 18 Service-oriented software engineering</a:t>
            </a:r>
          </a:p>
        </p:txBody>
      </p:sp>
      <p:sp>
        <p:nvSpPr>
          <p:cNvPr id="5" name="Slide Number Placeholder 4"/>
          <p:cNvSpPr>
            <a:spLocks noGrp="1"/>
          </p:cNvSpPr>
          <p:nvPr>
            <p:ph type="sldNum" sz="quarter" idx="12"/>
          </p:nvPr>
        </p:nvSpPr>
        <p:spPr/>
        <p:txBody>
          <a:bodyPr/>
          <a:lstStyle/>
          <a:p>
            <a:fld id="{79E88437-7EE6-ED48-AB3C-19DA85FCB265}" type="slidenum">
              <a:rPr lang="en-US" smtClean="0"/>
              <a:pPr/>
              <a:t>6</a:t>
            </a:fld>
            <a:endParaRPr lang="en-US"/>
          </a:p>
        </p:txBody>
      </p:sp>
    </p:spTree>
    <p:extLst>
      <p:ext uri="{BB962C8B-B14F-4D97-AF65-F5344CB8AC3E}">
        <p14:creationId xmlns:p14="http://schemas.microsoft.com/office/powerpoint/2010/main" val="3259386245"/>
      </p:ext>
    </p:extLst>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construction by composition</a:t>
            </a:r>
            <a:r>
              <a:rPr lang="en-GB" dirty="0"/>
              <a:t> </a:t>
            </a:r>
            <a:endParaRPr lang="en-US" dirty="0"/>
          </a:p>
        </p:txBody>
      </p:sp>
      <p:sp>
        <p:nvSpPr>
          <p:cNvPr id="3" name="Date Placeholder 2"/>
          <p:cNvSpPr>
            <a:spLocks noGrp="1"/>
          </p:cNvSpPr>
          <p:nvPr>
            <p:ph type="dt" sz="half" idx="10"/>
          </p:nvPr>
        </p:nvSpPr>
        <p:spPr/>
        <p:txBody>
          <a:bodyPr/>
          <a:lstStyle/>
          <a:p>
            <a:r>
              <a:rPr lang="en-GB"/>
              <a:t>26/11/2014</a:t>
            </a:r>
            <a:endParaRPr lang="en-US"/>
          </a:p>
        </p:txBody>
      </p:sp>
      <p:sp>
        <p:nvSpPr>
          <p:cNvPr id="6" name="Footer Placeholder 5"/>
          <p:cNvSpPr>
            <a:spLocks noGrp="1"/>
          </p:cNvSpPr>
          <p:nvPr>
            <p:ph type="ftr" sz="quarter" idx="11"/>
          </p:nvPr>
        </p:nvSpPr>
        <p:spPr/>
        <p:txBody>
          <a:bodyPr/>
          <a:lstStyle/>
          <a:p>
            <a:r>
              <a:rPr lang="en-US"/>
              <a:t>Chapter 18 Service-oriented software engineering</a:t>
            </a:r>
          </a:p>
        </p:txBody>
      </p:sp>
      <p:sp>
        <p:nvSpPr>
          <p:cNvPr id="5" name="Slide Number Placeholder 4"/>
          <p:cNvSpPr>
            <a:spLocks noGrp="1"/>
          </p:cNvSpPr>
          <p:nvPr>
            <p:ph type="sldNum" sz="quarter" idx="12"/>
          </p:nvPr>
        </p:nvSpPr>
        <p:spPr/>
        <p:txBody>
          <a:bodyPr/>
          <a:lstStyle/>
          <a:p>
            <a:fld id="{79E88437-7EE6-ED48-AB3C-19DA85FCB265}" type="slidenum">
              <a:rPr lang="en-US" smtClean="0"/>
              <a:pPr/>
              <a:t>60</a:t>
            </a:fld>
            <a:endParaRPr lang="en-US"/>
          </a:p>
        </p:txBody>
      </p:sp>
      <p:pic>
        <p:nvPicPr>
          <p:cNvPr id="10" name="Picture 9" descr="18.14 (19.13) Service composition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878" y="2388105"/>
            <a:ext cx="8686800" cy="1893007"/>
          </a:xfrm>
          <a:prstGeom prst="rect">
            <a:avLst/>
          </a:prstGeom>
        </p:spPr>
      </p:pic>
    </p:spTree>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Construction by composition</a:t>
            </a:r>
          </a:p>
        </p:txBody>
      </p:sp>
      <p:sp>
        <p:nvSpPr>
          <p:cNvPr id="3" name="Content Placeholder 2"/>
          <p:cNvSpPr>
            <a:spLocks noGrp="1"/>
          </p:cNvSpPr>
          <p:nvPr>
            <p:ph idx="1"/>
          </p:nvPr>
        </p:nvSpPr>
        <p:spPr>
          <a:xfrm>
            <a:off x="457200" y="1614006"/>
            <a:ext cx="8229600" cy="4525963"/>
          </a:xfrm>
        </p:spPr>
        <p:txBody>
          <a:bodyPr/>
          <a:lstStyle/>
          <a:p>
            <a:r>
              <a:rPr lang="en-GB" i="1" dirty="0"/>
              <a:t>Formulate outline workflow</a:t>
            </a:r>
            <a:r>
              <a:rPr lang="en-GB" dirty="0"/>
              <a:t> </a:t>
            </a:r>
          </a:p>
          <a:p>
            <a:pPr lvl="1"/>
            <a:r>
              <a:rPr lang="en-GB" dirty="0"/>
              <a:t>In this initial stage of service design, you use the requirements for the composite service as a basis for creating an ‘ideal’ service design. </a:t>
            </a:r>
          </a:p>
          <a:p>
            <a:r>
              <a:rPr lang="en-GB" i="1" dirty="0"/>
              <a:t>Discover services</a:t>
            </a:r>
            <a:r>
              <a:rPr lang="en-GB" dirty="0"/>
              <a:t> </a:t>
            </a:r>
          </a:p>
          <a:p>
            <a:pPr lvl="1"/>
            <a:r>
              <a:rPr lang="en-GB" dirty="0"/>
              <a:t>During this stage of the process, you search service registries or </a:t>
            </a:r>
            <a:r>
              <a:rPr lang="en-GB" dirty="0" err="1"/>
              <a:t>catalogs</a:t>
            </a:r>
            <a:r>
              <a:rPr lang="en-GB" dirty="0"/>
              <a:t> to discover what services exist, who provides these services and the details of the service provision.</a:t>
            </a:r>
          </a:p>
          <a:p>
            <a:r>
              <a:rPr lang="en-GB" i="1" dirty="0"/>
              <a:t>Select possible services</a:t>
            </a:r>
          </a:p>
          <a:p>
            <a:pPr lvl="1"/>
            <a:r>
              <a:rPr lang="en-GB" dirty="0"/>
              <a:t>Your selection criteria will obviously include the functionality of the services offered. They may also include the cost of the services and the quality of service (responsiveness, availability, etc.) offered. </a:t>
            </a:r>
          </a:p>
        </p:txBody>
      </p:sp>
      <p:sp>
        <p:nvSpPr>
          <p:cNvPr id="6" name="Date Placeholder 5"/>
          <p:cNvSpPr>
            <a:spLocks noGrp="1"/>
          </p:cNvSpPr>
          <p:nvPr>
            <p:ph type="dt" sz="half" idx="10"/>
          </p:nvPr>
        </p:nvSpPr>
        <p:spPr/>
        <p:txBody>
          <a:bodyPr/>
          <a:lstStyle/>
          <a:p>
            <a:r>
              <a:rPr lang="en-GB"/>
              <a:t>26/11/2014</a:t>
            </a:r>
            <a:endParaRPr lang="en-US"/>
          </a:p>
        </p:txBody>
      </p:sp>
      <p:sp>
        <p:nvSpPr>
          <p:cNvPr id="4" name="Footer Placeholder 3"/>
          <p:cNvSpPr>
            <a:spLocks noGrp="1"/>
          </p:cNvSpPr>
          <p:nvPr>
            <p:ph type="ftr" sz="quarter" idx="11"/>
          </p:nvPr>
        </p:nvSpPr>
        <p:spPr/>
        <p:txBody>
          <a:bodyPr/>
          <a:lstStyle/>
          <a:p>
            <a:r>
              <a:rPr lang="en-US"/>
              <a:t>Chapter 18 Service-oriented software engineering</a:t>
            </a:r>
            <a:endParaRPr lang="en-US" dirty="0"/>
          </a:p>
        </p:txBody>
      </p:sp>
      <p:sp>
        <p:nvSpPr>
          <p:cNvPr id="5" name="Slide Number Placeholder 4"/>
          <p:cNvSpPr>
            <a:spLocks noGrp="1"/>
          </p:cNvSpPr>
          <p:nvPr>
            <p:ph type="sldNum" sz="quarter" idx="12"/>
          </p:nvPr>
        </p:nvSpPr>
        <p:spPr>
          <a:xfrm>
            <a:off x="6567005" y="6356350"/>
            <a:ext cx="2133600" cy="365125"/>
          </a:xfrm>
        </p:spPr>
        <p:txBody>
          <a:bodyPr/>
          <a:lstStyle/>
          <a:p>
            <a:fld id="{79E88437-7EE6-ED48-AB3C-19DA85FCB265}" type="slidenum">
              <a:rPr lang="en-US" smtClean="0"/>
              <a:pPr/>
              <a:t>61</a:t>
            </a:fld>
            <a:endParaRPr lang="en-US"/>
          </a:p>
        </p:txBody>
      </p:sp>
    </p:spTree>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Construction by composition</a:t>
            </a:r>
          </a:p>
        </p:txBody>
      </p:sp>
      <p:sp>
        <p:nvSpPr>
          <p:cNvPr id="3" name="Content Placeholder 2"/>
          <p:cNvSpPr>
            <a:spLocks noGrp="1"/>
          </p:cNvSpPr>
          <p:nvPr>
            <p:ph idx="1"/>
          </p:nvPr>
        </p:nvSpPr>
        <p:spPr/>
        <p:txBody>
          <a:bodyPr/>
          <a:lstStyle/>
          <a:p>
            <a:r>
              <a:rPr lang="en-GB" i="1" dirty="0"/>
              <a:t>Refine workflow</a:t>
            </a:r>
            <a:endParaRPr lang="en-GB" dirty="0"/>
          </a:p>
          <a:p>
            <a:pPr lvl="1"/>
            <a:r>
              <a:rPr lang="en-GB" dirty="0"/>
              <a:t>This involves adding detail to the abstract description and perhaps adding or removing workflow activities. </a:t>
            </a:r>
            <a:endParaRPr lang="en-US" dirty="0"/>
          </a:p>
          <a:p>
            <a:r>
              <a:rPr lang="en-GB" i="1" dirty="0"/>
              <a:t>Create workflow program</a:t>
            </a:r>
            <a:r>
              <a:rPr lang="en-GB" dirty="0"/>
              <a:t> </a:t>
            </a:r>
          </a:p>
          <a:p>
            <a:pPr lvl="1"/>
            <a:r>
              <a:rPr lang="en-GB" dirty="0"/>
              <a:t>During this stage, the abstract workflow design is transformed to an executable program and the service interface is defined. You can use a conventional programming language, such as Java or a workflow language, such as WS-BPEL. </a:t>
            </a:r>
          </a:p>
          <a:p>
            <a:r>
              <a:rPr lang="en-GB" i="1" dirty="0"/>
              <a:t>Test completed service or application</a:t>
            </a:r>
            <a:r>
              <a:rPr lang="en-GB" dirty="0"/>
              <a:t> </a:t>
            </a:r>
          </a:p>
          <a:p>
            <a:pPr lvl="1"/>
            <a:r>
              <a:rPr lang="en-GB" dirty="0"/>
              <a:t>The process of testing the completed, composite service is more complex than component testing in situations where external services are used. </a:t>
            </a:r>
          </a:p>
        </p:txBody>
      </p:sp>
      <p:sp>
        <p:nvSpPr>
          <p:cNvPr id="6" name="Date Placeholder 5"/>
          <p:cNvSpPr>
            <a:spLocks noGrp="1"/>
          </p:cNvSpPr>
          <p:nvPr>
            <p:ph type="dt" sz="half" idx="10"/>
          </p:nvPr>
        </p:nvSpPr>
        <p:spPr/>
        <p:txBody>
          <a:bodyPr/>
          <a:lstStyle/>
          <a:p>
            <a:r>
              <a:rPr lang="en-GB"/>
              <a:t>26/11/2014</a:t>
            </a:r>
            <a:endParaRPr lang="en-US"/>
          </a:p>
        </p:txBody>
      </p:sp>
      <p:sp>
        <p:nvSpPr>
          <p:cNvPr id="4" name="Footer Placeholder 3"/>
          <p:cNvSpPr>
            <a:spLocks noGrp="1"/>
          </p:cNvSpPr>
          <p:nvPr>
            <p:ph type="ftr" sz="quarter" idx="11"/>
          </p:nvPr>
        </p:nvSpPr>
        <p:spPr/>
        <p:txBody>
          <a:bodyPr/>
          <a:lstStyle/>
          <a:p>
            <a:r>
              <a:rPr lang="en-US"/>
              <a:t>Chapter 18 Service-oriented software engineering</a:t>
            </a:r>
          </a:p>
        </p:txBody>
      </p:sp>
      <p:sp>
        <p:nvSpPr>
          <p:cNvPr id="5" name="Slide Number Placeholder 4"/>
          <p:cNvSpPr>
            <a:spLocks noGrp="1"/>
          </p:cNvSpPr>
          <p:nvPr>
            <p:ph type="sldNum" sz="quarter" idx="12"/>
          </p:nvPr>
        </p:nvSpPr>
        <p:spPr/>
        <p:txBody>
          <a:bodyPr/>
          <a:lstStyle/>
          <a:p>
            <a:fld id="{79E88437-7EE6-ED48-AB3C-19DA85FCB265}" type="slidenum">
              <a:rPr lang="en-US" smtClean="0"/>
              <a:pPr/>
              <a:t>62</a:t>
            </a:fld>
            <a:endParaRPr lang="en-US"/>
          </a:p>
        </p:txBody>
      </p:sp>
      <p:sp>
        <p:nvSpPr>
          <p:cNvPr id="7" name="TextBox 6">
            <a:extLst>
              <a:ext uri="{FF2B5EF4-FFF2-40B4-BE49-F238E27FC236}">
                <a16:creationId xmlns:a16="http://schemas.microsoft.com/office/drawing/2014/main" id="{41914A15-C03E-7F49-8B62-2DD6AECEA128}"/>
              </a:ext>
            </a:extLst>
          </p:cNvPr>
          <p:cNvSpPr txBox="1"/>
          <p:nvPr/>
        </p:nvSpPr>
        <p:spPr>
          <a:xfrm>
            <a:off x="339060" y="6071080"/>
            <a:ext cx="1441420" cy="369332"/>
          </a:xfrm>
          <a:prstGeom prst="rect">
            <a:avLst/>
          </a:prstGeom>
          <a:noFill/>
        </p:spPr>
        <p:txBody>
          <a:bodyPr wrap="none" rtlCol="0">
            <a:spAutoFit/>
          </a:bodyPr>
          <a:lstStyle/>
          <a:p>
            <a:r>
              <a:rPr lang="en-US" dirty="0">
                <a:solidFill>
                  <a:srgbClr val="FF0000"/>
                </a:solidFill>
                <a:latin typeface="Arial" panose="020B0604020202020204" pitchFamily="34" charset="0"/>
                <a:cs typeface="Arial" panose="020B0604020202020204" pitchFamily="34" charset="0"/>
              </a:rPr>
              <a:t>One more…</a:t>
            </a:r>
          </a:p>
        </p:txBody>
      </p:sp>
    </p:spTree>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trends in software development</a:t>
            </a:r>
          </a:p>
        </p:txBody>
      </p:sp>
      <p:sp>
        <p:nvSpPr>
          <p:cNvPr id="3" name="Content Placeholder 2"/>
          <p:cNvSpPr>
            <a:spLocks noGrp="1"/>
          </p:cNvSpPr>
          <p:nvPr>
            <p:ph idx="1"/>
          </p:nvPr>
        </p:nvSpPr>
        <p:spPr/>
        <p:txBody>
          <a:bodyPr/>
          <a:lstStyle/>
          <a:p>
            <a:r>
              <a:rPr lang="en-US" dirty="0"/>
              <a:t>GitHub Copilot</a:t>
            </a:r>
            <a:endParaRPr lang="en-GB" dirty="0"/>
          </a:p>
          <a:p>
            <a:pPr lvl="1"/>
            <a:r>
              <a:rPr lang="en-GB" dirty="0"/>
              <a:t>A</a:t>
            </a:r>
            <a:r>
              <a:rPr lang="en-US" dirty="0"/>
              <a:t>n artificial intelligence tool developed by GitHub and </a:t>
            </a:r>
            <a:r>
              <a:rPr lang="en-US" dirty="0" err="1"/>
              <a:t>OpenAI</a:t>
            </a:r>
            <a:r>
              <a:rPr lang="en-US" dirty="0"/>
              <a:t> to assist users of Visual Studio Code, </a:t>
            </a:r>
            <a:r>
              <a:rPr lang="en-US" dirty="0" err="1"/>
              <a:t>Neovim</a:t>
            </a:r>
            <a:r>
              <a:rPr lang="en-US" dirty="0"/>
              <a:t>, and JetBrains by autocompleting code.</a:t>
            </a:r>
            <a:r>
              <a:rPr lang="en-GB" dirty="0"/>
              <a:t> </a:t>
            </a:r>
            <a:r>
              <a:rPr lang="en-GB" dirty="0">
                <a:hlinkClick r:id="rId2"/>
              </a:rPr>
              <a:t>Copilot site</a:t>
            </a:r>
            <a:endParaRPr lang="en-US" dirty="0"/>
          </a:p>
          <a:p>
            <a:r>
              <a:rPr lang="en-US" dirty="0"/>
              <a:t>AWS Developer Tools</a:t>
            </a:r>
            <a:endParaRPr lang="en-GB" dirty="0"/>
          </a:p>
          <a:p>
            <a:pPr lvl="1"/>
            <a:r>
              <a:rPr lang="en-GB" dirty="0"/>
              <a:t>A set of services that enable developers to rapidly deliver software. </a:t>
            </a:r>
            <a:r>
              <a:rPr lang="en-GB">
                <a:hlinkClick r:id="rId3"/>
              </a:rPr>
              <a:t>List of tools</a:t>
            </a:r>
            <a:r>
              <a:rPr lang="en-GB"/>
              <a:t>  </a:t>
            </a:r>
            <a:r>
              <a:rPr lang="en-GB" dirty="0">
                <a:hlinkClick r:id="rId4"/>
              </a:rPr>
              <a:t>More info</a:t>
            </a:r>
            <a:endParaRPr lang="en-GB" dirty="0"/>
          </a:p>
          <a:p>
            <a:r>
              <a:rPr lang="en-GB" dirty="0"/>
              <a:t>No-Code Platforms</a:t>
            </a:r>
          </a:p>
          <a:p>
            <a:pPr lvl="1"/>
            <a:r>
              <a:rPr lang="en-US" dirty="0"/>
              <a:t>Platforms that provide WYSIWYG editors and drag-and-drop components to quickly assemble and design applications.</a:t>
            </a:r>
            <a:r>
              <a:rPr lang="en-GB" dirty="0"/>
              <a:t>   </a:t>
            </a:r>
            <a:r>
              <a:rPr lang="en-GB" dirty="0">
                <a:hlinkClick r:id="rId5"/>
              </a:rPr>
              <a:t>Article 1</a:t>
            </a:r>
            <a:r>
              <a:rPr lang="en-GB" dirty="0"/>
              <a:t>	</a:t>
            </a:r>
            <a:r>
              <a:rPr lang="en-GB" dirty="0">
                <a:hlinkClick r:id="rId6"/>
              </a:rPr>
              <a:t>Article 2</a:t>
            </a:r>
            <a:endParaRPr lang="en-GB" dirty="0"/>
          </a:p>
        </p:txBody>
      </p:sp>
      <p:sp>
        <p:nvSpPr>
          <p:cNvPr id="6" name="Date Placeholder 5"/>
          <p:cNvSpPr>
            <a:spLocks noGrp="1"/>
          </p:cNvSpPr>
          <p:nvPr>
            <p:ph type="dt" sz="half" idx="10"/>
          </p:nvPr>
        </p:nvSpPr>
        <p:spPr/>
        <p:txBody>
          <a:bodyPr/>
          <a:lstStyle/>
          <a:p>
            <a:r>
              <a:rPr lang="en-GB"/>
              <a:t>26/11/2014</a:t>
            </a:r>
            <a:endParaRPr lang="en-US"/>
          </a:p>
        </p:txBody>
      </p:sp>
      <p:sp>
        <p:nvSpPr>
          <p:cNvPr id="4" name="Footer Placeholder 3"/>
          <p:cNvSpPr>
            <a:spLocks noGrp="1"/>
          </p:cNvSpPr>
          <p:nvPr>
            <p:ph type="ftr" sz="quarter" idx="11"/>
          </p:nvPr>
        </p:nvSpPr>
        <p:spPr/>
        <p:txBody>
          <a:bodyPr/>
          <a:lstStyle/>
          <a:p>
            <a:r>
              <a:rPr lang="en-US"/>
              <a:t>Chapter 18 Service-oriented software engineering</a:t>
            </a:r>
          </a:p>
        </p:txBody>
      </p:sp>
      <p:sp>
        <p:nvSpPr>
          <p:cNvPr id="5" name="Slide Number Placeholder 4"/>
          <p:cNvSpPr>
            <a:spLocks noGrp="1"/>
          </p:cNvSpPr>
          <p:nvPr>
            <p:ph type="sldNum" sz="quarter" idx="12"/>
          </p:nvPr>
        </p:nvSpPr>
        <p:spPr/>
        <p:txBody>
          <a:bodyPr/>
          <a:lstStyle/>
          <a:p>
            <a:fld id="{79E88437-7EE6-ED48-AB3C-19DA85FCB265}" type="slidenum">
              <a:rPr lang="en-US" smtClean="0"/>
              <a:pPr/>
              <a:t>63</a:t>
            </a:fld>
            <a:endParaRPr lang="en-US"/>
          </a:p>
        </p:txBody>
      </p:sp>
      <p:sp>
        <p:nvSpPr>
          <p:cNvPr id="7" name="TextBox 6">
            <a:extLst>
              <a:ext uri="{FF2B5EF4-FFF2-40B4-BE49-F238E27FC236}">
                <a16:creationId xmlns:a16="http://schemas.microsoft.com/office/drawing/2014/main" id="{41914A15-C03E-7F49-8B62-2DD6AECEA128}"/>
              </a:ext>
            </a:extLst>
          </p:cNvPr>
          <p:cNvSpPr txBox="1"/>
          <p:nvPr/>
        </p:nvSpPr>
        <p:spPr>
          <a:xfrm>
            <a:off x="339060" y="6071080"/>
            <a:ext cx="1184940" cy="369332"/>
          </a:xfrm>
          <a:prstGeom prst="rect">
            <a:avLst/>
          </a:prstGeom>
          <a:noFill/>
        </p:spPr>
        <p:txBody>
          <a:bodyPr wrap="none" rtlCol="0">
            <a:spAutoFit/>
          </a:bodyPr>
          <a:lstStyle/>
          <a:p>
            <a:r>
              <a:rPr lang="en-US" dirty="0">
                <a:solidFill>
                  <a:srgbClr val="FF0000"/>
                </a:solidFill>
                <a:latin typeface="Arial" panose="020B0604020202020204" pitchFamily="34" charset="0"/>
                <a:cs typeface="Arial" panose="020B0604020202020204" pitchFamily="34" charset="0"/>
              </a:rPr>
              <a:t>Stop here</a:t>
            </a:r>
          </a:p>
        </p:txBody>
      </p:sp>
    </p:spTree>
    <p:extLst>
      <p:ext uri="{BB962C8B-B14F-4D97-AF65-F5344CB8AC3E}">
        <p14:creationId xmlns:p14="http://schemas.microsoft.com/office/powerpoint/2010/main" val="3753446544"/>
      </p:ext>
    </p:extLst>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US"/>
              <a:t>Workflow design and implementation</a:t>
            </a:r>
          </a:p>
        </p:txBody>
      </p:sp>
      <p:sp>
        <p:nvSpPr>
          <p:cNvPr id="197635" name="Rectangle 3"/>
          <p:cNvSpPr>
            <a:spLocks noGrp="1" noChangeArrowheads="1"/>
          </p:cNvSpPr>
          <p:nvPr>
            <p:ph idx="1"/>
          </p:nvPr>
        </p:nvSpPr>
        <p:spPr/>
        <p:txBody>
          <a:bodyPr/>
          <a:lstStyle/>
          <a:p>
            <a:r>
              <a:rPr lang="en-US" dirty="0"/>
              <a:t>WS-BPEL is an XML-standard for workflow specification. However, WS-BPEL descriptions are long and unreadable.</a:t>
            </a:r>
          </a:p>
          <a:p>
            <a:r>
              <a:rPr lang="en-US" dirty="0"/>
              <a:t>Graphical workflow notations, such as BPMN, are more readable and WS-BPEL can be generated from them.</a:t>
            </a:r>
          </a:p>
          <a:p>
            <a:r>
              <a:rPr lang="en-US" dirty="0"/>
              <a:t>In inter-organizational systems, separate workflows are created for each organization and linked through a message exchange.</a:t>
            </a:r>
          </a:p>
          <a:p>
            <a:r>
              <a:rPr lang="en-US" dirty="0"/>
              <a:t>Workflows can be used with both SOAP-based and </a:t>
            </a:r>
            <a:r>
              <a:rPr lang="en-US" dirty="0" err="1"/>
              <a:t>RESTful</a:t>
            </a:r>
            <a:r>
              <a:rPr lang="en-US" dirty="0"/>
              <a:t> services.</a:t>
            </a:r>
          </a:p>
        </p:txBody>
      </p:sp>
      <p:sp>
        <p:nvSpPr>
          <p:cNvPr id="2" name="Date Placeholder 1"/>
          <p:cNvSpPr>
            <a:spLocks noGrp="1"/>
          </p:cNvSpPr>
          <p:nvPr>
            <p:ph type="dt" sz="half" idx="10"/>
          </p:nvPr>
        </p:nvSpPr>
        <p:spPr/>
        <p:txBody>
          <a:bodyPr/>
          <a:lstStyle/>
          <a:p>
            <a:r>
              <a:rPr lang="en-GB"/>
              <a:t>26/11/2014</a:t>
            </a:r>
            <a:endParaRPr lang="en-US"/>
          </a:p>
        </p:txBody>
      </p:sp>
      <p:sp>
        <p:nvSpPr>
          <p:cNvPr id="5" name="Footer Placeholder 4"/>
          <p:cNvSpPr>
            <a:spLocks noGrp="1"/>
          </p:cNvSpPr>
          <p:nvPr>
            <p:ph type="ftr" sz="quarter" idx="11"/>
          </p:nvPr>
        </p:nvSpPr>
        <p:spPr/>
        <p:txBody>
          <a:bodyPr/>
          <a:lstStyle/>
          <a:p>
            <a:r>
              <a:rPr lang="en-US"/>
              <a:t>Chapter 18 Service-oriented software engineering</a:t>
            </a:r>
          </a:p>
        </p:txBody>
      </p:sp>
      <p:sp>
        <p:nvSpPr>
          <p:cNvPr id="4" name="Slide Number Placeholder 3"/>
          <p:cNvSpPr>
            <a:spLocks noGrp="1"/>
          </p:cNvSpPr>
          <p:nvPr>
            <p:ph type="sldNum" sz="quarter" idx="12"/>
          </p:nvPr>
        </p:nvSpPr>
        <p:spPr/>
        <p:txBody>
          <a:bodyPr/>
          <a:lstStyle/>
          <a:p>
            <a:fld id="{79E88437-7EE6-ED48-AB3C-19DA85FCB265}" type="slidenum">
              <a:rPr lang="en-US" smtClean="0"/>
              <a:pPr/>
              <a:t>64</a:t>
            </a:fld>
            <a:endParaRPr lang="en-US"/>
          </a:p>
        </p:txBody>
      </p:sp>
    </p:spTree>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fragment of a hotel booking workflow</a:t>
            </a:r>
            <a:r>
              <a:rPr lang="en-GB" dirty="0"/>
              <a:t> </a:t>
            </a:r>
            <a:endParaRPr lang="en-US" dirty="0"/>
          </a:p>
        </p:txBody>
      </p:sp>
      <p:pic>
        <p:nvPicPr>
          <p:cNvPr id="4" name="Content Placeholder 3" descr="19.14 HotelBookingWflow.eps"/>
          <p:cNvPicPr>
            <a:picLocks noGrp="1" noChangeAspect="1"/>
          </p:cNvPicPr>
          <p:nvPr>
            <p:ph idx="1"/>
          </p:nvPr>
        </p:nvPicPr>
        <p:blipFill>
          <a:blip r:embed="rId2"/>
          <a:srcRect l="-10528" r="-10528"/>
          <a:stretch>
            <a:fillRect/>
          </a:stretch>
        </p:blipFill>
        <p:spPr>
          <a:xfrm>
            <a:off x="-502153" y="1600200"/>
            <a:ext cx="9879223" cy="5433192"/>
          </a:xfrm>
        </p:spPr>
      </p:pic>
      <p:sp>
        <p:nvSpPr>
          <p:cNvPr id="3" name="Date Placeholder 2"/>
          <p:cNvSpPr>
            <a:spLocks noGrp="1"/>
          </p:cNvSpPr>
          <p:nvPr>
            <p:ph type="dt" sz="half" idx="10"/>
          </p:nvPr>
        </p:nvSpPr>
        <p:spPr/>
        <p:txBody>
          <a:bodyPr/>
          <a:lstStyle/>
          <a:p>
            <a:r>
              <a:rPr lang="en-GB"/>
              <a:t>26/11/2014</a:t>
            </a:r>
            <a:endParaRPr lang="en-US"/>
          </a:p>
        </p:txBody>
      </p:sp>
      <p:sp>
        <p:nvSpPr>
          <p:cNvPr id="6" name="Footer Placeholder 5"/>
          <p:cNvSpPr>
            <a:spLocks noGrp="1"/>
          </p:cNvSpPr>
          <p:nvPr>
            <p:ph type="ftr" sz="quarter" idx="11"/>
          </p:nvPr>
        </p:nvSpPr>
        <p:spPr/>
        <p:txBody>
          <a:bodyPr/>
          <a:lstStyle/>
          <a:p>
            <a:r>
              <a:rPr lang="en-US"/>
              <a:t>Chapter 18 Service-oriented software engineering</a:t>
            </a:r>
          </a:p>
        </p:txBody>
      </p:sp>
      <p:sp>
        <p:nvSpPr>
          <p:cNvPr id="5" name="Slide Number Placeholder 4"/>
          <p:cNvSpPr>
            <a:spLocks noGrp="1"/>
          </p:cNvSpPr>
          <p:nvPr>
            <p:ph type="sldNum" sz="quarter" idx="12"/>
          </p:nvPr>
        </p:nvSpPr>
        <p:spPr/>
        <p:txBody>
          <a:bodyPr/>
          <a:lstStyle/>
          <a:p>
            <a:fld id="{79E88437-7EE6-ED48-AB3C-19DA85FCB265}" type="slidenum">
              <a:rPr lang="en-US" smtClean="0"/>
              <a:pPr/>
              <a:t>65</a:t>
            </a:fld>
            <a:endParaRPr lang="en-US"/>
          </a:p>
        </p:txBody>
      </p:sp>
    </p:spTree>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Interacting workflows</a:t>
            </a:r>
            <a:r>
              <a:rPr lang="en-GB" dirty="0"/>
              <a:t> </a:t>
            </a:r>
            <a:endParaRPr lang="en-US" dirty="0"/>
          </a:p>
        </p:txBody>
      </p:sp>
      <p:pic>
        <p:nvPicPr>
          <p:cNvPr id="4" name="Content Placeholder 3" descr="19.15 InteractingWorkflows.eps"/>
          <p:cNvPicPr>
            <a:picLocks noGrp="1" noChangeAspect="1"/>
          </p:cNvPicPr>
          <p:nvPr>
            <p:ph idx="1"/>
          </p:nvPr>
        </p:nvPicPr>
        <p:blipFill>
          <a:blip r:embed="rId2"/>
          <a:srcRect l="-25970" r="-25970"/>
          <a:stretch>
            <a:fillRect/>
          </a:stretch>
        </p:blipFill>
        <p:spPr>
          <a:xfrm>
            <a:off x="-1524407" y="1620288"/>
            <a:ext cx="11608438" cy="6384194"/>
          </a:xfrm>
        </p:spPr>
      </p:pic>
      <p:sp>
        <p:nvSpPr>
          <p:cNvPr id="3" name="Date Placeholder 2"/>
          <p:cNvSpPr>
            <a:spLocks noGrp="1"/>
          </p:cNvSpPr>
          <p:nvPr>
            <p:ph type="dt" sz="half" idx="10"/>
          </p:nvPr>
        </p:nvSpPr>
        <p:spPr/>
        <p:txBody>
          <a:bodyPr/>
          <a:lstStyle/>
          <a:p>
            <a:r>
              <a:rPr lang="en-GB"/>
              <a:t>26/11/2014</a:t>
            </a:r>
            <a:endParaRPr lang="en-US"/>
          </a:p>
        </p:txBody>
      </p:sp>
      <p:sp>
        <p:nvSpPr>
          <p:cNvPr id="6" name="Footer Placeholder 5"/>
          <p:cNvSpPr>
            <a:spLocks noGrp="1"/>
          </p:cNvSpPr>
          <p:nvPr>
            <p:ph type="ftr" sz="quarter" idx="11"/>
          </p:nvPr>
        </p:nvSpPr>
        <p:spPr/>
        <p:txBody>
          <a:bodyPr/>
          <a:lstStyle/>
          <a:p>
            <a:r>
              <a:rPr lang="en-US"/>
              <a:t>Chapter 18 Service-oriented software engineering</a:t>
            </a:r>
          </a:p>
        </p:txBody>
      </p:sp>
      <p:sp>
        <p:nvSpPr>
          <p:cNvPr id="5" name="Slide Number Placeholder 4"/>
          <p:cNvSpPr>
            <a:spLocks noGrp="1"/>
          </p:cNvSpPr>
          <p:nvPr>
            <p:ph type="sldNum" sz="quarter" idx="12"/>
          </p:nvPr>
        </p:nvSpPr>
        <p:spPr/>
        <p:txBody>
          <a:bodyPr/>
          <a:lstStyle/>
          <a:p>
            <a:fld id="{79E88437-7EE6-ED48-AB3C-19DA85FCB265}" type="slidenum">
              <a:rPr lang="en-US" smtClean="0"/>
              <a:pPr/>
              <a:t>66</a:t>
            </a:fld>
            <a:endParaRPr lang="en-US"/>
          </a:p>
        </p:txBody>
      </p:sp>
    </p:spTree>
  </p:cSld>
  <p:clrMapOvr>
    <a:masterClrMapping/>
  </p:clrMapOvr>
  <p:transition spd="med">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dirty="0"/>
              <a:t>Testing service compositions </a:t>
            </a:r>
          </a:p>
        </p:txBody>
      </p:sp>
      <p:sp>
        <p:nvSpPr>
          <p:cNvPr id="198659" name="Rectangle 3"/>
          <p:cNvSpPr>
            <a:spLocks noGrp="1" noChangeArrowheads="1"/>
          </p:cNvSpPr>
          <p:nvPr>
            <p:ph idx="1"/>
          </p:nvPr>
        </p:nvSpPr>
        <p:spPr/>
        <p:txBody>
          <a:bodyPr/>
          <a:lstStyle/>
          <a:p>
            <a:r>
              <a:rPr lang="en-US" dirty="0"/>
              <a:t>Testing is intended to find defects and also to demonstrate that a system meets its functional and non-functional requirements.</a:t>
            </a:r>
          </a:p>
          <a:p>
            <a:r>
              <a:rPr lang="en-US" dirty="0"/>
              <a:t>Service testing is difficult since (external) services are ‘black-boxes’. Testing techniques that rely on the program source code cannot be used.</a:t>
            </a:r>
          </a:p>
        </p:txBody>
      </p:sp>
      <p:sp>
        <p:nvSpPr>
          <p:cNvPr id="2" name="Date Placeholder 1"/>
          <p:cNvSpPr>
            <a:spLocks noGrp="1"/>
          </p:cNvSpPr>
          <p:nvPr>
            <p:ph type="dt" sz="half" idx="10"/>
          </p:nvPr>
        </p:nvSpPr>
        <p:spPr/>
        <p:txBody>
          <a:bodyPr/>
          <a:lstStyle/>
          <a:p>
            <a:r>
              <a:rPr lang="en-GB"/>
              <a:t>26/11/2014</a:t>
            </a:r>
            <a:endParaRPr lang="en-US"/>
          </a:p>
        </p:txBody>
      </p:sp>
      <p:sp>
        <p:nvSpPr>
          <p:cNvPr id="5" name="Footer Placeholder 4"/>
          <p:cNvSpPr>
            <a:spLocks noGrp="1"/>
          </p:cNvSpPr>
          <p:nvPr>
            <p:ph type="ftr" sz="quarter" idx="11"/>
          </p:nvPr>
        </p:nvSpPr>
        <p:spPr/>
        <p:txBody>
          <a:bodyPr/>
          <a:lstStyle/>
          <a:p>
            <a:r>
              <a:rPr lang="en-US"/>
              <a:t>Chapter 18 Service-oriented software engineering</a:t>
            </a:r>
          </a:p>
        </p:txBody>
      </p:sp>
      <p:sp>
        <p:nvSpPr>
          <p:cNvPr id="4" name="Slide Number Placeholder 3"/>
          <p:cNvSpPr>
            <a:spLocks noGrp="1"/>
          </p:cNvSpPr>
          <p:nvPr>
            <p:ph type="sldNum" sz="quarter" idx="12"/>
          </p:nvPr>
        </p:nvSpPr>
        <p:spPr/>
        <p:txBody>
          <a:bodyPr/>
          <a:lstStyle/>
          <a:p>
            <a:fld id="{79E88437-7EE6-ED48-AB3C-19DA85FCB265}" type="slidenum">
              <a:rPr lang="en-US" smtClean="0"/>
              <a:pPr/>
              <a:t>67</a:t>
            </a:fld>
            <a:endParaRPr lang="en-US"/>
          </a:p>
        </p:txBody>
      </p:sp>
    </p:spTree>
  </p:cSld>
  <p:clrMapOvr>
    <a:masterClrMapping/>
  </p:clrMapOvr>
  <p:transitio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a:t>Service testing problems</a:t>
            </a:r>
          </a:p>
        </p:txBody>
      </p:sp>
      <p:sp>
        <p:nvSpPr>
          <p:cNvPr id="199683" name="Rectangle 3"/>
          <p:cNvSpPr>
            <a:spLocks noGrp="1" noChangeArrowheads="1"/>
          </p:cNvSpPr>
          <p:nvPr>
            <p:ph idx="1"/>
          </p:nvPr>
        </p:nvSpPr>
        <p:spPr/>
        <p:txBody>
          <a:bodyPr/>
          <a:lstStyle/>
          <a:p>
            <a:pPr>
              <a:lnSpc>
                <a:spcPct val="90000"/>
              </a:lnSpc>
            </a:pPr>
            <a:r>
              <a:rPr lang="en-US" sz="2200" dirty="0"/>
              <a:t>External services may be modified by the service provider thus invalidating tests which have been completed.</a:t>
            </a:r>
          </a:p>
          <a:p>
            <a:pPr>
              <a:lnSpc>
                <a:spcPct val="90000"/>
              </a:lnSpc>
            </a:pPr>
            <a:r>
              <a:rPr lang="en-US" sz="2200" dirty="0"/>
              <a:t>Dynamic binding means that the service used in an application may vary - the application tests are not, therefore, reliable.</a:t>
            </a:r>
          </a:p>
          <a:p>
            <a:pPr>
              <a:lnSpc>
                <a:spcPct val="90000"/>
              </a:lnSpc>
            </a:pPr>
            <a:r>
              <a:rPr lang="en-US" sz="2200" dirty="0"/>
              <a:t>The non-functional behavior of the service is unpredictable because it depends on system load.</a:t>
            </a:r>
          </a:p>
          <a:p>
            <a:pPr>
              <a:lnSpc>
                <a:spcPct val="90000"/>
              </a:lnSpc>
            </a:pPr>
            <a:r>
              <a:rPr lang="en-US" sz="2200" dirty="0"/>
              <a:t>If services have to be paid for as used, testing a service may be expensive.</a:t>
            </a:r>
          </a:p>
          <a:p>
            <a:pPr>
              <a:lnSpc>
                <a:spcPct val="90000"/>
              </a:lnSpc>
            </a:pPr>
            <a:r>
              <a:rPr lang="en-US" sz="2200" dirty="0"/>
              <a:t>It may be difficult to invoke compensating actions in external services as these may rely on the failure of other services which cannot be simulated.</a:t>
            </a:r>
          </a:p>
        </p:txBody>
      </p:sp>
      <p:sp>
        <p:nvSpPr>
          <p:cNvPr id="2" name="Date Placeholder 1"/>
          <p:cNvSpPr>
            <a:spLocks noGrp="1"/>
          </p:cNvSpPr>
          <p:nvPr>
            <p:ph type="dt" sz="half" idx="10"/>
          </p:nvPr>
        </p:nvSpPr>
        <p:spPr/>
        <p:txBody>
          <a:bodyPr/>
          <a:lstStyle/>
          <a:p>
            <a:r>
              <a:rPr lang="en-GB"/>
              <a:t>26/11/2014</a:t>
            </a:r>
            <a:endParaRPr lang="en-US"/>
          </a:p>
        </p:txBody>
      </p:sp>
      <p:sp>
        <p:nvSpPr>
          <p:cNvPr id="5" name="Footer Placeholder 4"/>
          <p:cNvSpPr>
            <a:spLocks noGrp="1"/>
          </p:cNvSpPr>
          <p:nvPr>
            <p:ph type="ftr" sz="quarter" idx="11"/>
          </p:nvPr>
        </p:nvSpPr>
        <p:spPr/>
        <p:txBody>
          <a:bodyPr/>
          <a:lstStyle/>
          <a:p>
            <a:r>
              <a:rPr lang="en-US"/>
              <a:t>Chapter 18 Service-oriented software engineering</a:t>
            </a:r>
          </a:p>
        </p:txBody>
      </p:sp>
      <p:sp>
        <p:nvSpPr>
          <p:cNvPr id="4" name="Slide Number Placeholder 3"/>
          <p:cNvSpPr>
            <a:spLocks noGrp="1"/>
          </p:cNvSpPr>
          <p:nvPr>
            <p:ph type="sldNum" sz="quarter" idx="12"/>
          </p:nvPr>
        </p:nvSpPr>
        <p:spPr/>
        <p:txBody>
          <a:bodyPr/>
          <a:lstStyle/>
          <a:p>
            <a:fld id="{79E88437-7EE6-ED48-AB3C-19DA85FCB265}" type="slidenum">
              <a:rPr lang="en-US" smtClean="0"/>
              <a:pPr/>
              <a:t>68</a:t>
            </a:fld>
            <a:endParaRPr lang="en-US"/>
          </a:p>
        </p:txBody>
      </p:sp>
    </p:spTree>
  </p:cSld>
  <p:clrMapOvr>
    <a:masterClrMapping/>
  </p:clrMapOvr>
  <p:transition spd="med">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4"/>
          <p:cNvSpPr>
            <a:spLocks noGrp="1" noChangeArrowheads="1"/>
          </p:cNvSpPr>
          <p:nvPr>
            <p:ph type="title"/>
          </p:nvPr>
        </p:nvSpPr>
        <p:spPr/>
        <p:txBody>
          <a:bodyPr/>
          <a:lstStyle/>
          <a:p>
            <a:r>
              <a:rPr lang="en-US"/>
              <a:t>Key points</a:t>
            </a:r>
          </a:p>
        </p:txBody>
      </p:sp>
      <p:sp>
        <p:nvSpPr>
          <p:cNvPr id="99333" name="Rectangle 5"/>
          <p:cNvSpPr>
            <a:spLocks noGrp="1" noChangeArrowheads="1"/>
          </p:cNvSpPr>
          <p:nvPr>
            <p:ph idx="1"/>
          </p:nvPr>
        </p:nvSpPr>
        <p:spPr/>
        <p:txBody>
          <a:bodyPr/>
          <a:lstStyle/>
          <a:p>
            <a:r>
              <a:rPr lang="en-GB" sz="2000" dirty="0"/>
              <a:t>Service-oriented architecture is an approach to software engineering where reusable, standardized services are the basic building blocks for application systems.</a:t>
            </a:r>
          </a:p>
          <a:p>
            <a:r>
              <a:rPr lang="en-GB" sz="2000" dirty="0"/>
              <a:t>Services may be implemented within a service-oriented architecture using a set of XML-based web service standards. These include standards for service communication, interface definition and service enactment in workflows.</a:t>
            </a:r>
          </a:p>
          <a:p>
            <a:r>
              <a:rPr lang="en-GB" sz="2000" dirty="0"/>
              <a:t>Alternatively, a </a:t>
            </a:r>
            <a:r>
              <a:rPr lang="en-GB" sz="2000" dirty="0" err="1"/>
              <a:t>RESTful</a:t>
            </a:r>
            <a:r>
              <a:rPr lang="en-GB" sz="2000" dirty="0"/>
              <a:t> architecture may be used which is based on resources and standard operations on these resources.</a:t>
            </a:r>
          </a:p>
          <a:p>
            <a:r>
              <a:rPr lang="en-GB" sz="2000" dirty="0"/>
              <a:t> A </a:t>
            </a:r>
            <a:r>
              <a:rPr lang="en-GB" sz="2000" dirty="0" err="1"/>
              <a:t>RESTful</a:t>
            </a:r>
            <a:r>
              <a:rPr lang="en-GB" sz="2000" dirty="0"/>
              <a:t> approach uses the http and https protocols for service communication and maps operations on the standard http verbs POST, GET, PUT and DELETE.</a:t>
            </a:r>
          </a:p>
        </p:txBody>
      </p:sp>
      <p:sp>
        <p:nvSpPr>
          <p:cNvPr id="2" name="Date Placeholder 1"/>
          <p:cNvSpPr>
            <a:spLocks noGrp="1"/>
          </p:cNvSpPr>
          <p:nvPr>
            <p:ph type="dt" sz="half" idx="10"/>
          </p:nvPr>
        </p:nvSpPr>
        <p:spPr/>
        <p:txBody>
          <a:bodyPr/>
          <a:lstStyle/>
          <a:p>
            <a:r>
              <a:rPr lang="en-GB"/>
              <a:t>26/11/2014</a:t>
            </a:r>
            <a:endParaRPr lang="en-US"/>
          </a:p>
        </p:txBody>
      </p:sp>
      <p:sp>
        <p:nvSpPr>
          <p:cNvPr id="5" name="Footer Placeholder 4"/>
          <p:cNvSpPr>
            <a:spLocks noGrp="1"/>
          </p:cNvSpPr>
          <p:nvPr>
            <p:ph type="ftr" sz="quarter" idx="11"/>
          </p:nvPr>
        </p:nvSpPr>
        <p:spPr/>
        <p:txBody>
          <a:bodyPr/>
          <a:lstStyle/>
          <a:p>
            <a:r>
              <a:rPr lang="en-US"/>
              <a:t>Chapter 18 Service-oriented software engineering</a:t>
            </a:r>
          </a:p>
        </p:txBody>
      </p:sp>
      <p:sp>
        <p:nvSpPr>
          <p:cNvPr id="4" name="Slide Number Placeholder 3"/>
          <p:cNvSpPr>
            <a:spLocks noGrp="1"/>
          </p:cNvSpPr>
          <p:nvPr>
            <p:ph type="sldNum" sz="quarter" idx="12"/>
          </p:nvPr>
        </p:nvSpPr>
        <p:spPr/>
        <p:txBody>
          <a:bodyPr/>
          <a:lstStyle/>
          <a:p>
            <a:fld id="{79E88437-7EE6-ED48-AB3C-19DA85FCB265}" type="slidenum">
              <a:rPr lang="en-US" smtClean="0"/>
              <a:pPr/>
              <a:t>69</a:t>
            </a:fld>
            <a:endParaRPr lang="en-US"/>
          </a:p>
        </p:txBody>
      </p:sp>
    </p:spTree>
    <p:extLst>
      <p:ext uri="{BB962C8B-B14F-4D97-AF65-F5344CB8AC3E}">
        <p14:creationId xmlns:p14="http://schemas.microsoft.com/office/powerpoint/2010/main" val="4025851223"/>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83" name="Rectangle 7"/>
          <p:cNvSpPr>
            <a:spLocks noGrp="1" noChangeArrowheads="1"/>
          </p:cNvSpPr>
          <p:nvPr>
            <p:ph type="title"/>
          </p:nvPr>
        </p:nvSpPr>
        <p:spPr/>
        <p:txBody>
          <a:bodyPr/>
          <a:lstStyle/>
          <a:p>
            <a:r>
              <a:rPr lang="en-US" dirty="0"/>
              <a:t>A service-oriented example</a:t>
            </a:r>
          </a:p>
        </p:txBody>
      </p:sp>
      <p:sp>
        <p:nvSpPr>
          <p:cNvPr id="178184" name="Rectangle 8"/>
          <p:cNvSpPr>
            <a:spLocks noGrp="1" noChangeArrowheads="1"/>
          </p:cNvSpPr>
          <p:nvPr>
            <p:ph idx="1"/>
          </p:nvPr>
        </p:nvSpPr>
        <p:spPr/>
        <p:txBody>
          <a:bodyPr/>
          <a:lstStyle/>
          <a:p>
            <a:r>
              <a:rPr lang="en-GB" sz="2400" dirty="0">
                <a:solidFill>
                  <a:schemeClr val="tx1"/>
                </a:solidFill>
              </a:rPr>
              <a:t>An in-car information system (IIS) provides drivers with information on weather, road traffic conditions, local information, etc. This is linked to the car audio system so that information is delivered as a signal on a specific channel. </a:t>
            </a:r>
          </a:p>
          <a:p>
            <a:r>
              <a:rPr lang="en-GB" sz="2400" dirty="0">
                <a:solidFill>
                  <a:schemeClr val="tx1"/>
                </a:solidFill>
              </a:rPr>
              <a:t>The car is equipped with a GPS receiver to discover its position and, based on the position, the system accesses a range of information services. </a:t>
            </a:r>
          </a:p>
          <a:p>
            <a:r>
              <a:rPr lang="en-GB" sz="2400" dirty="0">
                <a:solidFill>
                  <a:schemeClr val="tx1"/>
                </a:solidFill>
              </a:rPr>
              <a:t>Information may be delivered in the driver’s specified language.</a:t>
            </a:r>
            <a:endParaRPr lang="en-US" sz="2400" dirty="0">
              <a:solidFill>
                <a:schemeClr val="tx1"/>
              </a:solidFill>
            </a:endParaRPr>
          </a:p>
        </p:txBody>
      </p:sp>
      <p:sp>
        <p:nvSpPr>
          <p:cNvPr id="2" name="Date Placeholder 1"/>
          <p:cNvSpPr>
            <a:spLocks noGrp="1"/>
          </p:cNvSpPr>
          <p:nvPr>
            <p:ph type="dt" sz="half" idx="10"/>
          </p:nvPr>
        </p:nvSpPr>
        <p:spPr/>
        <p:txBody>
          <a:bodyPr/>
          <a:lstStyle/>
          <a:p>
            <a:r>
              <a:rPr lang="en-GB"/>
              <a:t>26/11/2014</a:t>
            </a:r>
            <a:endParaRPr lang="en-US"/>
          </a:p>
        </p:txBody>
      </p:sp>
      <p:sp>
        <p:nvSpPr>
          <p:cNvPr id="5" name="Footer Placeholder 4"/>
          <p:cNvSpPr>
            <a:spLocks noGrp="1"/>
          </p:cNvSpPr>
          <p:nvPr>
            <p:ph type="ftr" sz="quarter" idx="11"/>
          </p:nvPr>
        </p:nvSpPr>
        <p:spPr/>
        <p:txBody>
          <a:bodyPr/>
          <a:lstStyle/>
          <a:p>
            <a:r>
              <a:rPr lang="en-US"/>
              <a:t>Chapter 18 Service-oriented software engineering</a:t>
            </a:r>
          </a:p>
        </p:txBody>
      </p:sp>
      <p:sp>
        <p:nvSpPr>
          <p:cNvPr id="4" name="Slide Number Placeholder 3"/>
          <p:cNvSpPr>
            <a:spLocks noGrp="1"/>
          </p:cNvSpPr>
          <p:nvPr>
            <p:ph type="sldNum" sz="quarter" idx="12"/>
          </p:nvPr>
        </p:nvSpPr>
        <p:spPr/>
        <p:txBody>
          <a:bodyPr/>
          <a:lstStyle/>
          <a:p>
            <a:fld id="{79E88437-7EE6-ED48-AB3C-19DA85FCB265}" type="slidenum">
              <a:rPr lang="en-US" smtClean="0"/>
              <a:pPr/>
              <a:t>7</a:t>
            </a:fld>
            <a:endParaRPr lang="en-US"/>
          </a:p>
        </p:txBody>
      </p:sp>
    </p:spTree>
    <p:extLst>
      <p:ext uri="{BB962C8B-B14F-4D97-AF65-F5344CB8AC3E}">
        <p14:creationId xmlns:p14="http://schemas.microsoft.com/office/powerpoint/2010/main" val="3010665913"/>
      </p:ext>
    </p:extLst>
  </p:cSld>
  <p:clrMapOvr>
    <a:masterClrMapping/>
  </p:clrMapOvr>
  <p:transition spd="med">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t>Key points</a:t>
            </a:r>
          </a:p>
        </p:txBody>
      </p:sp>
      <p:sp>
        <p:nvSpPr>
          <p:cNvPr id="100355" name="Rectangle 3"/>
          <p:cNvSpPr>
            <a:spLocks noGrp="1" noChangeArrowheads="1"/>
          </p:cNvSpPr>
          <p:nvPr>
            <p:ph idx="1"/>
          </p:nvPr>
        </p:nvSpPr>
        <p:spPr/>
        <p:txBody>
          <a:bodyPr/>
          <a:lstStyle/>
          <a:p>
            <a:r>
              <a:rPr lang="en-GB" dirty="0"/>
              <a:t>Utility services provide general-purpose functionality; business services implement part of a business process; coordination services coordinate service execution.</a:t>
            </a:r>
          </a:p>
          <a:p>
            <a:r>
              <a:rPr lang="en-GB" dirty="0"/>
              <a:t>Service engineering involves identifying candidate services for implementation, defining service interfaces and implementing, testing and deploying services.</a:t>
            </a:r>
          </a:p>
          <a:p>
            <a:r>
              <a:rPr lang="en-GB" dirty="0"/>
              <a:t>The development of software using services involves composing and configuring services to create new composite services and systems.</a:t>
            </a:r>
          </a:p>
          <a:p>
            <a:r>
              <a:rPr lang="en-GB" dirty="0"/>
              <a:t>Graphical workflow languages, such as BPMN, may be used to describe a business process and the services used in that process. </a:t>
            </a:r>
          </a:p>
        </p:txBody>
      </p:sp>
      <p:sp>
        <p:nvSpPr>
          <p:cNvPr id="2" name="Date Placeholder 1"/>
          <p:cNvSpPr>
            <a:spLocks noGrp="1"/>
          </p:cNvSpPr>
          <p:nvPr>
            <p:ph type="dt" sz="half" idx="10"/>
          </p:nvPr>
        </p:nvSpPr>
        <p:spPr/>
        <p:txBody>
          <a:bodyPr/>
          <a:lstStyle/>
          <a:p>
            <a:r>
              <a:rPr lang="en-GB"/>
              <a:t>26/11/2014</a:t>
            </a:r>
            <a:endParaRPr lang="en-US"/>
          </a:p>
        </p:txBody>
      </p:sp>
      <p:sp>
        <p:nvSpPr>
          <p:cNvPr id="5" name="Footer Placeholder 4"/>
          <p:cNvSpPr>
            <a:spLocks noGrp="1"/>
          </p:cNvSpPr>
          <p:nvPr>
            <p:ph type="ftr" sz="quarter" idx="11"/>
          </p:nvPr>
        </p:nvSpPr>
        <p:spPr/>
        <p:txBody>
          <a:bodyPr/>
          <a:lstStyle/>
          <a:p>
            <a:r>
              <a:rPr lang="en-US"/>
              <a:t>Chapter 18 Service-oriented software engineering</a:t>
            </a:r>
          </a:p>
        </p:txBody>
      </p:sp>
      <p:sp>
        <p:nvSpPr>
          <p:cNvPr id="4" name="Slide Number Placeholder 3"/>
          <p:cNvSpPr>
            <a:spLocks noGrp="1"/>
          </p:cNvSpPr>
          <p:nvPr>
            <p:ph type="sldNum" sz="quarter" idx="12"/>
          </p:nvPr>
        </p:nvSpPr>
        <p:spPr/>
        <p:txBody>
          <a:bodyPr/>
          <a:lstStyle/>
          <a:p>
            <a:fld id="{79E88437-7EE6-ED48-AB3C-19DA85FCB265}" type="slidenum">
              <a:rPr lang="en-US" smtClean="0"/>
              <a:pPr/>
              <a:t>70</a:t>
            </a:fld>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service-based, in-car information system</a:t>
            </a:r>
            <a:r>
              <a:rPr lang="en-GB" dirty="0"/>
              <a:t> (IIS)</a:t>
            </a:r>
            <a:endParaRPr lang="en-US" dirty="0"/>
          </a:p>
        </p:txBody>
      </p:sp>
      <p:sp>
        <p:nvSpPr>
          <p:cNvPr id="3" name="Date Placeholder 2"/>
          <p:cNvSpPr>
            <a:spLocks noGrp="1"/>
          </p:cNvSpPr>
          <p:nvPr>
            <p:ph type="dt" sz="half" idx="10"/>
          </p:nvPr>
        </p:nvSpPr>
        <p:spPr/>
        <p:txBody>
          <a:bodyPr/>
          <a:lstStyle/>
          <a:p>
            <a:r>
              <a:rPr lang="en-GB"/>
              <a:t>26/11/2014</a:t>
            </a:r>
            <a:endParaRPr lang="en-US"/>
          </a:p>
        </p:txBody>
      </p:sp>
      <p:sp>
        <p:nvSpPr>
          <p:cNvPr id="6" name="Footer Placeholder 5"/>
          <p:cNvSpPr>
            <a:spLocks noGrp="1"/>
          </p:cNvSpPr>
          <p:nvPr>
            <p:ph type="ftr" sz="quarter" idx="11"/>
          </p:nvPr>
        </p:nvSpPr>
        <p:spPr/>
        <p:txBody>
          <a:bodyPr/>
          <a:lstStyle/>
          <a:p>
            <a:r>
              <a:rPr lang="en-US"/>
              <a:t>Chapter 18 Service-oriented software engineering</a:t>
            </a:r>
          </a:p>
        </p:txBody>
      </p:sp>
      <p:sp>
        <p:nvSpPr>
          <p:cNvPr id="4" name="Slide Number Placeholder 3"/>
          <p:cNvSpPr>
            <a:spLocks noGrp="1"/>
          </p:cNvSpPr>
          <p:nvPr>
            <p:ph type="sldNum" sz="quarter" idx="12"/>
          </p:nvPr>
        </p:nvSpPr>
        <p:spPr/>
        <p:txBody>
          <a:bodyPr/>
          <a:lstStyle/>
          <a:p>
            <a:fld id="{79E88437-7EE6-ED48-AB3C-19DA85FCB265}" type="slidenum">
              <a:rPr lang="en-US" smtClean="0"/>
              <a:pPr/>
              <a:t>8</a:t>
            </a:fld>
            <a:endParaRPr lang="en-US"/>
          </a:p>
        </p:txBody>
      </p:sp>
      <p:pic>
        <p:nvPicPr>
          <p:cNvPr id="7" name="Picture 6" descr="18.1 (19.3) In_CarInfo_System.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2351" y="1578897"/>
            <a:ext cx="5151497" cy="4895522"/>
          </a:xfrm>
          <a:prstGeom prst="rect">
            <a:avLst/>
          </a:prstGeom>
        </p:spPr>
      </p:pic>
    </p:spTree>
    <p:extLst>
      <p:ext uri="{BB962C8B-B14F-4D97-AF65-F5344CB8AC3E}">
        <p14:creationId xmlns:p14="http://schemas.microsoft.com/office/powerpoint/2010/main" val="4055701453"/>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 of SOA for the </a:t>
            </a:r>
            <a:r>
              <a:rPr lang="en-GB" dirty="0"/>
              <a:t>IIS</a:t>
            </a:r>
            <a:r>
              <a:rPr lang="en-US" dirty="0"/>
              <a:t> application</a:t>
            </a:r>
          </a:p>
        </p:txBody>
      </p:sp>
      <p:sp>
        <p:nvSpPr>
          <p:cNvPr id="3" name="Content Placeholder 2"/>
          <p:cNvSpPr>
            <a:spLocks noGrp="1"/>
          </p:cNvSpPr>
          <p:nvPr>
            <p:ph idx="1"/>
          </p:nvPr>
        </p:nvSpPr>
        <p:spPr/>
        <p:txBody>
          <a:bodyPr/>
          <a:lstStyle/>
          <a:p>
            <a:r>
              <a:rPr lang="en-GB" dirty="0"/>
              <a:t>It is not necessary to decide, when the system is programmed or deployed, what service provider should be used or what specific services should be accessed.</a:t>
            </a:r>
          </a:p>
          <a:p>
            <a:pPr lvl="1"/>
            <a:r>
              <a:rPr lang="en-GB" dirty="0"/>
              <a:t> As the car moves around, the in-car software uses the </a:t>
            </a:r>
            <a:r>
              <a:rPr lang="en-GB" i="1" dirty="0"/>
              <a:t>service discovery service</a:t>
            </a:r>
            <a:r>
              <a:rPr lang="en-GB" dirty="0"/>
              <a:t> to find the most appropriate information service and binds to that. </a:t>
            </a:r>
          </a:p>
          <a:p>
            <a:pPr lvl="1"/>
            <a:r>
              <a:rPr lang="en-GB" dirty="0"/>
              <a:t>Because of the use of a translation service, it can move across borders and therefore make local information available to people who don’t speak the local language. </a:t>
            </a:r>
            <a:endParaRPr lang="en-US" dirty="0"/>
          </a:p>
        </p:txBody>
      </p:sp>
      <p:sp>
        <p:nvSpPr>
          <p:cNvPr id="6" name="Date Placeholder 5"/>
          <p:cNvSpPr>
            <a:spLocks noGrp="1"/>
          </p:cNvSpPr>
          <p:nvPr>
            <p:ph type="dt" sz="half" idx="10"/>
          </p:nvPr>
        </p:nvSpPr>
        <p:spPr/>
        <p:txBody>
          <a:bodyPr/>
          <a:lstStyle/>
          <a:p>
            <a:r>
              <a:rPr lang="en-GB"/>
              <a:t>26/11/2014</a:t>
            </a:r>
            <a:endParaRPr lang="en-US"/>
          </a:p>
        </p:txBody>
      </p:sp>
      <p:sp>
        <p:nvSpPr>
          <p:cNvPr id="4" name="Footer Placeholder 3"/>
          <p:cNvSpPr>
            <a:spLocks noGrp="1"/>
          </p:cNvSpPr>
          <p:nvPr>
            <p:ph type="ftr" sz="quarter" idx="11"/>
          </p:nvPr>
        </p:nvSpPr>
        <p:spPr/>
        <p:txBody>
          <a:bodyPr/>
          <a:lstStyle/>
          <a:p>
            <a:r>
              <a:rPr lang="en-US"/>
              <a:t>Chapter 18 Service-oriented software engineering</a:t>
            </a:r>
          </a:p>
        </p:txBody>
      </p:sp>
      <p:sp>
        <p:nvSpPr>
          <p:cNvPr id="5" name="Slide Number Placeholder 4"/>
          <p:cNvSpPr>
            <a:spLocks noGrp="1"/>
          </p:cNvSpPr>
          <p:nvPr>
            <p:ph type="sldNum" sz="quarter" idx="12"/>
          </p:nvPr>
        </p:nvSpPr>
        <p:spPr/>
        <p:txBody>
          <a:bodyPr/>
          <a:lstStyle/>
          <a:p>
            <a:fld id="{79E88437-7EE6-ED48-AB3C-19DA85FCB265}" type="slidenum">
              <a:rPr lang="en-US" smtClean="0"/>
              <a:pPr/>
              <a:t>9</a:t>
            </a:fld>
            <a:endParaRPr lang="en-US"/>
          </a:p>
        </p:txBody>
      </p:sp>
    </p:spTree>
    <p:extLst>
      <p:ext uri="{BB962C8B-B14F-4D97-AF65-F5344CB8AC3E}">
        <p14:creationId xmlns:p14="http://schemas.microsoft.com/office/powerpoint/2010/main" val="1322979390"/>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4820</TotalTime>
  <Words>4795</Words>
  <Application>Microsoft Macintosh PowerPoint</Application>
  <PresentationFormat>On-screen Show (4:3)</PresentationFormat>
  <Paragraphs>620</Paragraphs>
  <Slides>70</Slides>
  <Notes>3</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70</vt:i4>
      </vt:variant>
    </vt:vector>
  </HeadingPairs>
  <TitlesOfParts>
    <vt:vector size="75" baseType="lpstr">
      <vt:lpstr>Arial</vt:lpstr>
      <vt:lpstr>Calibri</vt:lpstr>
      <vt:lpstr>Times New Roman</vt:lpstr>
      <vt:lpstr>Wingdings</vt:lpstr>
      <vt:lpstr>SE10 slides</vt:lpstr>
      <vt:lpstr>Chapter 18 – Service-oriented Software Engineering</vt:lpstr>
      <vt:lpstr>Topics covered</vt:lpstr>
      <vt:lpstr>Web services</vt:lpstr>
      <vt:lpstr>Reusable services</vt:lpstr>
      <vt:lpstr>Benefits of a service-oriented approach</vt:lpstr>
      <vt:lpstr>Benefits of a service-oriented approach</vt:lpstr>
      <vt:lpstr>A service-oriented example</vt:lpstr>
      <vt:lpstr>A service-based, in-car information system (IIS)</vt:lpstr>
      <vt:lpstr>Advantage of SOA for the IIS application</vt:lpstr>
      <vt:lpstr>Service-oriented software engineering</vt:lpstr>
      <vt:lpstr>Service-oriented architecture</vt:lpstr>
      <vt:lpstr>Service-oriented architecture (SOA)</vt:lpstr>
      <vt:lpstr>Service-oriented architecture </vt:lpstr>
      <vt:lpstr>Benefits of SOA</vt:lpstr>
      <vt:lpstr>Key standards used</vt:lpstr>
      <vt:lpstr>Web service standards </vt:lpstr>
      <vt:lpstr>Service-oriented software engineering</vt:lpstr>
      <vt:lpstr>Services as reusable components</vt:lpstr>
      <vt:lpstr>Web services description language</vt:lpstr>
      <vt:lpstr>Organization of a WSDL specification </vt:lpstr>
      <vt:lpstr>WSDL specification components</vt:lpstr>
      <vt:lpstr>Part of a WSDL description for a web service </vt:lpstr>
      <vt:lpstr>Part of a WSDL description for a web service </vt:lpstr>
      <vt:lpstr>RESTful services</vt:lpstr>
      <vt:lpstr>RESTful web services</vt:lpstr>
      <vt:lpstr>Resources</vt:lpstr>
      <vt:lpstr>Resource actions</vt:lpstr>
      <vt:lpstr>Resources, actions, operations</vt:lpstr>
      <vt:lpstr>Web resource operations</vt:lpstr>
      <vt:lpstr>Resource access</vt:lpstr>
      <vt:lpstr>Query results</vt:lpstr>
      <vt:lpstr>Disadvantages of RESTful approach</vt:lpstr>
      <vt:lpstr>RESTful and SOAP-based APIs</vt:lpstr>
      <vt:lpstr>Service engineering</vt:lpstr>
      <vt:lpstr>Service engineering</vt:lpstr>
      <vt:lpstr>The service engineering process </vt:lpstr>
      <vt:lpstr>Stages of service engineering</vt:lpstr>
      <vt:lpstr>Service candidate identification</vt:lpstr>
      <vt:lpstr>Task-oriented and entity-oriented services</vt:lpstr>
      <vt:lpstr>Service classification and examples </vt:lpstr>
      <vt:lpstr>Service identification</vt:lpstr>
      <vt:lpstr>Service identification example</vt:lpstr>
      <vt:lpstr>Catalog services</vt:lpstr>
      <vt:lpstr>Catalog: Non-functional requirements</vt:lpstr>
      <vt:lpstr>Functional descriptions of catalog service operations </vt:lpstr>
      <vt:lpstr>Functional descriptions of catalog service operations </vt:lpstr>
      <vt:lpstr>Service interface design</vt:lpstr>
      <vt:lpstr>Interface design stages</vt:lpstr>
      <vt:lpstr>Catalog interface design </vt:lpstr>
      <vt:lpstr>Catalog interface design </vt:lpstr>
      <vt:lpstr>UML definition of input and output messages</vt:lpstr>
      <vt:lpstr>RESTful interface</vt:lpstr>
      <vt:lpstr>RESTful interface</vt:lpstr>
      <vt:lpstr>Service implementation and deployment</vt:lpstr>
      <vt:lpstr>Legacy system services</vt:lpstr>
      <vt:lpstr>Service descriptions</vt:lpstr>
      <vt:lpstr>Service composition</vt:lpstr>
      <vt:lpstr>Software development with services</vt:lpstr>
      <vt:lpstr>Vacation package workflow </vt:lpstr>
      <vt:lpstr>Service construction by composition </vt:lpstr>
      <vt:lpstr>Construction by composition</vt:lpstr>
      <vt:lpstr>Construction by composition</vt:lpstr>
      <vt:lpstr>New trends in software development</vt:lpstr>
      <vt:lpstr>Workflow design and implementation</vt:lpstr>
      <vt:lpstr>A fragment of a hotel booking workflow </vt:lpstr>
      <vt:lpstr>Interacting workflows </vt:lpstr>
      <vt:lpstr>Testing service compositions </vt:lpstr>
      <vt:lpstr>Service testing problems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19</dc:title>
  <dc:creator>Ian Sommerville</dc:creator>
  <cp:lastModifiedBy>Palacios, Joaquin M</cp:lastModifiedBy>
  <cp:revision>93</cp:revision>
  <dcterms:created xsi:type="dcterms:W3CDTF">2010-02-06T08:09:03Z</dcterms:created>
  <dcterms:modified xsi:type="dcterms:W3CDTF">2021-11-04T04:38:26Z</dcterms:modified>
</cp:coreProperties>
</file>