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3"/>
  </p:notesMasterIdLst>
  <p:handoutMasterIdLst>
    <p:handoutMasterId r:id="rId64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351" r:id="rId13"/>
    <p:sldId id="288" r:id="rId14"/>
    <p:sldId id="320" r:id="rId15"/>
    <p:sldId id="289" r:id="rId16"/>
    <p:sldId id="322" r:id="rId17"/>
    <p:sldId id="259" r:id="rId18"/>
    <p:sldId id="346" r:id="rId19"/>
    <p:sldId id="347" r:id="rId20"/>
    <p:sldId id="334" r:id="rId21"/>
    <p:sldId id="272" r:id="rId22"/>
    <p:sldId id="291" r:id="rId23"/>
    <p:sldId id="260" r:id="rId24"/>
    <p:sldId id="293" r:id="rId25"/>
    <p:sldId id="261" r:id="rId26"/>
    <p:sldId id="323" r:id="rId27"/>
    <p:sldId id="348" r:id="rId28"/>
    <p:sldId id="299" r:id="rId29"/>
    <p:sldId id="262" r:id="rId30"/>
    <p:sldId id="301" r:id="rId31"/>
    <p:sldId id="263" r:id="rId32"/>
    <p:sldId id="303" r:id="rId33"/>
    <p:sldId id="264" r:id="rId34"/>
    <p:sldId id="337" r:id="rId35"/>
    <p:sldId id="273" r:id="rId36"/>
    <p:sldId id="325" r:id="rId37"/>
    <p:sldId id="349" r:id="rId38"/>
    <p:sldId id="312" r:id="rId39"/>
    <p:sldId id="313" r:id="rId40"/>
    <p:sldId id="265" r:id="rId41"/>
    <p:sldId id="328" r:id="rId42"/>
    <p:sldId id="316" r:id="rId43"/>
    <p:sldId id="305" r:id="rId44"/>
    <p:sldId id="329" r:id="rId45"/>
    <p:sldId id="266" r:id="rId46"/>
    <p:sldId id="307" r:id="rId47"/>
    <p:sldId id="326" r:id="rId48"/>
    <p:sldId id="338" r:id="rId49"/>
    <p:sldId id="339" r:id="rId50"/>
    <p:sldId id="340" r:id="rId51"/>
    <p:sldId id="350" r:id="rId52"/>
    <p:sldId id="341" r:id="rId53"/>
    <p:sldId id="342" r:id="rId54"/>
    <p:sldId id="343" r:id="rId55"/>
    <p:sldId id="352" r:id="rId56"/>
    <p:sldId id="353" r:id="rId57"/>
    <p:sldId id="345" r:id="rId58"/>
    <p:sldId id="344" r:id="rId59"/>
    <p:sldId id="335" r:id="rId60"/>
    <p:sldId id="336" r:id="rId61"/>
    <p:sldId id="280" r:id="rId6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7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3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95664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19927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ansommerville.com/software-engineering-book/static/web/spiral-mode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9hzixtoxft717tu/Ch_26_ProcessImprovement.pdf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ctbs.com/process-maturity/what-is-the-capability-maturity-mode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b) 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3D9C-E4AC-46C5-965B-F00C1AD38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(Boehm)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DE0686DD-38CA-4311-90C6-16D6D4971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125" y="1939131"/>
            <a:ext cx="5619750" cy="3848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7ED7-68B3-412C-8DD2-B42F1F7E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6221-1C3F-469B-AC04-03D02566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47E1-6B37-4A4E-8D4F-F8F4FE3E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>
            <a:hlinkClick r:id="rId3" tooltip="Boehm’s spiral model"/>
            <a:extLst>
              <a:ext uri="{FF2B5EF4-FFF2-40B4-BE49-F238E27FC236}">
                <a16:creationId xmlns:a16="http://schemas.microsoft.com/office/drawing/2014/main" id="{038F835A-543E-484C-9023-A2375C965556}"/>
              </a:ext>
            </a:extLst>
          </p:cNvPr>
          <p:cNvSpPr txBox="1"/>
          <p:nvPr/>
        </p:nvSpPr>
        <p:spPr>
          <a:xfrm>
            <a:off x="710004" y="5987018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Boehm’s spiral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0883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c) 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systems, sometimes called COTS (Commercial-off-the-shelf) systems.</a:t>
            </a:r>
          </a:p>
          <a:p>
            <a:r>
              <a:rPr lang="en-GB" dirty="0"/>
              <a:t>Reused elements may be configured to adapt their behaviour and functionality to a user’s requirements.</a:t>
            </a:r>
          </a:p>
          <a:p>
            <a:r>
              <a:rPr lang="en-GB" dirty="0"/>
              <a:t>Reuse is now the standard approach for building many types of business systems.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Reuse 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/>
              <a:t>Software process </a:t>
            </a:r>
            <a:r>
              <a:rPr lang="en-GB" dirty="0"/>
              <a:t>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</a:t>
            </a:r>
            <a:r>
              <a:rPr lang="en-GB" b="1" dirty="0">
                <a:solidFill>
                  <a:srgbClr val="00B0F0"/>
                </a:solidFill>
              </a:rPr>
              <a:t>specification</a:t>
            </a:r>
            <a:r>
              <a:rPr lang="en-GB" dirty="0"/>
              <a:t>, </a:t>
            </a:r>
            <a:r>
              <a:rPr lang="en-GB" b="1" dirty="0">
                <a:solidFill>
                  <a:srgbClr val="00B0F0"/>
                </a:solidFill>
              </a:rPr>
              <a:t>development</a:t>
            </a:r>
            <a:r>
              <a:rPr lang="en-GB" dirty="0"/>
              <a:t>, </a:t>
            </a:r>
            <a:r>
              <a:rPr lang="en-GB" b="1" dirty="0">
                <a:solidFill>
                  <a:srgbClr val="00B0F0"/>
                </a:solidFill>
              </a:rPr>
              <a:t>validation</a:t>
            </a:r>
            <a:r>
              <a:rPr lang="en-GB" dirty="0"/>
              <a:t>, and </a:t>
            </a:r>
            <a:r>
              <a:rPr lang="en-GB" b="1" dirty="0">
                <a:solidFill>
                  <a:srgbClr val="00B0F0"/>
                </a:solidFill>
              </a:rPr>
              <a:t>evolution</a:t>
            </a:r>
            <a:r>
              <a:rPr lang="en-GB" dirty="0"/>
              <a:t>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b) Software design and implementation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they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c) 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Acceptance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d) 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pPr lvl="1"/>
            <a:r>
              <a:rPr lang="en-US" dirty="0"/>
              <a:t>Change avoidance is normally not an option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</a:t>
            </a:r>
            <a:r>
              <a:rPr lang="en-GB" b="1" dirty="0"/>
              <a:t>prototype system </a:t>
            </a:r>
            <a:r>
              <a:rPr lang="en-GB" dirty="0"/>
              <a:t>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</a:t>
            </a:r>
            <a:r>
              <a:rPr lang="en-GB" b="1" dirty="0"/>
              <a:t>incremental development</a:t>
            </a:r>
            <a:r>
              <a:rPr lang="en-GB" dirty="0"/>
              <a:t>. Proposed changes may be implemented in increments that have yet to be developed.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</a:t>
            </a:r>
            <a:r>
              <a:rPr lang="en-GB" b="1" dirty="0"/>
              <a:t> prototyping</a:t>
            </a:r>
            <a:r>
              <a:rPr lang="en-GB" dirty="0"/>
              <a:t>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b="1" dirty="0"/>
              <a:t>Incremental delivery</a:t>
            </a:r>
            <a:r>
              <a:rPr lang="en-GB" dirty="0"/>
              <a:t>, where system increments are delivered to the customer for comment and experimentation. This approach supports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158B3-3C6E-8945-BCC4-9FCA9EA0AFD8}"/>
              </a:ext>
            </a:extLst>
          </p:cNvPr>
          <p:cNvSpPr txBox="1"/>
          <p:nvPr/>
        </p:nvSpPr>
        <p:spPr>
          <a:xfrm>
            <a:off x="457200" y="6217920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a) 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prototype</a:t>
            </a:r>
            <a:r>
              <a:rPr lang="en-US" dirty="0"/>
              <a:t> is an initial version of a system used to demonstrate concepts and try out design options.</a:t>
            </a:r>
          </a:p>
          <a:p>
            <a:r>
              <a:rPr lang="en-US" dirty="0"/>
              <a:t>A prototype can be used in:</a:t>
            </a:r>
          </a:p>
          <a:p>
            <a:pPr lvl="1"/>
            <a:r>
              <a:rPr lang="en-US" dirty="0"/>
              <a:t>The requirements engineering process to help with requirements elicitation and validation;</a:t>
            </a:r>
          </a:p>
          <a:p>
            <a:pPr lvl="1"/>
            <a:r>
              <a:rPr lang="en-US" dirty="0"/>
              <a:t>The design process to explore options and develop a UI design;</a:t>
            </a:r>
          </a:p>
          <a:p>
            <a:pPr lvl="1"/>
            <a:r>
              <a:rPr lang="en-US" dirty="0"/>
              <a:t>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software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/>
              <a:t>Process descriptions may also include:</a:t>
            </a:r>
          </a:p>
          <a:p>
            <a:pPr lvl="1"/>
            <a:r>
              <a:rPr lang="en-GB"/>
              <a:t>Products, which are the outcomes of a process activity; </a:t>
            </a:r>
          </a:p>
          <a:p>
            <a:pPr lvl="1"/>
            <a:r>
              <a:rPr lang="en-GB"/>
              <a:t>Roles, which reflect the responsibilities of the people involved in the process;</a:t>
            </a:r>
          </a:p>
          <a:p>
            <a:pPr lvl="1"/>
            <a:r>
              <a:rPr lang="en-GB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</a:t>
            </a:r>
            <a:r>
              <a:rPr lang="en-US" b="1" dirty="0"/>
              <a:t>functional</a:t>
            </a:r>
            <a:r>
              <a:rPr lang="en-US" dirty="0"/>
              <a:t> rather than </a:t>
            </a:r>
            <a:r>
              <a:rPr lang="en-US" b="1" dirty="0"/>
              <a:t>non-functional</a:t>
            </a:r>
            <a:r>
              <a:rPr lang="en-US" dirty="0"/>
              <a:t> requirements (such as reliability and security).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Prototypes should be discarded after development as they are </a:t>
            </a:r>
            <a:r>
              <a:rPr lang="en-US" b="1" dirty="0"/>
              <a:t>not</a:t>
            </a:r>
            <a:r>
              <a:rPr lang="en-US" dirty="0"/>
              <a:t> a good basis for a production system:</a:t>
            </a:r>
          </a:p>
          <a:p>
            <a:pPr lvl="1"/>
            <a:r>
              <a:rPr lang="en-US" dirty="0"/>
              <a:t>It may be impossible to tune the system to meet </a:t>
            </a:r>
            <a:r>
              <a:rPr lang="en-US" b="1" dirty="0"/>
              <a:t>non-functional</a:t>
            </a:r>
            <a:r>
              <a:rPr lang="en-US" dirty="0"/>
              <a:t> </a:t>
            </a:r>
            <a:r>
              <a:rPr lang="en-US" b="1" dirty="0"/>
              <a:t>requirements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Prototypes are normally undocumented;</a:t>
            </a:r>
          </a:p>
          <a:p>
            <a:pPr lvl="1"/>
            <a:r>
              <a:rPr lang="en-US" dirty="0"/>
              <a:t>The prototype structure is usually degraded through rapid change;</a:t>
            </a:r>
          </a:p>
          <a:p>
            <a:pPr lvl="1"/>
            <a:r>
              <a:rPr lang="en-US" dirty="0"/>
              <a:t>The prototype probably will not meet normal organizational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b) 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dirty="0"/>
              <a:t>User requirements are prioritised and the highest priority requirements are included in early increments.</a:t>
            </a:r>
          </a:p>
          <a:p>
            <a:r>
              <a:rPr lang="en-GB" dirty="0"/>
              <a:t>Once the development of an increment is started, the requirements are frozen, though requirements for later increments can continue to evolve.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</a:t>
            </a:r>
            <a:r>
              <a:rPr lang="en-US" b="1" dirty="0"/>
              <a:t>agile methods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</a:t>
            </a:r>
            <a:r>
              <a:rPr lang="en-US" b="1" dirty="0"/>
              <a:t>replacement systems </a:t>
            </a:r>
            <a:r>
              <a:rPr lang="en-US" dirty="0"/>
              <a:t>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Customer value can be delivered with each increment so system functionality is available earlier.</a:t>
            </a:r>
          </a:p>
          <a:p>
            <a:r>
              <a:rPr lang="en-GB" dirty="0"/>
              <a:t>Early increments act as a prototype to help elicit requirements for later increments.</a:t>
            </a:r>
          </a:p>
          <a:p>
            <a:r>
              <a:rPr lang="en-GB" dirty="0"/>
              <a:t>Lower risk of overall project failure.</a:t>
            </a:r>
          </a:p>
          <a:p>
            <a:r>
              <a:rPr lang="en-GB" dirty="0"/>
              <a:t>The highest-priority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(infrastructure)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</a:t>
            </a:r>
            <a:r>
              <a:rPr lang="en-GB" b="1" dirty="0"/>
              <a:t>procurement model </a:t>
            </a:r>
            <a:r>
              <a:rPr lang="en-GB" dirty="0"/>
              <a:t>of many organizations, where the complete system specification is part of the system development </a:t>
            </a:r>
            <a:r>
              <a:rPr lang="en-GB" b="1" dirty="0"/>
              <a:t>contract</a:t>
            </a:r>
            <a:r>
              <a:rPr lang="en-GB" dirty="0"/>
              <a:t>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Software 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Process Improvement (SPI)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</a:t>
            </a:r>
            <a:r>
              <a:rPr lang="en-US" b="1" dirty="0"/>
              <a:t>enhancing the quality </a:t>
            </a:r>
            <a:r>
              <a:rPr lang="en-US" dirty="0"/>
              <a:t>of their software, reducing costs, or accelerating their development processes. </a:t>
            </a:r>
          </a:p>
          <a:p>
            <a:r>
              <a:rPr lang="en-US" dirty="0"/>
              <a:t>Process improvement means </a:t>
            </a:r>
            <a:r>
              <a:rPr lang="en-US" i="1" dirty="0"/>
              <a:t>understanding existing processes and changing these processes to increase product quality and/or reduce costs and development time</a:t>
            </a:r>
            <a:r>
              <a:rPr lang="en-US" dirty="0"/>
              <a:t>. </a:t>
            </a:r>
          </a:p>
          <a:p>
            <a:r>
              <a:rPr lang="en-GB" sz="1800" dirty="0">
                <a:hlinkClick r:id="rId2"/>
              </a:rPr>
              <a:t>More information on SPI by the author.</a:t>
            </a:r>
            <a:endParaRPr lang="en-GB" sz="1800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process maturity approach</a:t>
            </a:r>
            <a:r>
              <a:rPr lang="en-US" dirty="0"/>
              <a:t>, which focuses on improving process and project management, and introducing good software engineering practice.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level of process maturity </a:t>
            </a:r>
            <a:r>
              <a:rPr lang="en-US" dirty="0"/>
              <a:t>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agile approach</a:t>
            </a:r>
            <a:r>
              <a:rPr lang="en-US" dirty="0"/>
              <a:t>, which focuses on iterative development and the reduction of overhead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 a </a:t>
            </a:r>
            <a:r>
              <a:rPr lang="en-US" b="1" dirty="0">
                <a:solidFill>
                  <a:schemeClr val="accent1"/>
                </a:solidFill>
              </a:rPr>
              <a:t>baseline</a:t>
            </a:r>
            <a:r>
              <a:rPr lang="en-US" dirty="0"/>
              <a:t>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changes are introduced and the cycle resumes to collect data about their effectiveness.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/>
              <a:t>Wherever possible, quantitative process data </a:t>
            </a:r>
            <a:br>
              <a:rPr lang="en-GB" sz="2400" dirty="0"/>
            </a:br>
            <a:r>
              <a:rPr lang="en-GB" sz="2400" dirty="0"/>
              <a:t>should be collected</a:t>
            </a:r>
          </a:p>
          <a:p>
            <a:pPr lvl="1"/>
            <a:r>
              <a:rPr lang="en-GB" sz="2000" dirty="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 dirty="0"/>
              <a:t>Process measurements (metrics) should be used to </a:t>
            </a:r>
            <a:br>
              <a:rPr lang="en-GB" sz="2400" dirty="0"/>
            </a:br>
            <a:r>
              <a:rPr lang="en-GB" sz="2400" dirty="0"/>
              <a:t>assess process improvements</a:t>
            </a:r>
          </a:p>
          <a:p>
            <a:pPr lvl="1"/>
            <a:r>
              <a:rPr lang="en-GB" sz="2000" dirty="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 examples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Time taken for process activities to be completed</a:t>
            </a:r>
          </a:p>
          <a:p>
            <a:pPr lvl="1"/>
            <a:r>
              <a:rPr lang="en-GB" dirty="0"/>
              <a:t>E.g. Calendar time or effort to complete an activity or process.</a:t>
            </a:r>
          </a:p>
          <a:p>
            <a:r>
              <a:rPr lang="en-GB" dirty="0"/>
              <a:t>Resources required for processes or activities</a:t>
            </a:r>
          </a:p>
          <a:p>
            <a:pPr lvl="1"/>
            <a:r>
              <a:rPr lang="en-GB" dirty="0"/>
              <a:t>E.g. Total effort in person-days.</a:t>
            </a:r>
          </a:p>
          <a:p>
            <a:r>
              <a:rPr lang="en-GB" dirty="0"/>
              <a:t>Number of occurrences of a particular event</a:t>
            </a:r>
          </a:p>
          <a:p>
            <a:pPr lvl="1"/>
            <a:r>
              <a:rPr lang="en-GB" dirty="0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dirty="0"/>
              <a:t>Aspects of process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24A5D7-5155-AE4E-B6CA-B86E3C0F8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4196" y="1600200"/>
            <a:ext cx="4575607" cy="4525963"/>
          </a:xfrm>
        </p:spPr>
      </p:pic>
    </p:spTree>
    <p:extLst>
      <p:ext uri="{BB962C8B-B14F-4D97-AF65-F5344CB8AC3E}">
        <p14:creationId xmlns:p14="http://schemas.microsoft.com/office/powerpoint/2010/main" val="3791355287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process change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65570F9-A188-1F44-81D6-8F1D97FB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306806"/>
            <a:ext cx="8229600" cy="3112750"/>
          </a:xfrm>
        </p:spPr>
      </p:pic>
    </p:spTree>
    <p:extLst>
      <p:ext uri="{BB962C8B-B14F-4D97-AF65-F5344CB8AC3E}">
        <p14:creationId xmlns:p14="http://schemas.microsoft.com/office/powerpoint/2010/main" val="275231800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 (CMM)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Initial</a:t>
            </a:r>
          </a:p>
          <a:p>
            <a:pPr lvl="1"/>
            <a:r>
              <a:rPr lang="en-GB" sz="1800" dirty="0"/>
              <a:t>Essentially uncontrolled</a:t>
            </a:r>
          </a:p>
          <a:p>
            <a:r>
              <a:rPr lang="en-GB" sz="1800" dirty="0"/>
              <a:t>Managed (aka Repeatable)</a:t>
            </a:r>
          </a:p>
          <a:p>
            <a:pPr lvl="1"/>
            <a:r>
              <a:rPr lang="en-GB" sz="1800" dirty="0"/>
              <a:t>Product management procedures defined and used</a:t>
            </a:r>
          </a:p>
          <a:p>
            <a:r>
              <a:rPr lang="en-GB" sz="1800" dirty="0"/>
              <a:t>Defined</a:t>
            </a:r>
          </a:p>
          <a:p>
            <a:pPr lvl="1"/>
            <a:r>
              <a:rPr lang="en-GB" sz="1800" dirty="0"/>
              <a:t>Process management procedures and strategies defined </a:t>
            </a:r>
            <a:br>
              <a:rPr lang="en-GB" sz="1800" dirty="0"/>
            </a:br>
            <a:r>
              <a:rPr lang="en-GB" sz="1800" dirty="0"/>
              <a:t>and used</a:t>
            </a:r>
          </a:p>
          <a:p>
            <a:r>
              <a:rPr lang="en-GB" sz="1800" dirty="0"/>
              <a:t>Quantitatively Managed</a:t>
            </a:r>
          </a:p>
          <a:p>
            <a:pPr lvl="1"/>
            <a:r>
              <a:rPr lang="en-GB" sz="1800" dirty="0"/>
              <a:t>Quality management strategies defined and used</a:t>
            </a:r>
          </a:p>
          <a:p>
            <a:r>
              <a:rPr lang="en-GB" sz="1800" dirty="0"/>
              <a:t>Optimizing</a:t>
            </a:r>
          </a:p>
          <a:p>
            <a:pPr lvl="1"/>
            <a:r>
              <a:rPr lang="en-GB" sz="1800" dirty="0"/>
              <a:t>Process improvement strategies defined and used</a:t>
            </a:r>
          </a:p>
          <a:p>
            <a:pPr marL="457200" lvl="1" indent="0">
              <a:buNone/>
            </a:pPr>
            <a:r>
              <a:rPr lang="en-GB" sz="1400" dirty="0">
                <a:hlinkClick r:id="rId3"/>
              </a:rPr>
              <a:t>Resource: What is the Capability Maturity Model? (CMM)</a:t>
            </a:r>
            <a:endParaRPr lang="en-GB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 (CMM v1.0)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a) 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6092F-891B-6D45-A793-CF10871B684A}"/>
              </a:ext>
            </a:extLst>
          </p:cNvPr>
          <p:cNvSpPr txBox="1"/>
          <p:nvPr/>
        </p:nvSpPr>
        <p:spPr>
          <a:xfrm>
            <a:off x="457200" y="6260951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*1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11663</TotalTime>
  <Words>3247</Words>
  <Application>Microsoft Macintosh PowerPoint</Application>
  <PresentationFormat>On-screen Show (4:3)</PresentationFormat>
  <Paragraphs>447</Paragraphs>
  <Slides>61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a) The waterfall model </vt:lpstr>
      <vt:lpstr>Waterfall model phases</vt:lpstr>
      <vt:lpstr>Waterfall model problems</vt:lpstr>
      <vt:lpstr>b) Incremental development  </vt:lpstr>
      <vt:lpstr>Spiral Model (Boehm)</vt:lpstr>
      <vt:lpstr>Incremental development benefits</vt:lpstr>
      <vt:lpstr>Incremental development problems</vt:lpstr>
      <vt:lpstr>c) Integration and configuration</vt:lpstr>
      <vt:lpstr>Types of reusable software</vt:lpstr>
      <vt:lpstr>Reuse-oriented software engineering</vt:lpstr>
      <vt:lpstr>Reuse key process stages</vt:lpstr>
      <vt:lpstr>Advantages and disadvantages</vt:lpstr>
      <vt:lpstr>Process activities</vt:lpstr>
      <vt:lpstr>Process activities</vt:lpstr>
      <vt:lpstr>a) Software specification</vt:lpstr>
      <vt:lpstr>The requirements engineering process </vt:lpstr>
      <vt:lpstr>b) Software design and implementation</vt:lpstr>
      <vt:lpstr>A general model of the design process  </vt:lpstr>
      <vt:lpstr>Design activities</vt:lpstr>
      <vt:lpstr>System implementation</vt:lpstr>
      <vt:lpstr>c) Software validation</vt:lpstr>
      <vt:lpstr>Stages of testing </vt:lpstr>
      <vt:lpstr>Testing stages</vt:lpstr>
      <vt:lpstr>Testing phases in a plan-driven software process (V-model)</vt:lpstr>
      <vt:lpstr>d) Software evolution</vt:lpstr>
      <vt:lpstr>Software System evolution </vt:lpstr>
      <vt:lpstr>Coping with change</vt:lpstr>
      <vt:lpstr>Coping with change</vt:lpstr>
      <vt:lpstr>Reducing the costs of rework</vt:lpstr>
      <vt:lpstr>Coping with changing requirements</vt:lpstr>
      <vt:lpstr>a) Software prototyping</vt:lpstr>
      <vt:lpstr>Benefits of software prototyping</vt:lpstr>
      <vt:lpstr>The process of prototype development </vt:lpstr>
      <vt:lpstr>Prototype development</vt:lpstr>
      <vt:lpstr>Throw-away prototypes</vt:lpstr>
      <vt:lpstr>b) Incremental delivery</vt:lpstr>
      <vt:lpstr>Incremental development and delivery</vt:lpstr>
      <vt:lpstr>Incremental delivery </vt:lpstr>
      <vt:lpstr>Incremental delivery advantages</vt:lpstr>
      <vt:lpstr>Incremental delivery problems</vt:lpstr>
      <vt:lpstr>Software Process Improvement</vt:lpstr>
      <vt:lpstr>Software Process Improvement (SPI)</vt:lpstr>
      <vt:lpstr>Approaches to process improvement</vt:lpstr>
      <vt:lpstr>Process improvement activities</vt:lpstr>
      <vt:lpstr>The process improvement cycle </vt:lpstr>
      <vt:lpstr>Process measurement</vt:lpstr>
      <vt:lpstr>Process metrics examples</vt:lpstr>
      <vt:lpstr>Aspects of process analysis</vt:lpstr>
      <vt:lpstr>The process change process</vt:lpstr>
      <vt:lpstr>The SEI Capability Maturity Model (CMM)</vt:lpstr>
      <vt:lpstr>Capability maturity levels (CMM v1.0)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Palacios, Joaquin M</cp:lastModifiedBy>
  <cp:revision>77</cp:revision>
  <dcterms:created xsi:type="dcterms:W3CDTF">2010-01-06T19:57:16Z</dcterms:created>
  <dcterms:modified xsi:type="dcterms:W3CDTF">2021-08-31T22:53:56Z</dcterms:modified>
</cp:coreProperties>
</file>