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335" r:id="rId32"/>
    <p:sldId id="294" r:id="rId33"/>
    <p:sldId id="296" r:id="rId34"/>
    <p:sldId id="297" r:id="rId35"/>
    <p:sldId id="298" r:id="rId36"/>
    <p:sldId id="330" r:id="rId37"/>
    <p:sldId id="300" r:id="rId38"/>
    <p:sldId id="320" r:id="rId39"/>
    <p:sldId id="321" r:id="rId40"/>
    <p:sldId id="322" r:id="rId41"/>
    <p:sldId id="336" r:id="rId42"/>
    <p:sldId id="291" r:id="rId43"/>
    <p:sldId id="302" r:id="rId44"/>
    <p:sldId id="323" r:id="rId45"/>
    <p:sldId id="311" r:id="rId46"/>
    <p:sldId id="312" r:id="rId47"/>
    <p:sldId id="309" r:id="rId48"/>
    <p:sldId id="310" r:id="rId49"/>
    <p:sldId id="329" r:id="rId50"/>
    <p:sldId id="32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0FF1"/>
    <a:srgbClr val="110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p:restoredTop sz="94674"/>
  </p:normalViewPr>
  <p:slideViewPr>
    <p:cSldViewPr snapToGrid="0" snapToObjects="1">
      <p:cViewPr varScale="1">
        <p:scale>
          <a:sx n="116" d="100"/>
          <a:sy n="116" d="100"/>
        </p:scale>
        <p:origin x="1192"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5/7/21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5/7/21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04/12/2014</a:t>
            </a:r>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04/12/2014</a:t>
            </a:r>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04/12/2014</a:t>
            </a:r>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(technology, organizational, ...) </a:t>
            </a:r>
          </a:p>
          <a:p>
            <a:pPr lvl="1">
              <a:lnSpc>
                <a:spcPct val="90000"/>
              </a:lnSpc>
            </a:pPr>
            <a:r>
              <a:rPr lang="en-GB" dirty="0"/>
              <a:t>What is affected by the risk (below)</a:t>
            </a:r>
          </a:p>
          <a:p>
            <a:pPr>
              <a:lnSpc>
                <a:spcPct val="90000"/>
              </a:lnSpc>
            </a:pPr>
            <a:r>
              <a:rPr lang="en-GB" b="1" i="1" dirty="0"/>
              <a:t>Project</a:t>
            </a:r>
            <a:r>
              <a:rPr lang="en-GB" i="1" dirty="0"/>
              <a:t> risks </a:t>
            </a:r>
            <a:r>
              <a:rPr lang="en-GB" dirty="0"/>
              <a:t>affect schedule or resources;</a:t>
            </a:r>
          </a:p>
          <a:p>
            <a:pPr>
              <a:lnSpc>
                <a:spcPct val="90000"/>
              </a:lnSpc>
            </a:pPr>
            <a:r>
              <a:rPr lang="en-GB" b="1" i="1" dirty="0"/>
              <a:t>Product</a:t>
            </a:r>
            <a:r>
              <a:rPr lang="en-GB" i="1" dirty="0"/>
              <a:t> risks </a:t>
            </a:r>
            <a:r>
              <a:rPr lang="en-GB" dirty="0"/>
              <a:t>affect the quality or performance of the software being developed;</a:t>
            </a:r>
          </a:p>
          <a:p>
            <a:pPr>
              <a:lnSpc>
                <a:spcPct val="90000"/>
              </a:lnSpc>
            </a:pPr>
            <a:r>
              <a:rPr lang="en-GB" b="1" i="1" dirty="0"/>
              <a:t>Business</a:t>
            </a:r>
            <a:r>
              <a:rPr lang="en-GB" i="1" dirty="0"/>
              <a:t> 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dirty="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dirty="0"/>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dirty="0"/>
              <a:t>Risk identification</a:t>
            </a:r>
          </a:p>
          <a:p>
            <a:pPr lvl="1">
              <a:lnSpc>
                <a:spcPct val="90000"/>
              </a:lnSpc>
            </a:pPr>
            <a:r>
              <a:rPr lang="en-GB" dirty="0"/>
              <a:t>Identify project, product and business risks</a:t>
            </a:r>
          </a:p>
          <a:p>
            <a:pPr>
              <a:lnSpc>
                <a:spcPct val="90000"/>
              </a:lnSpc>
            </a:pPr>
            <a:r>
              <a:rPr lang="en-GB" dirty="0"/>
              <a:t>Risk analysis</a:t>
            </a:r>
          </a:p>
          <a:p>
            <a:pPr lvl="1">
              <a:lnSpc>
                <a:spcPct val="90000"/>
              </a:lnSpc>
            </a:pPr>
            <a:r>
              <a:rPr lang="en-GB" dirty="0"/>
              <a:t>Assess the likelihood and consequences of these risks</a:t>
            </a:r>
          </a:p>
          <a:p>
            <a:pPr>
              <a:lnSpc>
                <a:spcPct val="90000"/>
              </a:lnSpc>
            </a:pPr>
            <a:r>
              <a:rPr lang="en-GB" dirty="0"/>
              <a:t>Risk planning</a:t>
            </a:r>
          </a:p>
          <a:p>
            <a:pPr lvl="1">
              <a:lnSpc>
                <a:spcPct val="90000"/>
              </a:lnSpc>
            </a:pPr>
            <a:r>
              <a:rPr lang="en-GB" dirty="0"/>
              <a:t>Draw up plans to avoid or minimise the effects of the risk</a:t>
            </a:r>
          </a:p>
          <a:p>
            <a:pPr>
              <a:lnSpc>
                <a:spcPct val="90000"/>
              </a:lnSpc>
            </a:pPr>
            <a:r>
              <a:rPr lang="en-GB" dirty="0"/>
              <a:t>Risk monitoring</a:t>
            </a:r>
          </a:p>
          <a:p>
            <a:pPr lvl="1">
              <a:lnSpc>
                <a:spcPct val="90000"/>
              </a:lnSpc>
            </a:pPr>
            <a:r>
              <a:rPr lang="en-GB" dirty="0"/>
              <a:t>Monitor the risks throughout the project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risk management process</a:t>
            </a:r>
            <a:r>
              <a:rPr lang="en-GB" dirty="0">
                <a:solidFill>
                  <a:srgbClr val="FF0000"/>
                </a:solidFill>
              </a:rPr>
              <a:t> </a:t>
            </a:r>
            <a:endParaRPr lang="en-US" dirty="0">
              <a:solidFill>
                <a:srgbClr val="FF0000"/>
              </a:solidFill>
            </a:endParaRP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FF0000"/>
                </a:solidFill>
              </a:rPr>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activity or based on the individual project manager’s experience.</a:t>
            </a:r>
          </a:p>
          <a:p>
            <a:r>
              <a:rPr lang="en-GB" dirty="0"/>
              <a:t>A checklist of common risks by type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a:p>
            <a:pPr lvl="1"/>
            <a:r>
              <a:rPr lang="en-GB" dirty="0"/>
              <a:t>Tools risks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dirty="0"/>
              <a:t>04/12/2014</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FF0000"/>
                </a:solidFill>
              </a:rPr>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a:t>
            </a:r>
          </a:p>
          <a:p>
            <a:pPr lvl="1"/>
            <a:r>
              <a:rPr lang="en-GB" dirty="0"/>
              <a:t>very low, low, moderate, high or very high, or </a:t>
            </a:r>
          </a:p>
          <a:p>
            <a:pPr lvl="1"/>
            <a:r>
              <a:rPr lang="en-GB" dirty="0"/>
              <a:t>you can use a % of likelihood.</a:t>
            </a:r>
          </a:p>
          <a:p>
            <a:r>
              <a:rPr lang="en-GB" dirty="0"/>
              <a:t>Risk consequences / effects / impact may be: </a:t>
            </a:r>
          </a:p>
          <a:p>
            <a:pPr lvl="1"/>
            <a:r>
              <a:rPr lang="en-GB" dirty="0"/>
              <a:t>catastrophic, serious, tolerable or insignificant, or</a:t>
            </a:r>
          </a:p>
          <a:p>
            <a:pPr lvl="1"/>
            <a:r>
              <a:rPr lang="en-GB" dirty="0"/>
              <a:t>you can use a numeric scale.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r>
              <a:rPr lang="en-GB"/>
              <a:t>04/12/2014</a:t>
            </a:r>
            <a:endParaRPr lang="en-US"/>
          </a:p>
        </p:txBody>
      </p:sp>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solidFill>
                  <a:schemeClr val="tx1"/>
                </a:solidFill>
              </a:rPr>
              <a:t>Risk management</a:t>
            </a:r>
          </a:p>
          <a:p>
            <a:r>
              <a:rPr lang="en-GB" dirty="0">
                <a:solidFill>
                  <a:schemeClr val="tx1"/>
                </a:solidFill>
              </a:rPr>
              <a:t>Managing people</a:t>
            </a:r>
          </a:p>
          <a:p>
            <a:r>
              <a:rPr lang="en-GB" dirty="0">
                <a:solidFill>
                  <a:schemeClr val="tx1"/>
                </a:solidFill>
              </a:rPr>
              <a:t>Teamwork </a:t>
            </a:r>
            <a:endParaRPr lang="en-US" dirty="0">
              <a:solidFill>
                <a:schemeClr val="tx1"/>
              </a:solidFill>
            </a:endParaRPr>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a:solidFill>
                  <a:srgbClr val="FF0000"/>
                </a:solidFill>
              </a:rPr>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a:t>
            </a:r>
            <a:r>
              <a:rPr lang="en-GB" dirty="0">
                <a:solidFill>
                  <a:srgbClr val="1F0FF1"/>
                </a:solidFill>
              </a:rPr>
              <a:t>strategy to manage </a:t>
            </a:r>
            <a:r>
              <a:rPr lang="en-GB" dirty="0"/>
              <a:t>that risk. The three categories are:</a:t>
            </a:r>
          </a:p>
          <a:p>
            <a:pPr>
              <a:lnSpc>
                <a:spcPct val="90000"/>
              </a:lnSpc>
            </a:pPr>
            <a:r>
              <a:rPr lang="en-GB" dirty="0"/>
              <a:t>Avoidance strategies</a:t>
            </a:r>
          </a:p>
          <a:p>
            <a:pPr lvl="1">
              <a:lnSpc>
                <a:spcPct val="90000"/>
              </a:lnSpc>
            </a:pPr>
            <a:r>
              <a:rPr lang="en-GB" dirty="0"/>
              <a:t>The </a:t>
            </a:r>
            <a:r>
              <a:rPr lang="en-GB" i="1" dirty="0"/>
              <a:t>probability</a:t>
            </a:r>
            <a:r>
              <a:rPr lang="en-GB" dirty="0"/>
              <a:t> that the risk will arise to be reduced</a:t>
            </a:r>
          </a:p>
          <a:p>
            <a:pPr>
              <a:lnSpc>
                <a:spcPct val="90000"/>
              </a:lnSpc>
            </a:pPr>
            <a:r>
              <a:rPr lang="en-GB" dirty="0"/>
              <a:t>Minimization strategies</a:t>
            </a:r>
          </a:p>
          <a:p>
            <a:pPr lvl="1">
              <a:lnSpc>
                <a:spcPct val="90000"/>
              </a:lnSpc>
            </a:pPr>
            <a:r>
              <a:rPr lang="en-GB" dirty="0"/>
              <a:t>The </a:t>
            </a:r>
            <a:r>
              <a:rPr lang="en-GB" i="1" dirty="0"/>
              <a:t>impact</a:t>
            </a:r>
            <a:r>
              <a:rPr lang="en-GB" dirty="0"/>
              <a:t> of the risk on the project or product to be reduced</a:t>
            </a:r>
          </a:p>
          <a:p>
            <a:pPr>
              <a:lnSpc>
                <a:spcPct val="90000"/>
              </a:lnSpc>
            </a:pPr>
            <a:r>
              <a:rPr lang="en-GB" dirty="0"/>
              <a:t>Contingency plans</a:t>
            </a:r>
          </a:p>
          <a:p>
            <a:pPr lvl="1">
              <a:lnSpc>
                <a:spcPct val="90000"/>
              </a:lnSpc>
            </a:pPr>
            <a:r>
              <a:rPr lang="en-GB" dirty="0"/>
              <a:t>If the risk arises, contingency plans are plans to deal with </a:t>
            </a:r>
            <a:r>
              <a:rPr lang="en-GB"/>
              <a:t>that risk</a:t>
            </a:r>
            <a:endParaRPr lang="en-GB"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6191695"/>
              </p:ext>
            </p:extLst>
          </p:nvPr>
        </p:nvGraphicFramePr>
        <p:xfrm>
          <a:off x="683046" y="2209058"/>
          <a:ext cx="7799942" cy="2407920"/>
        </p:xfrm>
        <a:graphic>
          <a:graphicData uri="http://schemas.openxmlformats.org/drawingml/2006/table">
            <a:tbl>
              <a:tblPr firstRow="1" bandRow="1">
                <a:tableStyleId>{5C22544A-7EE6-4342-B048-85BDC9FD1C3A}</a:tableStyleId>
              </a:tblPr>
              <a:tblGrid>
                <a:gridCol w="2116654">
                  <a:extLst>
                    <a:ext uri="{9D8B030D-6E8A-4147-A177-3AD203B41FA5}">
                      <a16:colId xmlns:a16="http://schemas.microsoft.com/office/drawing/2014/main" val="20000"/>
                    </a:ext>
                  </a:extLst>
                </a:gridCol>
                <a:gridCol w="568328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 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dirty="0">
                <a:solidFill>
                  <a:srgbClr val="FF0000"/>
                </a:solidFill>
              </a:rPr>
              <a:t>Risk monitoring</a:t>
            </a:r>
          </a:p>
        </p:txBody>
      </p:sp>
      <p:sp>
        <p:nvSpPr>
          <p:cNvPr id="58371" name="Rectangle 3"/>
          <p:cNvSpPr>
            <a:spLocks noGrp="1" noChangeArrowheads="1"/>
          </p:cNvSpPr>
          <p:nvPr>
            <p:ph idx="1"/>
          </p:nvPr>
        </p:nvSpPr>
        <p:spPr/>
        <p:txBody>
          <a:bodyPr lIns="91797" tIns="45898" rIns="91797" bIns="45898"/>
          <a:lstStyle/>
          <a:p>
            <a:r>
              <a:rPr lang="en-GB" dirty="0"/>
              <a:t>Assess each identified risk </a:t>
            </a:r>
            <a:r>
              <a:rPr lang="en-GB" i="1" dirty="0"/>
              <a:t>regularly</a:t>
            </a:r>
            <a:r>
              <a:rPr lang="en-GB" dirty="0"/>
              <a:t> to decide whether or not it is becoming less or more probable.</a:t>
            </a:r>
          </a:p>
          <a:p>
            <a:r>
              <a:rPr lang="en-GB" dirty="0"/>
              <a:t>Also assess whether the effects of the risk have changed.</a:t>
            </a:r>
          </a:p>
          <a:p>
            <a:r>
              <a:rPr lang="en-GB" dirty="0"/>
              <a:t>Each key risk should be discussed at </a:t>
            </a:r>
            <a:r>
              <a:rPr lang="en-GB" dirty="0">
                <a:solidFill>
                  <a:srgbClr val="1F0FF1"/>
                </a:solidFill>
              </a:rPr>
              <a:t>management progress meetings</a:t>
            </a:r>
            <a:r>
              <a:rPr lang="en-GB" dirty="0"/>
              <a:t>.</a:t>
            </a:r>
          </a:p>
          <a:p>
            <a:r>
              <a:rPr lang="en-GB" dirty="0"/>
              <a:t>Consider risk indicators.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
        <p:nvSpPr>
          <p:cNvPr id="3" name="TextBox 2">
            <a:extLst>
              <a:ext uri="{FF2B5EF4-FFF2-40B4-BE49-F238E27FC236}">
                <a16:creationId xmlns:a16="http://schemas.microsoft.com/office/drawing/2014/main" id="{4B472098-F05A-7346-879E-8E8D3C73C107}"/>
              </a:ext>
            </a:extLst>
          </p:cNvPr>
          <p:cNvSpPr txBox="1"/>
          <p:nvPr/>
        </p:nvSpPr>
        <p:spPr>
          <a:xfrm>
            <a:off x="583894" y="5993176"/>
            <a:ext cx="569387" cy="369332"/>
          </a:xfrm>
          <a:prstGeom prst="rect">
            <a:avLst/>
          </a:prstGeom>
          <a:noFill/>
        </p:spPr>
        <p:txBody>
          <a:bodyPr wrap="none" rtlCol="0">
            <a:spAutoFit/>
          </a:bodyPr>
          <a:lstStyle/>
          <a:p>
            <a:r>
              <a:rPr lang="en-US" dirty="0">
                <a:solidFill>
                  <a:srgbClr val="FF0000"/>
                </a:solidFill>
              </a:rPr>
              <a:t>Skip</a:t>
            </a:r>
            <a:endParaRPr lang="en-US" dirty="0"/>
          </a:p>
        </p:txBody>
      </p:sp>
      <p:sp>
        <p:nvSpPr>
          <p:cNvPr id="8" name="Title 7">
            <a:extLst>
              <a:ext uri="{FF2B5EF4-FFF2-40B4-BE49-F238E27FC236}">
                <a16:creationId xmlns:a16="http://schemas.microsoft.com/office/drawing/2014/main" id="{B001C348-352F-E947-9C93-3F6CEE93CDF8}"/>
              </a:ext>
            </a:extLst>
          </p:cNvPr>
          <p:cNvSpPr>
            <a:spLocks noGrp="1"/>
          </p:cNvSpPr>
          <p:nvPr>
            <p:ph type="title"/>
          </p:nvPr>
        </p:nvSpPr>
        <p:spPr/>
        <p:txBody>
          <a:bodyPr/>
          <a:lstStyle/>
          <a:p>
            <a:endParaRPr lang="en-US"/>
          </a:p>
        </p:txBody>
      </p:sp>
      <p:sp>
        <p:nvSpPr>
          <p:cNvPr id="10" name="Title 1">
            <a:extLst>
              <a:ext uri="{FF2B5EF4-FFF2-40B4-BE49-F238E27FC236}">
                <a16:creationId xmlns:a16="http://schemas.microsoft.com/office/drawing/2014/main" id="{136DB891-8EAD-DA41-BE95-AB74A009DEB6}"/>
              </a:ext>
            </a:extLst>
          </p:cNvPr>
          <p:cNvSpPr txBox="1">
            <a:spLocks/>
          </p:cNvSpPr>
          <p:nvPr/>
        </p:nvSpPr>
        <p:spPr bwMode="auto">
          <a:xfrm>
            <a:off x="457200" y="215202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dirty="0"/>
              <a:t>Managing people</a:t>
            </a:r>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a:xfrm>
            <a:off x="457200" y="1600200"/>
            <a:ext cx="8229600" cy="4623047"/>
          </a:xfrm>
        </p:spPr>
        <p:txBody>
          <a:bodyPr/>
          <a:lstStyle/>
          <a:p>
            <a:pPr>
              <a:lnSpc>
                <a:spcPct val="90000"/>
              </a:lnSpc>
            </a:pPr>
            <a:r>
              <a:rPr lang="en-GB" dirty="0"/>
              <a:t>An important role of a manager is to </a:t>
            </a:r>
            <a:r>
              <a:rPr lang="en-GB" dirty="0">
                <a:solidFill>
                  <a:srgbClr val="1F0FF1"/>
                </a:solidFill>
              </a:rPr>
              <a:t>motivate</a:t>
            </a:r>
            <a:r>
              <a:rPr lang="en-GB" dirty="0"/>
              <a:t> the people working on a project.</a:t>
            </a:r>
          </a:p>
          <a:p>
            <a:pPr>
              <a:lnSpc>
                <a:spcPct val="90000"/>
              </a:lnSpc>
            </a:pPr>
            <a:r>
              <a:rPr lang="en-GB" dirty="0">
                <a:solidFill>
                  <a:srgbClr val="1F0FF1"/>
                </a:solidFill>
              </a:rPr>
              <a:t>Motivation</a:t>
            </a:r>
            <a:r>
              <a:rPr lang="en-GB" dirty="0"/>
              <a:t> means organizing the work and the working environment </a:t>
            </a:r>
            <a:r>
              <a:rPr lang="en-GB" dirty="0">
                <a:solidFill>
                  <a:srgbClr val="1F0FF1"/>
                </a:solidFill>
              </a:rPr>
              <a:t>to encourage people to work effectively</a:t>
            </a:r>
            <a:r>
              <a:rPr lang="en-GB" dirty="0"/>
              <a:t>.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t>
            </a:r>
            <a:r>
              <a:rPr lang="en-GB" dirty="0">
                <a:solidFill>
                  <a:srgbClr val="1F0FF1"/>
                </a:solidFill>
              </a:rPr>
              <a:t>a complex issue </a:t>
            </a:r>
            <a:r>
              <a:rPr lang="en-GB" dirty="0"/>
              <a:t>but it appears that there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It is concerned with activities involved in ensuring that software is delivered within budget, on schedule, and in accordance with the requirements of the organisations developing and procuring the software.</a:t>
            </a:r>
          </a:p>
          <a:p>
            <a:r>
              <a:rPr lang="en-GB" dirty="0"/>
              <a:t>Project management is needed because software development is always subject to budget and schedule constraints that are set by the organization developing the software.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Maslow's hierarchy of needs</a:t>
            </a: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31</a:t>
            </a:fld>
            <a:endParaRPr lang="en-US"/>
          </a:p>
        </p:txBody>
      </p:sp>
      <p:pic>
        <p:nvPicPr>
          <p:cNvPr id="10" name="Content Placeholder 9" descr="A screenshot of a cell phone&#10;&#10;Description automatically generated">
            <a:extLst>
              <a:ext uri="{FF2B5EF4-FFF2-40B4-BE49-F238E27FC236}">
                <a16:creationId xmlns:a16="http://schemas.microsoft.com/office/drawing/2014/main" id="{C406C43F-2C75-4CFD-BCCC-FAFDCAC33A49}"/>
              </a:ext>
            </a:extLst>
          </p:cNvPr>
          <p:cNvPicPr>
            <a:picLocks noGrp="1" noChangeAspect="1"/>
          </p:cNvPicPr>
          <p:nvPr>
            <p:ph idx="1"/>
          </p:nvPr>
        </p:nvPicPr>
        <p:blipFill>
          <a:blip r:embed="rId2"/>
          <a:stretch>
            <a:fillRect/>
          </a:stretch>
        </p:blipFill>
        <p:spPr>
          <a:xfrm>
            <a:off x="1371319" y="1600200"/>
            <a:ext cx="6401362" cy="4525963"/>
          </a:xfrm>
        </p:spPr>
      </p:pic>
    </p:spTree>
    <p:extLst>
      <p:ext uri="{BB962C8B-B14F-4D97-AF65-F5344CB8AC3E}">
        <p14:creationId xmlns:p14="http://schemas.microsoft.com/office/powerpoint/2010/main" val="201772349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a:t>In software development groups, basic physiological and safety needs are normally </a:t>
            </a:r>
            <a:r>
              <a:rPr lang="en-GB" dirty="0">
                <a:solidFill>
                  <a:srgbClr val="1F0FF1"/>
                </a:solidFill>
              </a:rPr>
              <a:t>not</a:t>
            </a:r>
            <a:r>
              <a:rPr lang="en-GB" dirty="0"/>
              <a: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a:t>
            </a:r>
            <a:r>
              <a:rPr lang="en-GB" dirty="0">
                <a:solidFill>
                  <a:srgbClr val="1F0FF1"/>
                </a:solidFill>
              </a:rPr>
              <a:t>personality types</a:t>
            </a:r>
            <a:r>
              <a:rPr lang="en-GB" dirty="0"/>
              <a:t>:</a:t>
            </a:r>
          </a:p>
          <a:p>
            <a:pPr lvl="1"/>
            <a:r>
              <a:rPr lang="en-GB" dirty="0">
                <a:solidFill>
                  <a:srgbClr val="1F0FF1"/>
                </a:solidFill>
              </a:rPr>
              <a:t>Task-oriented</a:t>
            </a:r>
            <a:r>
              <a:rPr lang="en-GB" dirty="0"/>
              <a:t> people, who are motivated by the work they do in software engineering.</a:t>
            </a:r>
          </a:p>
          <a:p>
            <a:pPr lvl="1"/>
            <a:r>
              <a:rPr lang="en-GB" dirty="0">
                <a:solidFill>
                  <a:srgbClr val="1F0FF1"/>
                </a:solidFill>
              </a:rPr>
              <a:t>Interaction-oriented</a:t>
            </a:r>
            <a:r>
              <a:rPr lang="en-GB" i="1" dirty="0"/>
              <a:t> </a:t>
            </a:r>
            <a:r>
              <a:rPr lang="en-GB" dirty="0"/>
              <a:t>people, who are motivated by the presence and actions of co-workers. </a:t>
            </a:r>
          </a:p>
          <a:p>
            <a:pPr lvl="1"/>
            <a:r>
              <a:rPr lang="en-GB" dirty="0">
                <a:solidFill>
                  <a:srgbClr val="1F0FF1"/>
                </a:solidFill>
              </a:rPr>
              <a:t>Self-oriented</a:t>
            </a:r>
            <a:r>
              <a:rPr lang="en-GB" i="1" dirty="0"/>
              <a:t> </a:t>
            </a:r>
            <a:r>
              <a:rPr lang="en-GB" dirty="0"/>
              <a:t>people, who are principally motivated by personal success and recognition.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
        <p:nvSpPr>
          <p:cNvPr id="3" name="TextBox 2">
            <a:extLst>
              <a:ext uri="{FF2B5EF4-FFF2-40B4-BE49-F238E27FC236}">
                <a16:creationId xmlns:a16="http://schemas.microsoft.com/office/drawing/2014/main" id="{104AF5C5-A14C-BA41-91E5-295DD84CA440}"/>
              </a:ext>
            </a:extLst>
          </p:cNvPr>
          <p:cNvSpPr txBox="1"/>
          <p:nvPr/>
        </p:nvSpPr>
        <p:spPr>
          <a:xfrm>
            <a:off x="374573" y="6126163"/>
            <a:ext cx="417102" cy="369332"/>
          </a:xfrm>
          <a:prstGeom prst="rect">
            <a:avLst/>
          </a:prstGeom>
          <a:noFill/>
        </p:spPr>
        <p:txBody>
          <a:bodyPr wrap="none" rtlCol="0">
            <a:spAutoFit/>
          </a:bodyPr>
          <a:lstStyle/>
          <a:p>
            <a:r>
              <a:rPr lang="en-US" dirty="0">
                <a:solidFill>
                  <a:srgbClr val="FF0000"/>
                </a:solidFill>
              </a:rPr>
              <a:t>*2</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dirty="0"/>
              <a:t>Task-oriented</a:t>
            </a:r>
          </a:p>
          <a:p>
            <a:pPr lvl="1"/>
            <a:r>
              <a:rPr lang="en-GB" sz="2000" dirty="0"/>
              <a:t>The motivation for doing the work is the work itself.</a:t>
            </a:r>
          </a:p>
          <a:p>
            <a:r>
              <a:rPr lang="en-GB" sz="2400" dirty="0"/>
              <a:t>Self-oriented</a:t>
            </a:r>
          </a:p>
          <a:p>
            <a:pPr lvl="1"/>
            <a:r>
              <a:rPr lang="en-GB" sz="2000" dirty="0"/>
              <a:t>The work is a means to an end, which is the achievement of individual goals, e.g. to get rich, to play tennis, to travel, etc.</a:t>
            </a:r>
          </a:p>
          <a:p>
            <a:r>
              <a:rPr lang="en-GB" sz="2400" dirty="0"/>
              <a:t>Interaction-oriented</a:t>
            </a:r>
          </a:p>
          <a:p>
            <a:pPr lvl="1"/>
            <a:r>
              <a:rPr lang="en-GB" sz="2000" dirty="0"/>
              <a:t>The principal motivation is the presence and actions of </a:t>
            </a:r>
            <a:br>
              <a:rPr lang="en-GB" sz="2000" dirty="0"/>
            </a:br>
            <a:r>
              <a:rPr lang="en-GB" sz="2000" dirty="0"/>
              <a:t>co-workers. People go to work because they like to go to the</a:t>
            </a:r>
            <a:br>
              <a:rPr lang="en-GB" sz="2000" dirty="0"/>
            </a:br>
            <a:r>
              <a:rPr lang="en-GB" sz="2000" dirty="0"/>
              <a:t>workplace.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dirty="0"/>
              <a:t>Individual motivations are made up of elements </a:t>
            </a:r>
            <a:br>
              <a:rPr lang="en-GB" sz="2400" dirty="0"/>
            </a:br>
            <a:r>
              <a:rPr lang="en-GB" sz="2400" dirty="0"/>
              <a:t>of each class.</a:t>
            </a:r>
          </a:p>
          <a:p>
            <a:r>
              <a:rPr lang="en-GB" sz="2400" dirty="0"/>
              <a:t>The balance can change depending on personal </a:t>
            </a:r>
            <a:br>
              <a:rPr lang="en-GB" sz="2400" dirty="0"/>
            </a:br>
            <a:r>
              <a:rPr lang="en-GB" sz="2400" dirty="0"/>
              <a:t>circumstances and external events.</a:t>
            </a:r>
          </a:p>
          <a:p>
            <a:r>
              <a:rPr lang="en-GB" sz="2400" dirty="0"/>
              <a:t>However, people are not just motivated by personal factors but also by </a:t>
            </a:r>
            <a:r>
              <a:rPr lang="en-GB" sz="2400" dirty="0">
                <a:solidFill>
                  <a:srgbClr val="1F0FF1"/>
                </a:solidFill>
              </a:rPr>
              <a:t>being part of a group and culture</a:t>
            </a:r>
            <a:r>
              <a:rPr lang="en-GB" sz="2400" dirty="0"/>
              <a:t>. </a:t>
            </a:r>
          </a:p>
          <a:p>
            <a:r>
              <a:rPr lang="en-GB" sz="2400" dirty="0"/>
              <a:t>People go to work because they are motivated by the people that they work with.</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a:t>Teamwork</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36</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a:t>
            </a:r>
            <a:r>
              <a:rPr lang="en-GB" dirty="0">
                <a:solidFill>
                  <a:srgbClr val="1F0FF1"/>
                </a:solidFill>
              </a:rPr>
              <a:t>cohesive</a:t>
            </a:r>
            <a:r>
              <a:rPr lang="en-GB" dirty="0"/>
              <a:t> and has a </a:t>
            </a:r>
            <a:r>
              <a:rPr lang="en-GB" dirty="0">
                <a:solidFill>
                  <a:srgbClr val="1F0FF1"/>
                </a:solidFill>
              </a:rPr>
              <a:t>team spirit</a:t>
            </a:r>
            <a:r>
              <a:rPr lang="en-GB" dirty="0"/>
              <a: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Engineering Skills</a:t>
            </a:r>
          </a:p>
        </p:txBody>
      </p:sp>
      <p:sp>
        <p:nvSpPr>
          <p:cNvPr id="3" name="Content Placeholder 2"/>
          <p:cNvSpPr>
            <a:spLocks noGrp="1"/>
          </p:cNvSpPr>
          <p:nvPr>
            <p:ph idx="1"/>
          </p:nvPr>
        </p:nvSpPr>
        <p:spPr>
          <a:xfrm>
            <a:off x="457200" y="1520328"/>
            <a:ext cx="8229600" cy="4605835"/>
          </a:xfrm>
        </p:spPr>
        <p:txBody>
          <a:bodyPr/>
          <a:lstStyle/>
          <a:p>
            <a:r>
              <a:rPr lang="en-US" sz="2000" dirty="0"/>
              <a:t>Has an attention to detail, making sure that all software specifications are incorporated into the code?</a:t>
            </a:r>
            <a:endParaRPr lang="en-GB" sz="2000" dirty="0"/>
          </a:p>
          <a:p>
            <a:r>
              <a:rPr lang="en-US" sz="2000" dirty="0"/>
              <a:t>Quickly masters new or unfamiliar technology or technical concepts?</a:t>
            </a:r>
          </a:p>
          <a:p>
            <a:r>
              <a:rPr lang="en-US" sz="2000" dirty="0"/>
              <a:t>Disseminates information (e.g., software specifications) clearly and concisely to the project team and relevant others?</a:t>
            </a:r>
          </a:p>
          <a:p>
            <a:r>
              <a:rPr lang="en-US" sz="2000" dirty="0"/>
              <a:t>Effectively translates design specifications into software code?</a:t>
            </a:r>
          </a:p>
          <a:p>
            <a:r>
              <a:rPr lang="en-US" sz="2000" dirty="0"/>
              <a:t>Acts with ethics and integrity, maintaining confidentiality and privacy of end user and company information?</a:t>
            </a:r>
          </a:p>
          <a:p>
            <a:r>
              <a:rPr lang="en-US" sz="2000" dirty="0"/>
              <a:t>Prepares detailed workflow charts describing program input, output, and logical operations?</a:t>
            </a:r>
          </a:p>
          <a:p>
            <a:r>
              <a:rPr lang="en-US" sz="2000" dirty="0"/>
              <a:t>Uses current technology and user requirements to make high-quality recommendations for modifying existing software?</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7" name="TextBox 6">
            <a:extLst>
              <a:ext uri="{FF2B5EF4-FFF2-40B4-BE49-F238E27FC236}">
                <a16:creationId xmlns:a16="http://schemas.microsoft.com/office/drawing/2014/main" id="{FE349514-8A0C-B946-AEDD-B71F0843DEF9}"/>
              </a:ext>
            </a:extLst>
          </p:cNvPr>
          <p:cNvSpPr txBox="1"/>
          <p:nvPr/>
        </p:nvSpPr>
        <p:spPr>
          <a:xfrm>
            <a:off x="457200" y="6126163"/>
            <a:ext cx="300082" cy="369332"/>
          </a:xfrm>
          <a:prstGeom prst="rect">
            <a:avLst/>
          </a:prstGeom>
          <a:noFill/>
        </p:spPr>
        <p:txBody>
          <a:bodyPr wrap="none" rtlCol="0">
            <a:spAutoFit/>
          </a:bodyPr>
          <a:lstStyle/>
          <a:p>
            <a:r>
              <a:rPr lang="en-US">
                <a:solidFill>
                  <a:srgbClr val="FF0000"/>
                </a:solidFill>
              </a:rPr>
              <a:t>*</a:t>
            </a:r>
          </a:p>
        </p:txBody>
      </p:sp>
    </p:spTree>
    <p:extLst>
      <p:ext uri="{BB962C8B-B14F-4D97-AF65-F5344CB8AC3E}">
        <p14:creationId xmlns:p14="http://schemas.microsoft.com/office/powerpoint/2010/main" val="2161579288"/>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dirty="0"/>
              <a:t>Groups composed of members who share the </a:t>
            </a:r>
            <a:br>
              <a:rPr lang="en-GB" sz="2400" dirty="0"/>
            </a:br>
            <a:r>
              <a:rPr lang="en-GB" sz="2400" i="1" dirty="0"/>
              <a:t>same</a:t>
            </a:r>
            <a:r>
              <a:rPr lang="en-GB" sz="2400" dirty="0"/>
              <a:t> motivation can be problematic:</a:t>
            </a:r>
          </a:p>
          <a:p>
            <a:pPr lvl="1"/>
            <a:r>
              <a:rPr lang="en-GB" sz="2000" dirty="0"/>
              <a:t>Task-oriented - everyone wants to do their own thing;</a:t>
            </a:r>
          </a:p>
          <a:p>
            <a:pPr lvl="1"/>
            <a:r>
              <a:rPr lang="en-GB" sz="2000" dirty="0"/>
              <a:t>Self-oriented - everyone wants to be the boss;</a:t>
            </a:r>
          </a:p>
          <a:p>
            <a:pPr lvl="1"/>
            <a:r>
              <a:rPr lang="en-GB" sz="2000" dirty="0"/>
              <a:t>Interaction-oriented - too much chatting, not enough work.</a:t>
            </a:r>
          </a:p>
          <a:p>
            <a:r>
              <a:rPr lang="en-GB" sz="2400" dirty="0"/>
              <a:t>An effective group has a balance of all types.</a:t>
            </a:r>
          </a:p>
          <a:p>
            <a:r>
              <a:rPr lang="en-GB" sz="2400" dirty="0"/>
              <a:t>This can be difficult to achieve – </a:t>
            </a:r>
            <a:r>
              <a:rPr lang="en-GB" sz="2400" dirty="0">
                <a:solidFill>
                  <a:srgbClr val="1F0FF1"/>
                </a:solidFill>
              </a:rPr>
              <a:t>software engineers are often task-oriented</a:t>
            </a:r>
            <a:r>
              <a:rPr lang="en-GB" sz="2400" dirty="0"/>
              <a:t>.</a:t>
            </a:r>
          </a:p>
          <a:p>
            <a:r>
              <a:rPr lang="en-GB" sz="2400" dirty="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solidFill>
                  <a:srgbClr val="1F0FF1"/>
                </a:solidFill>
              </a:rPr>
              <a:t>Agile development </a:t>
            </a:r>
            <a:r>
              <a:rPr lang="en-GB" dirty="0"/>
              <a:t>is always based around an informal (self-organizing) group on the principle that formal structure inhibits information exchange.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49</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dirty="0">
                <a:solidFill>
                  <a:srgbClr val="FF0000"/>
                </a:solidFill>
              </a:rPr>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touched. Software project managers cannot see progress by simply looking at the artifact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a:t>
            </a:r>
            <a:r>
              <a:rPr lang="en-GB" i="1" dirty="0"/>
              <a:t>software process </a:t>
            </a:r>
            <a:r>
              <a:rPr lang="en-GB" dirty="0"/>
              <a:t>is likely to lead to development problems.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management involves choosing the right people to work on a project and organizing the team and its working environment.</a:t>
            </a:r>
          </a:p>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pPr marL="0" indent="0">
              <a:buNone/>
            </a:pPr>
            <a:r>
              <a:rPr lang="en-GB" dirty="0"/>
              <a:t>These factors mean that project managers in different organizations may work in quite different ways.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solidFill>
                  <a:srgbClr val="FF0000"/>
                </a:solidFill>
              </a:rPr>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pPr lvl="1"/>
            <a:r>
              <a:rPr lang="en-GB" dirty="0"/>
              <a:t>Covered in Chapter 23.</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Universal management activities (continued)</a:t>
            </a:r>
            <a:endParaRPr lang="en-US" dirty="0"/>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the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solidFill>
                  <a:srgbClr val="FF0000"/>
                </a:solidFill>
              </a:rPr>
              <a:t>Risk management</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1365</TotalTime>
  <Words>3714</Words>
  <Application>Microsoft Macintosh PowerPoint</Application>
  <PresentationFormat>On-screen Show (4:3)</PresentationFormat>
  <Paragraphs>533</Paragraphs>
  <Slides>50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SE10 slides</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Universal management activities (continued)</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PowerPoint Presentation</vt:lpstr>
      <vt:lpstr>Managing people</vt:lpstr>
      <vt:lpstr>People management factors</vt:lpstr>
      <vt:lpstr>Motivating people</vt:lpstr>
      <vt:lpstr>Human needs hierarchy  </vt:lpstr>
      <vt:lpstr>Maslow's hierarchy of needs</vt:lpstr>
      <vt:lpstr>Need satisfaction</vt:lpstr>
      <vt:lpstr>Personality types</vt:lpstr>
      <vt:lpstr>Personality types</vt:lpstr>
      <vt:lpstr>Motivation balance</vt:lpstr>
      <vt:lpstr>Teamwork</vt:lpstr>
      <vt:lpstr>Teamwork</vt:lpstr>
      <vt:lpstr>Group cohesiveness</vt:lpstr>
      <vt:lpstr>The effectiveness of a team</vt:lpstr>
      <vt:lpstr>Selecting group members</vt:lpstr>
      <vt:lpstr>Software Engineering Skills</vt:lpstr>
      <vt:lpstr>Assembling a team</vt:lpstr>
      <vt:lpstr>Group composition</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Palacios, Joaquin M</cp:lastModifiedBy>
  <cp:revision>64</cp:revision>
  <dcterms:created xsi:type="dcterms:W3CDTF">2010-02-12T10:22:34Z</dcterms:created>
  <dcterms:modified xsi:type="dcterms:W3CDTF">2021-05-08T01:39:59Z</dcterms:modified>
</cp:coreProperties>
</file>