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9"/>
  </p:notesMasterIdLst>
  <p:handoutMasterIdLst>
    <p:handoutMasterId r:id="rId80"/>
  </p:handoutMasterIdLst>
  <p:sldIdLst>
    <p:sldId id="256" r:id="rId2"/>
    <p:sldId id="307" r:id="rId3"/>
    <p:sldId id="308" r:id="rId4"/>
    <p:sldId id="309" r:id="rId5"/>
    <p:sldId id="310" r:id="rId6"/>
    <p:sldId id="332" r:id="rId7"/>
    <p:sldId id="333" r:id="rId8"/>
    <p:sldId id="325" r:id="rId9"/>
    <p:sldId id="271" r:id="rId10"/>
    <p:sldId id="257" r:id="rId11"/>
    <p:sldId id="311" r:id="rId12"/>
    <p:sldId id="334" r:id="rId13"/>
    <p:sldId id="335" r:id="rId14"/>
    <p:sldId id="327" r:id="rId15"/>
    <p:sldId id="299" r:id="rId16"/>
    <p:sldId id="312" r:id="rId17"/>
    <p:sldId id="300" r:id="rId18"/>
    <p:sldId id="258" r:id="rId19"/>
    <p:sldId id="301" r:id="rId20"/>
    <p:sldId id="259" r:id="rId21"/>
    <p:sldId id="336" r:id="rId22"/>
    <p:sldId id="337" r:id="rId23"/>
    <p:sldId id="326" r:id="rId24"/>
    <p:sldId id="302" r:id="rId25"/>
    <p:sldId id="304" r:id="rId26"/>
    <p:sldId id="260" r:id="rId27"/>
    <p:sldId id="305" r:id="rId28"/>
    <p:sldId id="306" r:id="rId29"/>
    <p:sldId id="262" r:id="rId30"/>
    <p:sldId id="338" r:id="rId31"/>
    <p:sldId id="339" r:id="rId32"/>
    <p:sldId id="261" r:id="rId33"/>
    <p:sldId id="263" r:id="rId34"/>
    <p:sldId id="328" r:id="rId35"/>
    <p:sldId id="303" r:id="rId36"/>
    <p:sldId id="316" r:id="rId37"/>
    <p:sldId id="340" r:id="rId38"/>
    <p:sldId id="350" r:id="rId39"/>
    <p:sldId id="317" r:id="rId40"/>
    <p:sldId id="264" r:id="rId41"/>
    <p:sldId id="351" r:id="rId42"/>
    <p:sldId id="341" r:id="rId43"/>
    <p:sldId id="342" r:id="rId44"/>
    <p:sldId id="352" r:id="rId45"/>
    <p:sldId id="343" r:id="rId46"/>
    <p:sldId id="344" r:id="rId47"/>
    <p:sldId id="345" r:id="rId48"/>
    <p:sldId id="329" r:id="rId49"/>
    <p:sldId id="272" r:id="rId50"/>
    <p:sldId id="346" r:id="rId51"/>
    <p:sldId id="318" r:id="rId52"/>
    <p:sldId id="347" r:id="rId53"/>
    <p:sldId id="273" r:id="rId54"/>
    <p:sldId id="274" r:id="rId55"/>
    <p:sldId id="349" r:id="rId56"/>
    <p:sldId id="348" r:id="rId57"/>
    <p:sldId id="276" r:id="rId58"/>
    <p:sldId id="279" r:id="rId59"/>
    <p:sldId id="266" r:id="rId60"/>
    <p:sldId id="281" r:id="rId61"/>
    <p:sldId id="267" r:id="rId62"/>
    <p:sldId id="321" r:id="rId63"/>
    <p:sldId id="322" r:id="rId64"/>
    <p:sldId id="285" r:id="rId65"/>
    <p:sldId id="286" r:id="rId66"/>
    <p:sldId id="287" r:id="rId67"/>
    <p:sldId id="288" r:id="rId68"/>
    <p:sldId id="289" r:id="rId69"/>
    <p:sldId id="268" r:id="rId70"/>
    <p:sldId id="291" r:id="rId71"/>
    <p:sldId id="319" r:id="rId72"/>
    <p:sldId id="269" r:id="rId73"/>
    <p:sldId id="297" r:id="rId74"/>
    <p:sldId id="298" r:id="rId75"/>
    <p:sldId id="330" r:id="rId76"/>
    <p:sldId id="320" r:id="rId77"/>
    <p:sldId id="331"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9"/>
    <p:restoredTop sz="94674"/>
  </p:normalViewPr>
  <p:slideViewPr>
    <p:cSldViewPr snapToGrid="0" snapToObjects="1">
      <p:cViewPr varScale="1">
        <p:scale>
          <a:sx n="124" d="100"/>
          <a:sy n="124" d="100"/>
        </p:scale>
        <p:origin x="135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4/27/21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4/27/21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23 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23 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23 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23 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23 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23 Project Planning</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10/12/2014</a:t>
            </a:r>
            <a:endParaRPr lang="en-US"/>
          </a:p>
        </p:txBody>
      </p:sp>
      <p:sp>
        <p:nvSpPr>
          <p:cNvPr id="8" name="Footer Placeholder 4"/>
          <p:cNvSpPr>
            <a:spLocks noGrp="1"/>
          </p:cNvSpPr>
          <p:nvPr>
            <p:ph type="ftr" sz="quarter" idx="11"/>
          </p:nvPr>
        </p:nvSpPr>
        <p:spPr/>
        <p:txBody>
          <a:bodyPr/>
          <a:lstStyle>
            <a:lvl1pPr>
              <a:defRPr/>
            </a:lvl1pPr>
          </a:lstStyle>
          <a:p>
            <a:r>
              <a:rPr lang="en-US"/>
              <a:t>Chapter 23 Project Planning</a:t>
            </a:r>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10/12/2014</a:t>
            </a:r>
            <a:endParaRPr lang="en-US"/>
          </a:p>
        </p:txBody>
      </p:sp>
      <p:sp>
        <p:nvSpPr>
          <p:cNvPr id="4" name="Footer Placeholder 4"/>
          <p:cNvSpPr>
            <a:spLocks noGrp="1"/>
          </p:cNvSpPr>
          <p:nvPr>
            <p:ph type="ftr" sz="quarter" idx="11"/>
          </p:nvPr>
        </p:nvSpPr>
        <p:spPr/>
        <p:txBody>
          <a:bodyPr/>
          <a:lstStyle>
            <a:lvl1pPr>
              <a:defRPr/>
            </a:lvl1pPr>
          </a:lstStyle>
          <a:p>
            <a:r>
              <a:rPr lang="en-US"/>
              <a:t>Chapter 23 Project Planning</a:t>
            </a:r>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10/12/2014</a:t>
            </a:r>
            <a:endParaRPr lang="en-US"/>
          </a:p>
        </p:txBody>
      </p:sp>
      <p:sp>
        <p:nvSpPr>
          <p:cNvPr id="3" name="Footer Placeholder 4"/>
          <p:cNvSpPr>
            <a:spLocks noGrp="1"/>
          </p:cNvSpPr>
          <p:nvPr>
            <p:ph type="ftr" sz="quarter" idx="11"/>
          </p:nvPr>
        </p:nvSpPr>
        <p:spPr/>
        <p:txBody>
          <a:bodyPr/>
          <a:lstStyle>
            <a:lvl1pPr>
              <a:defRPr/>
            </a:lvl1pPr>
          </a:lstStyle>
          <a:p>
            <a:r>
              <a:rPr lang="en-US"/>
              <a:t>Chapter 23 Project Planning</a:t>
            </a:r>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23 Project Planning</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23 Project Planning</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23 Project Planning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rojectmanager.com/gantt-char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YuLtjbIr7l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atlassian.com/agile/kanban/boards" TargetMode="External"/><Relationship Id="rId2" Type="http://schemas.openxmlformats.org/officeDocument/2006/relationships/hyperlink" Target="https://www.youtube.com/watch?v=Bcid33tgq8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gjU5vA8m1J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23 – Project planning</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strategies</a:t>
            </a:r>
          </a:p>
        </p:txBody>
      </p:sp>
      <p:sp>
        <p:nvSpPr>
          <p:cNvPr id="3" name="Content Placeholder 2"/>
          <p:cNvSpPr>
            <a:spLocks noGrp="1"/>
          </p:cNvSpPr>
          <p:nvPr>
            <p:ph idx="1"/>
          </p:nvPr>
        </p:nvSpPr>
        <p:spPr/>
        <p:txBody>
          <a:bodyPr/>
          <a:lstStyle/>
          <a:p>
            <a:r>
              <a:rPr lang="en-US" dirty="0"/>
              <a:t>Under pricing</a:t>
            </a:r>
          </a:p>
          <a:p>
            <a:pPr lvl="1"/>
            <a:r>
              <a:rPr lang="en-US" dirty="0"/>
              <a:t>A company may underprice a system in order to gain a contract that allows them to retain staff for future opportunities</a:t>
            </a:r>
          </a:p>
          <a:p>
            <a:pPr lvl="1"/>
            <a:r>
              <a:rPr lang="en-US" dirty="0"/>
              <a:t>A company may underprice a system to gain access to a new market area</a:t>
            </a:r>
          </a:p>
          <a:p>
            <a:r>
              <a:rPr lang="en-US" dirty="0"/>
              <a:t>Increased pricing</a:t>
            </a:r>
          </a:p>
          <a:p>
            <a:pPr lvl="1"/>
            <a:r>
              <a:rPr lang="en-US" dirty="0"/>
              <a:t>The price may be increased when a buyer wishes a fixed-price contract and so the seller increases the price to allow for unexpected risks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extLst>
      <p:ext uri="{BB962C8B-B14F-4D97-AF65-F5344CB8AC3E}">
        <p14:creationId xmlns:p14="http://schemas.microsoft.com/office/powerpoint/2010/main" val="211608199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to win</a:t>
            </a:r>
          </a:p>
        </p:txBody>
      </p:sp>
      <p:sp>
        <p:nvSpPr>
          <p:cNvPr id="3" name="Content Placeholder 2"/>
          <p:cNvSpPr>
            <a:spLocks noGrp="1"/>
          </p:cNvSpPr>
          <p:nvPr>
            <p:ph idx="1"/>
          </p:nvPr>
        </p:nvSpPr>
        <p:spPr/>
        <p:txBody>
          <a:bodyPr/>
          <a:lstStyle/>
          <a:p>
            <a:r>
              <a:rPr lang="en-US" dirty="0"/>
              <a:t>The software is priced according to what the software developer believes </a:t>
            </a:r>
            <a:r>
              <a:rPr lang="en-US" dirty="0">
                <a:solidFill>
                  <a:srgbClr val="1F0FF1"/>
                </a:solidFill>
              </a:rPr>
              <a:t>the buyer is willing to pay</a:t>
            </a:r>
          </a:p>
          <a:p>
            <a:r>
              <a:rPr lang="en-US" dirty="0"/>
              <a:t>If this is less that the development costs, the software functionality may be reduced accordingly with a view to extra functionality being added in a later release</a:t>
            </a:r>
          </a:p>
          <a:p>
            <a:r>
              <a:rPr lang="en-US" dirty="0"/>
              <a:t>Additional costs may be added as the requirements change and these may be priced at a higher level to make up for the shortfall in the original price</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182245932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solidFill>
                  <a:srgbClr val="FF0000"/>
                </a:solidFill>
              </a:rPr>
              <a:t>Plan-driven development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37540291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p:txBody>
          <a:bodyPr/>
          <a:lstStyle/>
          <a:p>
            <a:r>
              <a:rPr lang="en-US" dirty="0"/>
              <a:t>Plan-driven or plan-based development is an approach to software engineering where the development process is planned in detail. </a:t>
            </a:r>
          </a:p>
          <a:p>
            <a:pPr lvl="1"/>
            <a:r>
              <a:rPr lang="en-US" dirty="0"/>
              <a:t>Plan-driven development is based on engineering project management techniques and is the ‘traditional’ way of managing large software development projects. </a:t>
            </a:r>
          </a:p>
          <a:p>
            <a:r>
              <a:rPr lang="en-US" dirty="0"/>
              <a:t>A </a:t>
            </a:r>
            <a:r>
              <a:rPr lang="en-US" dirty="0">
                <a:solidFill>
                  <a:srgbClr val="FF0000"/>
                </a:solidFill>
              </a:rPr>
              <a:t>project plan </a:t>
            </a:r>
            <a:r>
              <a:rPr lang="en-US" dirty="0"/>
              <a:t>is created that records the work to be done, who will do it, the development schedule and the work products. </a:t>
            </a:r>
          </a:p>
          <a:p>
            <a:r>
              <a:rPr lang="en-US" dirty="0"/>
              <a:t>Managers use the plan to support project decision making and as a way of measuring progress.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 – pros and cons</a:t>
            </a:r>
          </a:p>
        </p:txBody>
      </p:sp>
      <p:sp>
        <p:nvSpPr>
          <p:cNvPr id="3" name="Content Placeholder 2"/>
          <p:cNvSpPr>
            <a:spLocks noGrp="1"/>
          </p:cNvSpPr>
          <p:nvPr>
            <p:ph idx="1"/>
          </p:nvPr>
        </p:nvSpPr>
        <p:spPr/>
        <p:txBody>
          <a:bodyPr/>
          <a:lstStyle/>
          <a:p>
            <a:r>
              <a:rPr lang="en-US" dirty="0"/>
              <a:t>The arguments </a:t>
            </a:r>
            <a:r>
              <a:rPr lang="en-US" dirty="0">
                <a:solidFill>
                  <a:srgbClr val="FF0000"/>
                </a:solidFill>
              </a:rPr>
              <a:t>in favor </a:t>
            </a:r>
            <a:r>
              <a:rPr lang="en-US" dirty="0"/>
              <a:t>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a:t> </a:t>
            </a:r>
            <a:endParaRPr lang="en-US" dirty="0"/>
          </a:p>
          <a:p>
            <a:r>
              <a:rPr lang="en-US" dirty="0"/>
              <a:t>The principal argument </a:t>
            </a:r>
            <a:r>
              <a:rPr lang="en-US" dirty="0">
                <a:solidFill>
                  <a:srgbClr val="FF0000"/>
                </a:solidFill>
              </a:rPr>
              <a:t>against</a:t>
            </a:r>
            <a:r>
              <a:rPr lang="en-US" dirty="0"/>
              <a: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Project plan</a:t>
            </a:r>
          </a:p>
        </p:txBody>
      </p:sp>
      <p:sp>
        <p:nvSpPr>
          <p:cNvPr id="3" name="Content Placeholder 2"/>
          <p:cNvSpPr>
            <a:spLocks noGrp="1"/>
          </p:cNvSpPr>
          <p:nvPr>
            <p:ph idx="1"/>
          </p:nvPr>
        </p:nvSpPr>
        <p:spPr>
          <a:xfrm>
            <a:off x="457200" y="1830387"/>
            <a:ext cx="8229600" cy="4525963"/>
          </a:xfrm>
        </p:spPr>
        <p:txBody>
          <a:bodyPr/>
          <a:lstStyle/>
          <a:p>
            <a:r>
              <a:rPr lang="en-US" dirty="0"/>
              <a:t>In a plan-driven development project, a project plan sets out the </a:t>
            </a:r>
            <a:r>
              <a:rPr lang="en-US" dirty="0">
                <a:solidFill>
                  <a:srgbClr val="1F0FF1"/>
                </a:solidFill>
              </a:rPr>
              <a:t>resources</a:t>
            </a:r>
            <a:r>
              <a:rPr lang="en-US" dirty="0"/>
              <a:t> available to the project, the </a:t>
            </a:r>
            <a:r>
              <a:rPr lang="en-US" dirty="0">
                <a:solidFill>
                  <a:srgbClr val="1F0FF1"/>
                </a:solidFill>
              </a:rPr>
              <a:t>work breakdown</a:t>
            </a:r>
            <a:r>
              <a:rPr lang="en-US" dirty="0"/>
              <a:t>, and a </a:t>
            </a:r>
            <a:r>
              <a:rPr lang="en-US" dirty="0">
                <a:solidFill>
                  <a:srgbClr val="1F0FF1"/>
                </a:solidFill>
              </a:rPr>
              <a:t>schedule</a:t>
            </a:r>
            <a:r>
              <a:rPr lang="en-US" dirty="0"/>
              <a:t>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rial"/>
                          <a:ea typeface="Times New Roman"/>
                          <a:cs typeface="Arial"/>
                        </a:rPr>
                        <a:t>Quality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planning process</a:t>
            </a:r>
          </a:p>
        </p:txBody>
      </p:sp>
      <p:sp>
        <p:nvSpPr>
          <p:cNvPr id="3" name="Content Placeholder 2"/>
          <p:cNvSpPr>
            <a:spLocks noGrp="1"/>
          </p:cNvSpPr>
          <p:nvPr>
            <p:ph idx="1"/>
          </p:nvPr>
        </p:nvSpPr>
        <p:spPr/>
        <p:txBody>
          <a:bodyPr/>
          <a:lstStyle/>
          <a:p>
            <a:r>
              <a:rPr lang="en-US" dirty="0">
                <a:solidFill>
                  <a:srgbClr val="FF0000"/>
                </a:solidFill>
              </a:rPr>
              <a:t>Project planning </a:t>
            </a:r>
            <a:r>
              <a:rPr lang="en-US" dirty="0"/>
              <a:t>is an iterative process that starts when you create an initial project plan during the project startup phase. </a:t>
            </a:r>
          </a:p>
          <a:p>
            <a:r>
              <a:rPr lang="en-US" dirty="0"/>
              <a:t>Plan changes are inevitable. </a:t>
            </a:r>
          </a:p>
          <a:p>
            <a:pPr lvl="1"/>
            <a:r>
              <a:rPr lang="en-US" dirty="0"/>
              <a:t>As more information about the system and the project team becomes available during the project, you should </a:t>
            </a:r>
            <a:r>
              <a:rPr lang="en-US" dirty="0">
                <a:solidFill>
                  <a:srgbClr val="FF0000"/>
                </a:solidFill>
              </a:rPr>
              <a:t>regularly revise </a:t>
            </a:r>
            <a:r>
              <a:rPr lang="en-US" dirty="0"/>
              <a:t>the plan to reflect </a:t>
            </a:r>
            <a:r>
              <a:rPr lang="en-US" dirty="0">
                <a:solidFill>
                  <a:srgbClr val="FF0000"/>
                </a:solidFill>
              </a:rPr>
              <a:t>requirements</a:t>
            </a:r>
            <a:r>
              <a:rPr lang="en-US" dirty="0"/>
              <a:t>, </a:t>
            </a:r>
            <a:r>
              <a:rPr lang="en-US" dirty="0">
                <a:solidFill>
                  <a:srgbClr val="FF0000"/>
                </a:solidFill>
              </a:rPr>
              <a:t>schedule</a:t>
            </a:r>
            <a:r>
              <a:rPr lang="en-US" dirty="0"/>
              <a:t> and </a:t>
            </a:r>
            <a:r>
              <a:rPr lang="en-US" dirty="0">
                <a:solidFill>
                  <a:srgbClr val="FF0000"/>
                </a:solidFill>
              </a:rPr>
              <a:t>risk changes</a:t>
            </a:r>
            <a:r>
              <a:rPr lang="en-US" dirty="0"/>
              <a:t>.</a:t>
            </a:r>
          </a:p>
          <a:p>
            <a:pPr lvl="1"/>
            <a:r>
              <a:rPr lang="en-US" dirty="0"/>
              <a:t>Changing business goals also leads to changes in project plans. As business goals change, this could affect all projects, which may then have to be re-planned. </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chemeClr val="tx1"/>
                </a:solidFill>
              </a:rPr>
              <a:t>Software pricing</a:t>
            </a:r>
            <a:endParaRPr lang="en-GB" dirty="0">
              <a:solidFill>
                <a:schemeClr val="tx1"/>
              </a:solidFill>
            </a:endParaRPr>
          </a:p>
          <a:p>
            <a:r>
              <a:rPr lang="en-US" dirty="0">
                <a:solidFill>
                  <a:schemeClr val="tx1"/>
                </a:solidFill>
              </a:rPr>
              <a:t>Plan-driven development</a:t>
            </a:r>
            <a:endParaRPr lang="en-GB" dirty="0">
              <a:solidFill>
                <a:schemeClr val="tx1"/>
              </a:solidFill>
            </a:endParaRPr>
          </a:p>
          <a:p>
            <a:r>
              <a:rPr lang="en-US" dirty="0">
                <a:solidFill>
                  <a:schemeClr val="tx1"/>
                </a:solidFill>
              </a:rPr>
              <a:t>Project scheduling</a:t>
            </a:r>
            <a:endParaRPr lang="en-GB" dirty="0">
              <a:solidFill>
                <a:schemeClr val="tx1"/>
              </a:solidFill>
            </a:endParaRPr>
          </a:p>
          <a:p>
            <a:r>
              <a:rPr lang="en-US" dirty="0">
                <a:solidFill>
                  <a:schemeClr val="tx1"/>
                </a:solidFill>
              </a:rPr>
              <a:t>Agile planning</a:t>
            </a:r>
            <a:endParaRPr lang="en-GB" dirty="0">
              <a:solidFill>
                <a:schemeClr val="tx1"/>
              </a:solidFill>
            </a:endParaRPr>
          </a:p>
          <a:p>
            <a:r>
              <a:rPr lang="en-US" dirty="0">
                <a:solidFill>
                  <a:schemeClr val="tx1"/>
                </a:solidFill>
              </a:rPr>
              <a:t>Estimation techniques</a:t>
            </a:r>
          </a:p>
          <a:p>
            <a:r>
              <a:rPr lang="en-US" dirty="0">
                <a:solidFill>
                  <a:schemeClr val="tx1"/>
                </a:solidFill>
              </a:rPr>
              <a:t>COCOMO  cost modeling</a:t>
            </a:r>
            <a:r>
              <a:rPr lang="en-GB" dirty="0">
                <a:solidFill>
                  <a:schemeClr val="tx1"/>
                </a:solidFill>
              </a:rPr>
              <a:t> </a:t>
            </a:r>
            <a:endParaRPr lang="en-US" dirty="0">
              <a:solidFill>
                <a:schemeClr val="tx1"/>
              </a:solidFill>
            </a:endParaRP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project planning process</a:t>
            </a:r>
            <a:r>
              <a:rPr lang="en-GB" dirty="0">
                <a:solidFill>
                  <a:srgbClr val="FF0000"/>
                </a:solidFill>
              </a:rPr>
              <a:t> </a:t>
            </a:r>
            <a:endParaRPr lang="en-US" dirty="0">
              <a:solidFill>
                <a:srgbClr val="FF0000"/>
              </a:solidFill>
            </a:endParaRPr>
          </a:p>
        </p:txBody>
      </p:sp>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82" y="1959447"/>
            <a:ext cx="8385418" cy="3588598"/>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assumptions</a:t>
            </a:r>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plan.</a:t>
            </a:r>
          </a:p>
          <a:p>
            <a:r>
              <a:rPr lang="en-US" dirty="0"/>
              <a:t>Problems of some description always arise during a project, and these lead to project delays. </a:t>
            </a:r>
          </a:p>
          <a:p>
            <a:r>
              <a:rPr lang="en-US" dirty="0"/>
              <a:t>Your initial assumptions and scheduling should therefore take unexpected problems into account. </a:t>
            </a:r>
          </a:p>
          <a:p>
            <a:r>
              <a:rPr lang="en-US" dirty="0"/>
              <a:t>You should include </a:t>
            </a:r>
            <a:r>
              <a:rPr lang="en-US" dirty="0">
                <a:solidFill>
                  <a:srgbClr val="FF0000"/>
                </a:solidFill>
              </a:rPr>
              <a:t>contingency</a:t>
            </a:r>
            <a:r>
              <a:rPr lang="en-US" dirty="0"/>
              <a:t> in your plan so that if things go wrong, then your delivery schedule is not seriously disrupted.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val="339575727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Risk mitigation</a:t>
            </a:r>
          </a:p>
        </p:txBody>
      </p:sp>
      <p:sp>
        <p:nvSpPr>
          <p:cNvPr id="3" name="Content Placeholder 2"/>
          <p:cNvSpPr>
            <a:spLocks noGrp="1"/>
          </p:cNvSpPr>
          <p:nvPr>
            <p:ph idx="1"/>
          </p:nvPr>
        </p:nvSpPr>
        <p:spPr/>
        <p:txBody>
          <a:bodyPr/>
          <a:lstStyle/>
          <a:p>
            <a:r>
              <a:rPr lang="en-US" dirty="0"/>
              <a:t>If there are </a:t>
            </a:r>
            <a:r>
              <a:rPr lang="en-US" dirty="0">
                <a:solidFill>
                  <a:srgbClr val="1F0FF1"/>
                </a:solidFill>
              </a:rPr>
              <a:t>serious problems </a:t>
            </a:r>
            <a:r>
              <a:rPr lang="en-US" dirty="0"/>
              <a:t>with the development work that are likely to lead to significant delays, you need to initiate </a:t>
            </a:r>
            <a:r>
              <a:rPr lang="en-US" dirty="0">
                <a:solidFill>
                  <a:srgbClr val="1F0FF1"/>
                </a:solidFill>
              </a:rPr>
              <a:t>risk mitigation actions </a:t>
            </a:r>
            <a:r>
              <a:rPr lang="en-US" dirty="0"/>
              <a:t>to reduce the risks of project failure. </a:t>
            </a:r>
          </a:p>
          <a:p>
            <a:r>
              <a:rPr lang="en-US" dirty="0"/>
              <a:t>In conjunction with these actions, you also have to </a:t>
            </a:r>
            <a:r>
              <a:rPr lang="en-US" dirty="0">
                <a:solidFill>
                  <a:srgbClr val="1F0FF1"/>
                </a:solidFill>
              </a:rPr>
              <a:t>re-plan the project</a:t>
            </a:r>
            <a:r>
              <a:rPr lang="en-US" dirty="0"/>
              <a:t>. </a:t>
            </a:r>
          </a:p>
          <a:p>
            <a:r>
              <a:rPr lang="en-US" dirty="0"/>
              <a:t>This may involve renegotiating the project </a:t>
            </a:r>
            <a:r>
              <a:rPr lang="en-US" dirty="0">
                <a:solidFill>
                  <a:srgbClr val="1F0FF1"/>
                </a:solidFill>
              </a:rPr>
              <a:t>constraints</a:t>
            </a:r>
            <a:r>
              <a:rPr lang="en-US" dirty="0"/>
              <a:t> and </a:t>
            </a:r>
            <a:r>
              <a:rPr lang="en-US" dirty="0">
                <a:solidFill>
                  <a:srgbClr val="1F0FF1"/>
                </a:solidFill>
              </a:rPr>
              <a:t>deliverables</a:t>
            </a:r>
            <a:r>
              <a:rPr lang="en-US" dirty="0"/>
              <a:t> with the customer. A </a:t>
            </a:r>
            <a:r>
              <a:rPr lang="en-US" dirty="0">
                <a:solidFill>
                  <a:srgbClr val="1F0FF1"/>
                </a:solidFill>
              </a:rPr>
              <a:t>new schedule </a:t>
            </a:r>
            <a:r>
              <a:rPr lang="en-US" dirty="0"/>
              <a:t>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7397723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a:solidFill>
                  <a:srgbClr val="FF0000"/>
                </a:solidFill>
              </a:rPr>
              <a:t>Project scheduling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val="27320282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p:txBody>
          <a:bodyPr/>
          <a:lstStyle/>
          <a:p>
            <a:r>
              <a:rPr lang="en-US" dirty="0">
                <a:solidFill>
                  <a:srgbClr val="FF0000"/>
                </a:solidFill>
              </a:rPr>
              <a:t>Project scheduling </a:t>
            </a:r>
            <a:r>
              <a:rPr lang="en-US" dirty="0"/>
              <a:t>is the process of deciding how the work in a project will be organized as separate tasks, and when and how these tasks will be executed. </a:t>
            </a:r>
          </a:p>
          <a:p>
            <a:r>
              <a:rPr lang="en-US" dirty="0"/>
              <a:t>You estimate the </a:t>
            </a:r>
            <a:r>
              <a:rPr lang="en-US" dirty="0">
                <a:solidFill>
                  <a:srgbClr val="1F0FF1"/>
                </a:solidFill>
              </a:rPr>
              <a:t>calendar time </a:t>
            </a:r>
            <a:r>
              <a:rPr lang="en-US" dirty="0"/>
              <a:t>needed to complete each task, the </a:t>
            </a:r>
            <a:r>
              <a:rPr lang="en-US" dirty="0">
                <a:solidFill>
                  <a:srgbClr val="1F0FF1"/>
                </a:solidFill>
              </a:rPr>
              <a:t>effort required </a:t>
            </a:r>
            <a:r>
              <a:rPr lang="en-US" dirty="0"/>
              <a:t>and </a:t>
            </a:r>
            <a:r>
              <a:rPr lang="en-US" dirty="0">
                <a:solidFill>
                  <a:srgbClr val="1F0FF1"/>
                </a:solidFill>
              </a:rPr>
              <a:t>who</a:t>
            </a:r>
            <a:r>
              <a:rPr lang="en-US" dirty="0"/>
              <a:t> will work on the tasks that have been identified. </a:t>
            </a:r>
          </a:p>
          <a:p>
            <a:r>
              <a:rPr lang="en-US" dirty="0"/>
              <a:t>You also have to estimate the </a:t>
            </a:r>
            <a:r>
              <a:rPr lang="en-US" dirty="0">
                <a:solidFill>
                  <a:srgbClr val="1F0FF1"/>
                </a:solidFill>
              </a:rPr>
              <a:t>resources</a:t>
            </a:r>
            <a:r>
              <a:rPr lang="en-US" dirty="0"/>
              <a:t> needed to complete each task, such as the disk space required on a server, the time required on specialized hardware, such as a simulator, and what the travel budget will be.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scheduling </a:t>
            </a:r>
            <a:r>
              <a:rPr lang="en-GB" dirty="0">
                <a:solidFill>
                  <a:srgbClr val="FF0000"/>
                </a:solidFill>
              </a:rPr>
              <a:t>activities</a:t>
            </a:r>
          </a:p>
        </p:txBody>
      </p:sp>
      <p:sp>
        <p:nvSpPr>
          <p:cNvPr id="28675" name="Rectangle 3"/>
          <p:cNvSpPr>
            <a:spLocks noGrp="1" noChangeArrowheads="1"/>
          </p:cNvSpPr>
          <p:nvPr>
            <p:ph idx="1"/>
          </p:nvPr>
        </p:nvSpPr>
        <p:spPr>
          <a:noFill/>
          <a:ln/>
        </p:spPr>
        <p:txBody>
          <a:bodyPr lIns="90840" tIns="44623" rIns="90840" bIns="44623"/>
          <a:lstStyle/>
          <a:p>
            <a:r>
              <a:rPr lang="en-GB" dirty="0"/>
              <a:t>Split project into </a:t>
            </a:r>
            <a:r>
              <a:rPr lang="en-GB" dirty="0">
                <a:solidFill>
                  <a:srgbClr val="1F0FF1"/>
                </a:solidFill>
              </a:rPr>
              <a:t>tasks</a:t>
            </a:r>
            <a:r>
              <a:rPr lang="en-GB" dirty="0"/>
              <a:t> and estimate </a:t>
            </a:r>
            <a:r>
              <a:rPr lang="en-GB" dirty="0">
                <a:solidFill>
                  <a:srgbClr val="1F0FF1"/>
                </a:solidFill>
              </a:rPr>
              <a:t>time and resources </a:t>
            </a:r>
            <a:r>
              <a:rPr lang="en-GB" dirty="0"/>
              <a:t>required to complete each task.</a:t>
            </a:r>
          </a:p>
          <a:p>
            <a:r>
              <a:rPr lang="en-GB" dirty="0"/>
              <a:t>Organize tasks </a:t>
            </a:r>
            <a:r>
              <a:rPr lang="en-GB" dirty="0">
                <a:solidFill>
                  <a:srgbClr val="1F0FF1"/>
                </a:solidFill>
              </a:rPr>
              <a:t>concurrently</a:t>
            </a:r>
            <a:r>
              <a:rPr lang="en-GB" dirty="0"/>
              <a:t> to make optimal </a:t>
            </a:r>
            <a:br>
              <a:rPr lang="en-GB" dirty="0"/>
            </a:br>
            <a:r>
              <a:rPr lang="en-GB" dirty="0"/>
              <a:t>use of the workforce.</a:t>
            </a:r>
          </a:p>
          <a:p>
            <a:r>
              <a:rPr lang="en-GB" dirty="0"/>
              <a:t>Minimize </a:t>
            </a:r>
            <a:r>
              <a:rPr lang="en-GB" dirty="0">
                <a:solidFill>
                  <a:srgbClr val="1F0FF1"/>
                </a:solidFill>
              </a:rPr>
              <a:t>task dependencies </a:t>
            </a:r>
            <a:r>
              <a:rPr lang="en-GB" dirty="0"/>
              <a:t>to avoid delays </a:t>
            </a:r>
            <a:br>
              <a:rPr lang="en-GB" dirty="0"/>
            </a:br>
            <a:r>
              <a:rPr lang="en-GB" dirty="0"/>
              <a:t>caused by one task waiting for another to complete.</a:t>
            </a:r>
          </a:p>
          <a:p>
            <a:r>
              <a:rPr lang="en-GB" dirty="0"/>
              <a:t>It is dependent on project manager’s intuition and experience.</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project scheduling process</a:t>
            </a:r>
            <a:r>
              <a:rPr lang="en-GB" dirty="0">
                <a:solidFill>
                  <a:srgbClr val="FF0000"/>
                </a:solidFill>
              </a:rPr>
              <a:t> </a:t>
            </a:r>
            <a:endParaRPr lang="en-US" dirty="0">
              <a:solidFill>
                <a:srgbClr val="FF0000"/>
              </a:solidFill>
            </a:endParaRPr>
          </a:p>
        </p:txBody>
      </p:sp>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dirty="0"/>
              <a:t>Scheduling problems</a:t>
            </a:r>
          </a:p>
        </p:txBody>
      </p:sp>
      <p:sp>
        <p:nvSpPr>
          <p:cNvPr id="30723" name="Rectangle 3"/>
          <p:cNvSpPr>
            <a:spLocks noGrp="1" noChangeArrowheads="1"/>
          </p:cNvSpPr>
          <p:nvPr>
            <p:ph idx="1"/>
          </p:nvPr>
        </p:nvSpPr>
        <p:spPr>
          <a:noFill/>
          <a:ln/>
        </p:spPr>
        <p:txBody>
          <a:bodyPr lIns="90840" tIns="44623" rIns="90840" bIns="44623"/>
          <a:lstStyle/>
          <a:p>
            <a:r>
              <a:rPr lang="en-GB" dirty="0"/>
              <a:t>Estimating the difficulty of problems and hence the cost of developing a solution is hard.</a:t>
            </a:r>
          </a:p>
          <a:p>
            <a:r>
              <a:rPr lang="en-GB" dirty="0">
                <a:solidFill>
                  <a:srgbClr val="FF0000"/>
                </a:solidFill>
              </a:rPr>
              <a:t>Productivity is not proportional to the number of people working on a task.</a:t>
            </a:r>
          </a:p>
          <a:p>
            <a:r>
              <a:rPr lang="en-GB" dirty="0"/>
              <a:t>Adding people to a late project makes it later because of communication overhead.</a:t>
            </a:r>
          </a:p>
          <a:p>
            <a:r>
              <a:rPr lang="en-GB" dirty="0"/>
              <a:t>The unexpected always happens. </a:t>
            </a:r>
            <a:r>
              <a:rPr lang="en-GB" dirty="0">
                <a:solidFill>
                  <a:srgbClr val="FF0000"/>
                </a:solidFill>
              </a:rPr>
              <a:t>Always allow for contingencies in planning.</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a:t>Schedule presentation</a:t>
            </a:r>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 are normally used to illustrate the </a:t>
            </a:r>
            <a:r>
              <a:rPr lang="en-GB" dirty="0">
                <a:solidFill>
                  <a:srgbClr val="1F0FF1"/>
                </a:solidFill>
              </a:rPr>
              <a:t>project schedule</a:t>
            </a:r>
            <a:r>
              <a:rPr lang="en-GB" dirty="0"/>
              <a:t>.</a:t>
            </a:r>
          </a:p>
          <a:p>
            <a:r>
              <a:rPr lang="en-GB" dirty="0"/>
              <a:t>These show the project breakdown into </a:t>
            </a:r>
            <a:r>
              <a:rPr lang="en-GB" dirty="0">
                <a:solidFill>
                  <a:srgbClr val="FF0000"/>
                </a:solidFill>
              </a:rPr>
              <a:t>tasks</a:t>
            </a:r>
            <a:r>
              <a:rPr lang="en-GB" dirty="0"/>
              <a:t>. Tasks should not be too small. They should take about a week or two.</a:t>
            </a:r>
          </a:p>
          <a:p>
            <a:r>
              <a:rPr lang="en-GB" dirty="0"/>
              <a:t>Calendar-based</a:t>
            </a:r>
          </a:p>
          <a:p>
            <a:pPr lvl="1"/>
            <a:r>
              <a:rPr lang="en-GB" dirty="0">
                <a:solidFill>
                  <a:srgbClr val="1F0FF1"/>
                </a:solidFill>
              </a:rPr>
              <a:t>Bar charts </a:t>
            </a:r>
            <a:r>
              <a:rPr lang="en-GB" dirty="0"/>
              <a:t>are the most commonly used representation for project schedules. They show the schedule as activities or resources against time. E.g., </a:t>
            </a:r>
            <a:r>
              <a:rPr lang="en-GB" dirty="0">
                <a:hlinkClick r:id="rId3"/>
              </a:rPr>
              <a:t>Gantt charts</a:t>
            </a:r>
            <a:endParaRPr lang="en-GB" dirty="0"/>
          </a:p>
          <a:p>
            <a:r>
              <a:rPr lang="en-GB" dirty="0">
                <a:hlinkClick r:id="rId4"/>
              </a:rPr>
              <a:t>Activity networks</a:t>
            </a:r>
            <a:endParaRPr lang="en-GB" dirty="0"/>
          </a:p>
          <a:p>
            <a:pPr lvl="1"/>
            <a:r>
              <a:rPr lang="en-GB" dirty="0"/>
              <a:t>Shows task dependencies, critical path</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bar chart (Gantt chart)</a:t>
            </a:r>
            <a:r>
              <a:rPr lang="en-GB" dirty="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a:t>10/12/2014</a:t>
            </a:r>
            <a:endParaRPr lang="en-US"/>
          </a:p>
        </p:txBody>
      </p:sp>
      <p:sp>
        <p:nvSpPr>
          <p:cNvPr id="4" name="Footer Placeholder 3"/>
          <p:cNvSpPr>
            <a:spLocks noGrp="1"/>
          </p:cNvSpPr>
          <p:nvPr>
            <p:ph type="ftr" sz="quarter" idx="11"/>
          </p:nvPr>
        </p:nvSpPr>
        <p:spPr/>
        <p:txBody>
          <a:bodyPr/>
          <a:lstStyle/>
          <a:p>
            <a:r>
              <a:rPr lang="en-US"/>
              <a:t>Chapter 23 Project Planning</a:t>
            </a:r>
          </a:p>
        </p:txBody>
      </p:sp>
      <p:sp>
        <p:nvSpPr>
          <p:cNvPr id="5" name="Slide Number Placeholder 4"/>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val="2183452416"/>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a:t>Project planning involves breaking down the work into parts and assign these to project team members, anticipate problems that might arise, and prepare tentative solutions to those problems. </a:t>
            </a:r>
          </a:p>
          <a:p>
            <a:r>
              <a:rPr lang="en-US" dirty="0"/>
              <a:t>The </a:t>
            </a:r>
            <a:r>
              <a:rPr lang="en-US" dirty="0">
                <a:solidFill>
                  <a:srgbClr val="1F0FF1"/>
                </a:solidFill>
              </a:rPr>
              <a:t>Software Project Plan</a:t>
            </a:r>
            <a:r>
              <a:rPr lang="en-US" dirty="0"/>
              <a:t>, which is created at the start of a project, is used to communicate how the work will be done, to the project team and customers, and to help assess progress on the project.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activities</a:t>
            </a:r>
          </a:p>
        </p:txBody>
      </p:sp>
      <p:sp>
        <p:nvSpPr>
          <p:cNvPr id="3" name="Content Placeholder 2"/>
          <p:cNvSpPr>
            <a:spLocks noGrp="1"/>
          </p:cNvSpPr>
          <p:nvPr>
            <p:ph idx="1"/>
          </p:nvPr>
        </p:nvSpPr>
        <p:spPr/>
        <p:txBody>
          <a:bodyPr/>
          <a:lstStyle/>
          <a:p>
            <a:r>
              <a:rPr lang="en-US" dirty="0"/>
              <a:t>Project activities (tasks) are the </a:t>
            </a:r>
            <a:r>
              <a:rPr lang="en-US" dirty="0">
                <a:solidFill>
                  <a:srgbClr val="FF0000"/>
                </a:solidFill>
              </a:rPr>
              <a:t>basic planning element</a:t>
            </a:r>
            <a:r>
              <a:rPr lang="en-US" dirty="0"/>
              <a:t>.</a:t>
            </a:r>
          </a:p>
          <a:p>
            <a:r>
              <a:rPr lang="en-US" dirty="0"/>
              <a:t> Each activity has:</a:t>
            </a:r>
            <a:endParaRPr lang="en-GB" dirty="0"/>
          </a:p>
          <a:p>
            <a:pPr lvl="1"/>
            <a:r>
              <a:rPr lang="en-US" dirty="0"/>
              <a:t>a </a:t>
            </a:r>
            <a:r>
              <a:rPr lang="en-US" dirty="0">
                <a:solidFill>
                  <a:srgbClr val="FF0000"/>
                </a:solidFill>
              </a:rPr>
              <a:t>duration</a:t>
            </a:r>
            <a:r>
              <a:rPr lang="en-US" dirty="0"/>
              <a:t> in calendar days or months,</a:t>
            </a:r>
            <a:endParaRPr lang="en-GB" dirty="0"/>
          </a:p>
          <a:p>
            <a:pPr lvl="1"/>
            <a:r>
              <a:rPr lang="en-US" dirty="0"/>
              <a:t>an </a:t>
            </a:r>
            <a:r>
              <a:rPr lang="en-US" dirty="0">
                <a:solidFill>
                  <a:srgbClr val="FF0000"/>
                </a:solidFill>
              </a:rPr>
              <a:t>effort estimate</a:t>
            </a:r>
            <a:r>
              <a:rPr lang="en-US" dirty="0"/>
              <a:t>, which shows the number of person-days or person-months to complete the work,</a:t>
            </a:r>
            <a:endParaRPr lang="en-GB" dirty="0"/>
          </a:p>
          <a:p>
            <a:pPr lvl="1"/>
            <a:r>
              <a:rPr lang="en-US" dirty="0"/>
              <a:t>a </a:t>
            </a:r>
            <a:r>
              <a:rPr lang="en-US" dirty="0">
                <a:solidFill>
                  <a:srgbClr val="FF0000"/>
                </a:solidFill>
              </a:rPr>
              <a:t>deadline</a:t>
            </a:r>
            <a:r>
              <a:rPr lang="en-US" dirty="0"/>
              <a:t> by which the activity should be completed,</a:t>
            </a:r>
            <a:endParaRPr lang="en-GB" dirty="0"/>
          </a:p>
          <a:p>
            <a:pPr lvl="1"/>
            <a:r>
              <a:rPr lang="en-US" dirty="0"/>
              <a:t>a defined </a:t>
            </a:r>
            <a:r>
              <a:rPr lang="en-US" dirty="0">
                <a:solidFill>
                  <a:srgbClr val="FF0000"/>
                </a:solidFill>
              </a:rPr>
              <a:t>endpoint</a:t>
            </a:r>
            <a:r>
              <a:rPr lang="en-US" dirty="0"/>
              <a:t>, which might be a document, the holding of a review meeting, the successful execution of all tests, a working demo of the software, etc.</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val="172894680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lstStyle/>
          <a:p>
            <a:r>
              <a:rPr lang="en-US" dirty="0">
                <a:solidFill>
                  <a:srgbClr val="FF0000"/>
                </a:solidFill>
              </a:rPr>
              <a:t>Milestones</a:t>
            </a:r>
            <a:r>
              <a:rPr lang="en-US" dirty="0"/>
              <a:t> are points in the schedule against which you can assess progress, for example, the handover of the system to the test team. </a:t>
            </a:r>
          </a:p>
          <a:p>
            <a:endParaRPr lang="en-US" dirty="0"/>
          </a:p>
          <a:p>
            <a:r>
              <a:rPr lang="en-US" dirty="0">
                <a:solidFill>
                  <a:srgbClr val="FF0000"/>
                </a:solidFill>
              </a:rPr>
              <a:t>Deliverables</a:t>
            </a:r>
            <a:r>
              <a:rPr lang="en-US" dirty="0"/>
              <a:t> are work products that are delivered to the customer, e.g. a requirements document for the system.</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
        <p:nvSpPr>
          <p:cNvPr id="7" name="TextBox 6">
            <a:extLst>
              <a:ext uri="{FF2B5EF4-FFF2-40B4-BE49-F238E27FC236}">
                <a16:creationId xmlns:a16="http://schemas.microsoft.com/office/drawing/2014/main" id="{34716362-C49E-8440-B1E4-22862A43FC54}"/>
              </a:ext>
            </a:extLst>
          </p:cNvPr>
          <p:cNvSpPr txBox="1"/>
          <p:nvPr/>
        </p:nvSpPr>
        <p:spPr>
          <a:xfrm>
            <a:off x="457200" y="6124059"/>
            <a:ext cx="300082" cy="369332"/>
          </a:xfrm>
          <a:prstGeom prst="rect">
            <a:avLst/>
          </a:prstGeom>
          <a:noFill/>
        </p:spPr>
        <p:txBody>
          <a:bodyPr wrap="none" rtlCol="0">
            <a:spAutoFit/>
          </a:bodyPr>
          <a:lstStyle/>
          <a:p>
            <a:r>
              <a:rPr lang="en-US">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832646803"/>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r>
              <a:rPr lang="en-GB" dirty="0"/>
              <a:t> </a:t>
            </a:r>
            <a:endParaRPr lang="en-US" dirty="0"/>
          </a:p>
        </p:txBody>
      </p:sp>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33</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a:solidFill>
                  <a:srgbClr val="FF0000"/>
                </a:solidFill>
              </a:rPr>
              <a:t>Agile planning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spTree>
    <p:extLst>
      <p:ext uri="{BB962C8B-B14F-4D97-AF65-F5344CB8AC3E}">
        <p14:creationId xmlns:p14="http://schemas.microsoft.com/office/powerpoint/2010/main" val="3511542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3" name="Content Placeholder 2"/>
          <p:cNvSpPr>
            <a:spLocks noGrp="1"/>
          </p:cNvSpPr>
          <p:nvPr>
            <p:ph idx="1"/>
          </p:nvPr>
        </p:nvSpPr>
        <p:spPr/>
        <p:txBody>
          <a:bodyPr/>
          <a:lstStyle/>
          <a:p>
            <a:r>
              <a:rPr lang="en-US" dirty="0"/>
              <a:t>Agile methods of software development are iterative approaches where the software is developed and delivered to customers in increments. </a:t>
            </a:r>
          </a:p>
          <a:p>
            <a:r>
              <a:rPr lang="en-US" dirty="0"/>
              <a:t>Unlike plan-driven approaches, the functionality of these increments is </a:t>
            </a:r>
            <a:r>
              <a:rPr lang="en-US" i="1" dirty="0"/>
              <a:t>not planned </a:t>
            </a:r>
            <a:r>
              <a:rPr lang="en-US" dirty="0"/>
              <a:t>in advance but is decided during the development. </a:t>
            </a:r>
          </a:p>
          <a:p>
            <a:pPr lvl="1"/>
            <a:r>
              <a:rPr lang="en-US" dirty="0"/>
              <a:t>The decision on what to include in an increment depends on progress and on the customer’s priorities. </a:t>
            </a:r>
          </a:p>
          <a:p>
            <a:r>
              <a:rPr lang="en-US" dirty="0"/>
              <a:t>The customer’s priorities and requirements are expected to change so it makes sense to have a flexible plan that can accommodate these changes.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stages</a:t>
            </a:r>
          </a:p>
        </p:txBody>
      </p:sp>
      <p:sp>
        <p:nvSpPr>
          <p:cNvPr id="3" name="Content Placeholder 2"/>
          <p:cNvSpPr>
            <a:spLocks noGrp="1"/>
          </p:cNvSpPr>
          <p:nvPr>
            <p:ph idx="1"/>
          </p:nvPr>
        </p:nvSpPr>
        <p:spPr/>
        <p:txBody>
          <a:bodyPr/>
          <a:lstStyle/>
          <a:p>
            <a:r>
              <a:rPr lang="en-US" dirty="0">
                <a:solidFill>
                  <a:srgbClr val="1F0FF1"/>
                </a:solidFill>
              </a:rPr>
              <a:t>Release planning </a:t>
            </a:r>
            <a:r>
              <a:rPr lang="en-US" dirty="0"/>
              <a:t>looks ahead for several months and decides on the features that should be included in a </a:t>
            </a:r>
            <a:r>
              <a:rPr lang="en-US" i="1" dirty="0">
                <a:solidFill>
                  <a:srgbClr val="FF0000"/>
                </a:solidFill>
              </a:rPr>
              <a:t>release</a:t>
            </a:r>
            <a:r>
              <a:rPr lang="en-US" dirty="0"/>
              <a:t> of a system.</a:t>
            </a:r>
            <a:endParaRPr lang="en-GB" dirty="0"/>
          </a:p>
          <a:p>
            <a:r>
              <a:rPr lang="en-US" dirty="0">
                <a:solidFill>
                  <a:srgbClr val="1F0FF1"/>
                </a:solidFill>
              </a:rPr>
              <a:t>Iteration planning</a:t>
            </a:r>
            <a:r>
              <a:rPr lang="en-US" dirty="0"/>
              <a:t>, which has a shorter term outlook, focuses on planning the next </a:t>
            </a:r>
            <a:r>
              <a:rPr lang="en-US" i="1" dirty="0">
                <a:solidFill>
                  <a:srgbClr val="FF0000"/>
                </a:solidFill>
              </a:rPr>
              <a:t>increment</a:t>
            </a:r>
            <a:r>
              <a:rPr lang="en-US" dirty="0"/>
              <a:t> of a system. This is typically 2-4 weeks of work for the team. E.g., Sprint Planning.</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agile planning</a:t>
            </a:r>
          </a:p>
        </p:txBody>
      </p:sp>
      <p:sp>
        <p:nvSpPr>
          <p:cNvPr id="3" name="Content Placeholder 2"/>
          <p:cNvSpPr>
            <a:spLocks noGrp="1"/>
          </p:cNvSpPr>
          <p:nvPr>
            <p:ph idx="1"/>
          </p:nvPr>
        </p:nvSpPr>
        <p:spPr/>
        <p:txBody>
          <a:bodyPr/>
          <a:lstStyle/>
          <a:p>
            <a:r>
              <a:rPr lang="en-US" dirty="0">
                <a:solidFill>
                  <a:srgbClr val="FF0000"/>
                </a:solidFill>
              </a:rPr>
              <a:t>Planning in Scrum</a:t>
            </a:r>
          </a:p>
          <a:p>
            <a:pPr lvl="1"/>
            <a:r>
              <a:rPr lang="en-US" dirty="0"/>
              <a:t>Covered in Chapter 3</a:t>
            </a:r>
          </a:p>
          <a:p>
            <a:r>
              <a:rPr lang="en-US" dirty="0"/>
              <a:t>Based on managing a </a:t>
            </a:r>
            <a:r>
              <a:rPr lang="en-US" dirty="0">
                <a:solidFill>
                  <a:srgbClr val="FF0000"/>
                </a:solidFill>
              </a:rPr>
              <a:t>project backlog </a:t>
            </a:r>
            <a:r>
              <a:rPr lang="en-US" dirty="0"/>
              <a:t>(things to be done) with daily reviews of progress and problems (tool: </a:t>
            </a:r>
            <a:r>
              <a:rPr lang="en-US" dirty="0">
                <a:solidFill>
                  <a:srgbClr val="FF0000"/>
                </a:solidFill>
                <a:hlinkClick r:id="rId2"/>
              </a:rPr>
              <a:t>Kanban Board</a:t>
            </a:r>
            <a:r>
              <a:rPr lang="en-US" dirty="0"/>
              <a:t>)</a:t>
            </a:r>
          </a:p>
          <a:p>
            <a:pPr lvl="1"/>
            <a:r>
              <a:rPr lang="en-US" dirty="0"/>
              <a:t>Also, see </a:t>
            </a:r>
            <a:r>
              <a:rPr lang="en-US" dirty="0">
                <a:hlinkClick r:id="rId3"/>
              </a:rPr>
              <a:t>this page</a:t>
            </a:r>
            <a:endParaRPr lang="en-US" dirty="0"/>
          </a:p>
          <a:p>
            <a:r>
              <a:rPr lang="en-US" dirty="0">
                <a:solidFill>
                  <a:srgbClr val="FF0000"/>
                </a:solidFill>
              </a:rPr>
              <a:t>The planning game</a:t>
            </a:r>
          </a:p>
          <a:p>
            <a:pPr lvl="1"/>
            <a:r>
              <a:rPr lang="en-US" dirty="0"/>
              <a:t>Developed originally as part of Extreme Programming (XP)</a:t>
            </a:r>
          </a:p>
          <a:p>
            <a:pPr lvl="1"/>
            <a:r>
              <a:rPr lang="en-US" dirty="0"/>
              <a:t>Dependent on </a:t>
            </a:r>
            <a:r>
              <a:rPr lang="en-US" dirty="0">
                <a:solidFill>
                  <a:srgbClr val="1F0FF1"/>
                </a:solidFill>
              </a:rPr>
              <a:t>user stories </a:t>
            </a:r>
            <a:r>
              <a:rPr lang="en-US" dirty="0"/>
              <a:t>as </a:t>
            </a:r>
            <a:r>
              <a:rPr lang="en-US" dirty="0">
                <a:solidFill>
                  <a:srgbClr val="1F0FF1"/>
                </a:solidFill>
              </a:rPr>
              <a:t>a measure of progress </a:t>
            </a:r>
            <a:r>
              <a:rPr lang="en-US" dirty="0"/>
              <a:t>in the project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val="381758087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EF37-D324-314E-954D-677D6AAE4718}"/>
              </a:ext>
            </a:extLst>
          </p:cNvPr>
          <p:cNvSpPr>
            <a:spLocks noGrp="1"/>
          </p:cNvSpPr>
          <p:nvPr>
            <p:ph type="title"/>
          </p:nvPr>
        </p:nvSpPr>
        <p:spPr/>
        <p:txBody>
          <a:bodyPr/>
          <a:lstStyle/>
          <a:p>
            <a:r>
              <a:rPr lang="en-US" dirty="0">
                <a:solidFill>
                  <a:srgbClr val="FF0000"/>
                </a:solidFill>
              </a:rPr>
              <a:t>Kanban Board</a:t>
            </a:r>
          </a:p>
        </p:txBody>
      </p:sp>
      <p:pic>
        <p:nvPicPr>
          <p:cNvPr id="8" name="Content Placeholder 7">
            <a:extLst>
              <a:ext uri="{FF2B5EF4-FFF2-40B4-BE49-F238E27FC236}">
                <a16:creationId xmlns:a16="http://schemas.microsoft.com/office/drawing/2014/main" id="{8E54F1A8-8E0D-1949-8351-805C552C433D}"/>
              </a:ext>
            </a:extLst>
          </p:cNvPr>
          <p:cNvPicPr>
            <a:picLocks noGrp="1" noChangeAspect="1"/>
          </p:cNvPicPr>
          <p:nvPr>
            <p:ph idx="1"/>
          </p:nvPr>
        </p:nvPicPr>
        <p:blipFill>
          <a:blip r:embed="rId2"/>
          <a:stretch>
            <a:fillRect/>
          </a:stretch>
        </p:blipFill>
        <p:spPr>
          <a:xfrm>
            <a:off x="1835371" y="1600200"/>
            <a:ext cx="5473257" cy="4525963"/>
          </a:xfrm>
        </p:spPr>
      </p:pic>
      <p:sp>
        <p:nvSpPr>
          <p:cNvPr id="4" name="Date Placeholder 3">
            <a:extLst>
              <a:ext uri="{FF2B5EF4-FFF2-40B4-BE49-F238E27FC236}">
                <a16:creationId xmlns:a16="http://schemas.microsoft.com/office/drawing/2014/main" id="{BB9A1A06-DA77-DF4C-9499-8B197CB2C6F1}"/>
              </a:ext>
            </a:extLst>
          </p:cNvPr>
          <p:cNvSpPr>
            <a:spLocks noGrp="1"/>
          </p:cNvSpPr>
          <p:nvPr>
            <p:ph type="dt" sz="half" idx="10"/>
          </p:nvPr>
        </p:nvSpPr>
        <p:spPr/>
        <p:txBody>
          <a:bodyPr/>
          <a:lstStyle/>
          <a:p>
            <a:r>
              <a:rPr lang="en-GB"/>
              <a:t>10/12/2014</a:t>
            </a:r>
            <a:endParaRPr lang="en-US"/>
          </a:p>
        </p:txBody>
      </p:sp>
      <p:sp>
        <p:nvSpPr>
          <p:cNvPr id="5" name="Footer Placeholder 4">
            <a:extLst>
              <a:ext uri="{FF2B5EF4-FFF2-40B4-BE49-F238E27FC236}">
                <a16:creationId xmlns:a16="http://schemas.microsoft.com/office/drawing/2014/main" id="{9B1FEA98-63BB-DA4C-8E58-CABD5632CA75}"/>
              </a:ext>
            </a:extLst>
          </p:cNvPr>
          <p:cNvSpPr>
            <a:spLocks noGrp="1"/>
          </p:cNvSpPr>
          <p:nvPr>
            <p:ph type="ftr" sz="quarter" idx="11"/>
          </p:nvPr>
        </p:nvSpPr>
        <p:spPr/>
        <p:txBody>
          <a:bodyPr/>
          <a:lstStyle/>
          <a:p>
            <a:r>
              <a:rPr lang="en-US"/>
              <a:t>Chapter 23 Project Planning</a:t>
            </a:r>
          </a:p>
        </p:txBody>
      </p:sp>
      <p:sp>
        <p:nvSpPr>
          <p:cNvPr id="6" name="Slide Number Placeholder 5">
            <a:extLst>
              <a:ext uri="{FF2B5EF4-FFF2-40B4-BE49-F238E27FC236}">
                <a16:creationId xmlns:a16="http://schemas.microsoft.com/office/drawing/2014/main" id="{EECBCB9C-3567-354C-8E31-CABC102E0E79}"/>
              </a:ext>
            </a:extLst>
          </p:cNvPr>
          <p:cNvSpPr>
            <a:spLocks noGrp="1"/>
          </p:cNvSpPr>
          <p:nvPr>
            <p:ph type="sldNum" sz="quarter" idx="12"/>
          </p:nvPr>
        </p:nvSpPr>
        <p:spPr/>
        <p:txBody>
          <a:bodyPr/>
          <a:lstStyle/>
          <a:p>
            <a:fld id="{0D150273-F455-7D4F-8782-207C52466607}" type="slidenum">
              <a:rPr lang="en-US" smtClean="0"/>
              <a:pPr/>
              <a:t>38</a:t>
            </a:fld>
            <a:endParaRPr lang="en-US"/>
          </a:p>
        </p:txBody>
      </p:sp>
      <p:sp>
        <p:nvSpPr>
          <p:cNvPr id="7" name="TextBox 6">
            <a:extLst>
              <a:ext uri="{FF2B5EF4-FFF2-40B4-BE49-F238E27FC236}">
                <a16:creationId xmlns:a16="http://schemas.microsoft.com/office/drawing/2014/main" id="{E2AD7871-2CD9-8D4F-9993-5538ECB026EE}"/>
              </a:ext>
            </a:extLst>
          </p:cNvPr>
          <p:cNvSpPr txBox="1"/>
          <p:nvPr/>
        </p:nvSpPr>
        <p:spPr>
          <a:xfrm>
            <a:off x="339047" y="6215865"/>
            <a:ext cx="391454" cy="338554"/>
          </a:xfrm>
          <a:prstGeom prst="rect">
            <a:avLst/>
          </a:prstGeom>
          <a:noFill/>
        </p:spPr>
        <p:txBody>
          <a:bodyPr wrap="none" rtlCol="0">
            <a:spAutoFit/>
          </a:bodyPr>
          <a:lstStyle/>
          <a:p>
            <a:r>
              <a:rPr lang="en-US" sz="1600" dirty="0">
                <a:solidFill>
                  <a:srgbClr val="FF0000"/>
                </a:solidFill>
              </a:rPr>
              <a:t>*2</a:t>
            </a:r>
          </a:p>
        </p:txBody>
      </p:sp>
    </p:spTree>
    <p:extLst>
      <p:ext uri="{BB962C8B-B14F-4D97-AF65-F5344CB8AC3E}">
        <p14:creationId xmlns:p14="http://schemas.microsoft.com/office/powerpoint/2010/main" val="2618938740"/>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Story-based planning (in XP)</a:t>
            </a:r>
          </a:p>
        </p:txBody>
      </p:sp>
      <p:sp>
        <p:nvSpPr>
          <p:cNvPr id="3" name="Content Placeholder 2"/>
          <p:cNvSpPr>
            <a:spLocks noGrp="1"/>
          </p:cNvSpPr>
          <p:nvPr>
            <p:ph idx="1"/>
          </p:nvPr>
        </p:nvSpPr>
        <p:spPr/>
        <p:txBody>
          <a:bodyPr/>
          <a:lstStyle/>
          <a:p>
            <a:r>
              <a:rPr lang="en-US" sz="2000" dirty="0"/>
              <a:t>The </a:t>
            </a:r>
            <a:r>
              <a:rPr lang="en-US" sz="2000" dirty="0">
                <a:solidFill>
                  <a:srgbClr val="1F0FF1"/>
                </a:solidFill>
              </a:rPr>
              <a:t>planning game </a:t>
            </a:r>
            <a:r>
              <a:rPr lang="en-US" sz="2000" dirty="0"/>
              <a:t>is based on user stories that reflect the features that should be included in the system. </a:t>
            </a:r>
          </a:p>
          <a:p>
            <a:r>
              <a:rPr lang="en-US" sz="2000" dirty="0"/>
              <a:t>The project team reads and discusses the stories and ranks them in order of the amount of time they think it will take to implement each story.</a:t>
            </a:r>
            <a:r>
              <a:rPr lang="en-GB" sz="2000" dirty="0"/>
              <a:t>  </a:t>
            </a:r>
          </a:p>
          <a:p>
            <a:r>
              <a:rPr lang="en-GB" sz="2000" dirty="0"/>
              <a:t>Stories are assigned ‘</a:t>
            </a:r>
            <a:r>
              <a:rPr lang="en-GB" sz="2000" dirty="0">
                <a:solidFill>
                  <a:srgbClr val="1F0FF1"/>
                </a:solidFill>
              </a:rPr>
              <a:t>effort points</a:t>
            </a:r>
            <a:r>
              <a:rPr lang="en-GB" sz="2000" dirty="0"/>
              <a:t>’ reflecting their size and difficulty of implementation</a:t>
            </a:r>
          </a:p>
          <a:p>
            <a:r>
              <a:rPr lang="en-GB" sz="2000" dirty="0"/>
              <a:t>The number of </a:t>
            </a:r>
            <a:r>
              <a:rPr lang="en-GB" sz="2000" dirty="0">
                <a:solidFill>
                  <a:srgbClr val="1F0FF1"/>
                </a:solidFill>
              </a:rPr>
              <a:t>effort points implemented per day </a:t>
            </a:r>
            <a:r>
              <a:rPr lang="en-GB" sz="2000" dirty="0"/>
              <a:t>is measured, giving an estimate of the team’s ‘</a:t>
            </a:r>
            <a:r>
              <a:rPr lang="en-GB" sz="2000" b="1" dirty="0">
                <a:solidFill>
                  <a:srgbClr val="1F0FF1"/>
                </a:solidFill>
              </a:rPr>
              <a:t>velocity</a:t>
            </a:r>
            <a:r>
              <a:rPr lang="en-GB" sz="2000" dirty="0"/>
              <a:t>’</a:t>
            </a:r>
          </a:p>
          <a:p>
            <a:r>
              <a:rPr lang="en-GB" sz="2000" dirty="0"/>
              <a:t>This allows the </a:t>
            </a:r>
            <a:r>
              <a:rPr lang="en-GB" sz="2000" dirty="0">
                <a:solidFill>
                  <a:srgbClr val="1F0FF1"/>
                </a:solidFill>
              </a:rPr>
              <a:t>total effort</a:t>
            </a:r>
            <a:r>
              <a:rPr lang="en-GB" sz="2000" dirty="0"/>
              <a:t> required to implement the system to be estimated</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stages (when do we plan?)</a:t>
            </a:r>
          </a:p>
        </p:txBody>
      </p:sp>
      <p:sp>
        <p:nvSpPr>
          <p:cNvPr id="3" name="Content Placeholder 2"/>
          <p:cNvSpPr>
            <a:spLocks noGrp="1"/>
          </p:cNvSpPr>
          <p:nvPr>
            <p:ph idx="1"/>
          </p:nvPr>
        </p:nvSpPr>
        <p:spPr/>
        <p:txBody>
          <a:bodyPr/>
          <a:lstStyle/>
          <a:p>
            <a:r>
              <a:rPr lang="en-US" dirty="0"/>
              <a:t>At the </a:t>
            </a:r>
            <a:r>
              <a:rPr lang="en-US" dirty="0">
                <a:solidFill>
                  <a:srgbClr val="1F0FF1"/>
                </a:solidFill>
              </a:rPr>
              <a:t>proposal stage</a:t>
            </a:r>
            <a:r>
              <a:rPr lang="en-US" dirty="0"/>
              <a:t>, when you are bidding for a contract to develop or provide a software system. </a:t>
            </a:r>
          </a:p>
          <a:p>
            <a:r>
              <a:rPr lang="en-US" dirty="0"/>
              <a:t>During the </a:t>
            </a:r>
            <a:r>
              <a:rPr lang="en-US" dirty="0">
                <a:solidFill>
                  <a:srgbClr val="1F0FF1"/>
                </a:solidFill>
              </a:rPr>
              <a:t>project startup phase</a:t>
            </a:r>
            <a:r>
              <a:rPr lang="en-US" dirty="0"/>
              <a:t>, when you have to plan who will work on the project, how the project will be broken down into increments, how resources will be allocated across your company, etc. </a:t>
            </a:r>
          </a:p>
          <a:p>
            <a:r>
              <a:rPr lang="en-US" dirty="0">
                <a:solidFill>
                  <a:srgbClr val="1F0FF1"/>
                </a:solidFill>
              </a:rPr>
              <a:t>Periodically</a:t>
            </a:r>
            <a:r>
              <a:rPr lang="en-US" dirty="0"/>
              <a:t> throughout the project, when you </a:t>
            </a:r>
            <a:r>
              <a:rPr lang="en-US" dirty="0">
                <a:solidFill>
                  <a:srgbClr val="1F0FF1"/>
                </a:solidFill>
              </a:rPr>
              <a:t>modify</a:t>
            </a:r>
            <a:r>
              <a:rPr lang="en-US" dirty="0"/>
              <a:t> your plan in the light of experience gained and information from monitoring the progress of the work.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planning game</a:t>
            </a:r>
            <a:endParaRPr lang="en-US" dirty="0"/>
          </a:p>
        </p:txBody>
      </p:sp>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98D1-740F-C949-A4B7-FD49C71DA40B}"/>
              </a:ext>
            </a:extLst>
          </p:cNvPr>
          <p:cNvSpPr>
            <a:spLocks noGrp="1"/>
          </p:cNvSpPr>
          <p:nvPr>
            <p:ph type="title"/>
          </p:nvPr>
        </p:nvSpPr>
        <p:spPr/>
        <p:txBody>
          <a:bodyPr/>
          <a:lstStyle/>
          <a:p>
            <a:r>
              <a:rPr lang="en-US" sz="4000" dirty="0">
                <a:solidFill>
                  <a:srgbClr val="FF0000"/>
                </a:solidFill>
              </a:rPr>
              <a:t>XP</a:t>
            </a:r>
          </a:p>
        </p:txBody>
      </p:sp>
      <p:pic>
        <p:nvPicPr>
          <p:cNvPr id="8" name="Content Placeholder 7">
            <a:extLst>
              <a:ext uri="{FF2B5EF4-FFF2-40B4-BE49-F238E27FC236}">
                <a16:creationId xmlns:a16="http://schemas.microsoft.com/office/drawing/2014/main" id="{C3AC734F-4EB1-3142-B61A-EBE53B0B75CC}"/>
              </a:ext>
            </a:extLst>
          </p:cNvPr>
          <p:cNvPicPr>
            <a:picLocks noGrp="1" noChangeAspect="1"/>
          </p:cNvPicPr>
          <p:nvPr>
            <p:ph idx="1"/>
          </p:nvPr>
        </p:nvPicPr>
        <p:blipFill>
          <a:blip r:embed="rId2"/>
          <a:stretch>
            <a:fillRect/>
          </a:stretch>
        </p:blipFill>
        <p:spPr>
          <a:xfrm>
            <a:off x="1092960" y="2054830"/>
            <a:ext cx="7168074" cy="3801439"/>
          </a:xfrm>
        </p:spPr>
      </p:pic>
      <p:sp>
        <p:nvSpPr>
          <p:cNvPr id="4" name="Date Placeholder 3">
            <a:extLst>
              <a:ext uri="{FF2B5EF4-FFF2-40B4-BE49-F238E27FC236}">
                <a16:creationId xmlns:a16="http://schemas.microsoft.com/office/drawing/2014/main" id="{73258B44-21FA-7F45-8FB5-2ED2A969A50F}"/>
              </a:ext>
            </a:extLst>
          </p:cNvPr>
          <p:cNvSpPr>
            <a:spLocks noGrp="1"/>
          </p:cNvSpPr>
          <p:nvPr>
            <p:ph type="dt" sz="half" idx="10"/>
          </p:nvPr>
        </p:nvSpPr>
        <p:spPr/>
        <p:txBody>
          <a:bodyPr/>
          <a:lstStyle/>
          <a:p>
            <a:r>
              <a:rPr lang="en-GB"/>
              <a:t>10/12/2014</a:t>
            </a:r>
            <a:endParaRPr lang="en-US"/>
          </a:p>
        </p:txBody>
      </p:sp>
      <p:sp>
        <p:nvSpPr>
          <p:cNvPr id="5" name="Footer Placeholder 4">
            <a:extLst>
              <a:ext uri="{FF2B5EF4-FFF2-40B4-BE49-F238E27FC236}">
                <a16:creationId xmlns:a16="http://schemas.microsoft.com/office/drawing/2014/main" id="{643D4A8F-668D-2041-8C17-D2C4A3177677}"/>
              </a:ext>
            </a:extLst>
          </p:cNvPr>
          <p:cNvSpPr>
            <a:spLocks noGrp="1"/>
          </p:cNvSpPr>
          <p:nvPr>
            <p:ph type="ftr" sz="quarter" idx="11"/>
          </p:nvPr>
        </p:nvSpPr>
        <p:spPr/>
        <p:txBody>
          <a:bodyPr/>
          <a:lstStyle/>
          <a:p>
            <a:r>
              <a:rPr lang="en-US"/>
              <a:t>Chapter 23 Project Planning</a:t>
            </a:r>
          </a:p>
        </p:txBody>
      </p:sp>
      <p:sp>
        <p:nvSpPr>
          <p:cNvPr id="6" name="Slide Number Placeholder 5">
            <a:extLst>
              <a:ext uri="{FF2B5EF4-FFF2-40B4-BE49-F238E27FC236}">
                <a16:creationId xmlns:a16="http://schemas.microsoft.com/office/drawing/2014/main" id="{EBAA7BBD-9B0D-A840-8270-FDA3826CA265}"/>
              </a:ext>
            </a:extLst>
          </p:cNvPr>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33492692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and iteration planning</a:t>
            </a:r>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a:t>The team’s velocity is used to guide the choice of stories so that they can be delivered within an iteration.</a:t>
            </a:r>
          </a:p>
          <a:p>
            <a:r>
              <a:rPr lang="en-US" dirty="0">
                <a:solidFill>
                  <a:srgbClr val="FF0000"/>
                </a:solidFill>
              </a:rPr>
              <a:t>Velocity = # completed stories / iteration</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val="54198296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allocation</a:t>
            </a:r>
          </a:p>
        </p:txBody>
      </p:sp>
      <p:sp>
        <p:nvSpPr>
          <p:cNvPr id="3" name="Content Placeholder 2"/>
          <p:cNvSpPr>
            <a:spLocks noGrp="1"/>
          </p:cNvSpPr>
          <p:nvPr>
            <p:ph idx="1"/>
          </p:nvPr>
        </p:nvSpPr>
        <p:spPr/>
        <p:txBody>
          <a:bodyPr/>
          <a:lstStyle/>
          <a:p>
            <a:r>
              <a:rPr lang="en-US" dirty="0"/>
              <a:t>During the task planning stage, the developers break down stories into </a:t>
            </a:r>
            <a:r>
              <a:rPr lang="en-US" dirty="0">
                <a:solidFill>
                  <a:srgbClr val="FF0000"/>
                </a:solidFill>
              </a:rPr>
              <a:t>development tasks</a:t>
            </a:r>
            <a:r>
              <a:rPr lang="en-US" dirty="0"/>
              <a:t>. </a:t>
            </a:r>
          </a:p>
          <a:p>
            <a:pPr lvl="1"/>
            <a:r>
              <a:rPr lang="en-US" dirty="0"/>
              <a:t>A development task should take 4–16 hours. </a:t>
            </a:r>
          </a:p>
          <a:p>
            <a:pPr lvl="1"/>
            <a:r>
              <a:rPr lang="en-US" dirty="0"/>
              <a:t>All of the tasks that must be completed to implement all of the stories in that iteration are listed.</a:t>
            </a:r>
            <a:r>
              <a:rPr lang="en-GB" dirty="0"/>
              <a:t> </a:t>
            </a:r>
          </a:p>
          <a:p>
            <a:pPr lvl="1"/>
            <a:r>
              <a:rPr lang="en-US" dirty="0"/>
              <a:t>The individual developers then sign up for the specific tasks that they will implement. </a:t>
            </a:r>
          </a:p>
          <a:p>
            <a:pPr lvl="1"/>
            <a:r>
              <a:rPr lang="en-US" dirty="0"/>
              <a:t>Tool: </a:t>
            </a:r>
            <a:r>
              <a:rPr lang="en-US" dirty="0">
                <a:solidFill>
                  <a:srgbClr val="FF0000"/>
                </a:solidFill>
                <a:hlinkClick r:id="rId2">
                  <a:extLst>
                    <a:ext uri="{A12FA001-AC4F-418D-AE19-62706E023703}">
                      <ahyp:hlinkClr xmlns:ahyp="http://schemas.microsoft.com/office/drawing/2018/hyperlinkcolor" val="tx"/>
                    </a:ext>
                  </a:extLst>
                </a:hlinkClick>
              </a:rPr>
              <a:t>Burndown Chart</a:t>
            </a:r>
            <a:endParaRPr lang="en-GB" dirty="0">
              <a:solidFill>
                <a:srgbClr val="FF0000"/>
              </a:solidFill>
            </a:endParaRPr>
          </a:p>
          <a:p>
            <a:r>
              <a:rPr lang="en-GB" dirty="0"/>
              <a:t>Benefits of this approach:</a:t>
            </a:r>
          </a:p>
          <a:p>
            <a:pPr lvl="1"/>
            <a:r>
              <a:rPr lang="en-US" dirty="0"/>
              <a:t>The whole team gets an overview of the tasks to be completed in an iteration. </a:t>
            </a:r>
          </a:p>
          <a:p>
            <a:pPr lvl="1"/>
            <a:r>
              <a:rPr lang="en-US" dirty="0"/>
              <a:t>Developers have a sense of ownership in these tasks and this is likely to motivate them to complete the task.</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
        <p:nvSpPr>
          <p:cNvPr id="7" name="TextBox 6">
            <a:extLst>
              <a:ext uri="{FF2B5EF4-FFF2-40B4-BE49-F238E27FC236}">
                <a16:creationId xmlns:a16="http://schemas.microsoft.com/office/drawing/2014/main" id="{49C9FA6C-4261-B643-BFBB-033B75A519D4}"/>
              </a:ext>
            </a:extLst>
          </p:cNvPr>
          <p:cNvSpPr txBox="1"/>
          <p:nvPr/>
        </p:nvSpPr>
        <p:spPr>
          <a:xfrm>
            <a:off x="339047" y="6215865"/>
            <a:ext cx="417102" cy="369332"/>
          </a:xfrm>
          <a:prstGeom prst="rect">
            <a:avLst/>
          </a:prstGeom>
          <a:noFill/>
        </p:spPr>
        <p:txBody>
          <a:bodyPr wrap="none" rtlCol="0">
            <a:spAutoFit/>
          </a:bodyPr>
          <a:lstStyle/>
          <a:p>
            <a:r>
              <a:rPr lang="en-US">
                <a:solidFill>
                  <a:srgbClr val="FF0000"/>
                </a:solidFill>
              </a:rPr>
              <a:t>*1</a:t>
            </a:r>
          </a:p>
        </p:txBody>
      </p:sp>
    </p:spTree>
    <p:extLst>
      <p:ext uri="{BB962C8B-B14F-4D97-AF65-F5344CB8AC3E}">
        <p14:creationId xmlns:p14="http://schemas.microsoft.com/office/powerpoint/2010/main" val="1707306468"/>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6BAE-9B40-014D-BD53-85988283E4C1}"/>
              </a:ext>
            </a:extLst>
          </p:cNvPr>
          <p:cNvSpPr>
            <a:spLocks noGrp="1"/>
          </p:cNvSpPr>
          <p:nvPr>
            <p:ph type="title"/>
          </p:nvPr>
        </p:nvSpPr>
        <p:spPr/>
        <p:txBody>
          <a:bodyPr/>
          <a:lstStyle/>
          <a:p>
            <a:r>
              <a:rPr lang="en-US" sz="4000" dirty="0">
                <a:solidFill>
                  <a:srgbClr val="FF0000"/>
                </a:solidFill>
              </a:rPr>
              <a:t>Burndown Chart</a:t>
            </a:r>
            <a:endParaRPr lang="en-US" sz="4000" dirty="0"/>
          </a:p>
        </p:txBody>
      </p:sp>
      <p:pic>
        <p:nvPicPr>
          <p:cNvPr id="8" name="Content Placeholder 7">
            <a:extLst>
              <a:ext uri="{FF2B5EF4-FFF2-40B4-BE49-F238E27FC236}">
                <a16:creationId xmlns:a16="http://schemas.microsoft.com/office/drawing/2014/main" id="{A3F0C99F-4AB7-2747-A69A-66A50EEB05E9}"/>
              </a:ext>
            </a:extLst>
          </p:cNvPr>
          <p:cNvPicPr>
            <a:picLocks noGrp="1" noChangeAspect="1"/>
          </p:cNvPicPr>
          <p:nvPr>
            <p:ph idx="1"/>
          </p:nvPr>
        </p:nvPicPr>
        <p:blipFill>
          <a:blip r:embed="rId2"/>
          <a:stretch>
            <a:fillRect/>
          </a:stretch>
        </p:blipFill>
        <p:spPr>
          <a:xfrm>
            <a:off x="762000" y="1964531"/>
            <a:ext cx="7620000" cy="3797300"/>
          </a:xfrm>
        </p:spPr>
      </p:pic>
      <p:sp>
        <p:nvSpPr>
          <p:cNvPr id="4" name="Date Placeholder 3">
            <a:extLst>
              <a:ext uri="{FF2B5EF4-FFF2-40B4-BE49-F238E27FC236}">
                <a16:creationId xmlns:a16="http://schemas.microsoft.com/office/drawing/2014/main" id="{AF87F0C4-B439-B14D-B598-A48DC6A1EAA4}"/>
              </a:ext>
            </a:extLst>
          </p:cNvPr>
          <p:cNvSpPr>
            <a:spLocks noGrp="1"/>
          </p:cNvSpPr>
          <p:nvPr>
            <p:ph type="dt" sz="half" idx="10"/>
          </p:nvPr>
        </p:nvSpPr>
        <p:spPr/>
        <p:txBody>
          <a:bodyPr/>
          <a:lstStyle/>
          <a:p>
            <a:r>
              <a:rPr lang="en-GB"/>
              <a:t>10/12/2014</a:t>
            </a:r>
            <a:endParaRPr lang="en-US"/>
          </a:p>
        </p:txBody>
      </p:sp>
      <p:sp>
        <p:nvSpPr>
          <p:cNvPr id="5" name="Footer Placeholder 4">
            <a:extLst>
              <a:ext uri="{FF2B5EF4-FFF2-40B4-BE49-F238E27FC236}">
                <a16:creationId xmlns:a16="http://schemas.microsoft.com/office/drawing/2014/main" id="{F7004471-429D-DA4D-99C0-86F61453F62A}"/>
              </a:ext>
            </a:extLst>
          </p:cNvPr>
          <p:cNvSpPr>
            <a:spLocks noGrp="1"/>
          </p:cNvSpPr>
          <p:nvPr>
            <p:ph type="ftr" sz="quarter" idx="11"/>
          </p:nvPr>
        </p:nvSpPr>
        <p:spPr/>
        <p:txBody>
          <a:bodyPr/>
          <a:lstStyle/>
          <a:p>
            <a:r>
              <a:rPr lang="en-US"/>
              <a:t>Chapter 23 Project Planning</a:t>
            </a:r>
          </a:p>
        </p:txBody>
      </p:sp>
      <p:sp>
        <p:nvSpPr>
          <p:cNvPr id="6" name="Slide Number Placeholder 5">
            <a:extLst>
              <a:ext uri="{FF2B5EF4-FFF2-40B4-BE49-F238E27FC236}">
                <a16:creationId xmlns:a16="http://schemas.microsoft.com/office/drawing/2014/main" id="{8971D556-9D21-F243-9C03-FD74D9550283}"/>
              </a:ext>
            </a:extLst>
          </p:cNvPr>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114092554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delivery</a:t>
            </a:r>
          </a:p>
        </p:txBody>
      </p:sp>
      <p:sp>
        <p:nvSpPr>
          <p:cNvPr id="3" name="Content Placeholder 2"/>
          <p:cNvSpPr>
            <a:spLocks noGrp="1"/>
          </p:cNvSpPr>
          <p:nvPr>
            <p:ph idx="1"/>
          </p:nvPr>
        </p:nvSpPr>
        <p:spPr/>
        <p:txBody>
          <a:bodyPr/>
          <a:lstStyle/>
          <a:p>
            <a:r>
              <a:rPr lang="en-US" dirty="0"/>
              <a:t>A </a:t>
            </a:r>
            <a:r>
              <a:rPr lang="en-US" dirty="0">
                <a:solidFill>
                  <a:srgbClr val="1F0FF1"/>
                </a:solidFill>
              </a:rPr>
              <a:t>software increment </a:t>
            </a:r>
            <a:r>
              <a:rPr lang="en-US" dirty="0"/>
              <a:t>is always delivered at the end of each project iteration. </a:t>
            </a:r>
          </a:p>
          <a:p>
            <a:r>
              <a:rPr lang="en-US" dirty="0"/>
              <a:t>If the features to be included in the increment cannot be completed in the time allowed, the scope of the work is reduced. </a:t>
            </a:r>
          </a:p>
          <a:p>
            <a:r>
              <a:rPr lang="en-US" dirty="0"/>
              <a:t>The delivery schedule is never extended.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2605276704"/>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difficulties</a:t>
            </a:r>
          </a:p>
        </p:txBody>
      </p:sp>
      <p:sp>
        <p:nvSpPr>
          <p:cNvPr id="3" name="Content Placeholder 2"/>
          <p:cNvSpPr>
            <a:spLocks noGrp="1"/>
          </p:cNvSpPr>
          <p:nvPr>
            <p:ph idx="1"/>
          </p:nvPr>
        </p:nvSpPr>
        <p:spPr/>
        <p:txBody>
          <a:bodyPr/>
          <a:lstStyle/>
          <a:p>
            <a:r>
              <a:rPr lang="en-US" dirty="0"/>
              <a:t>Agile planning is reliant on customer involvement and availability. </a:t>
            </a:r>
          </a:p>
          <a:p>
            <a:r>
              <a:rPr lang="en-US" dirty="0"/>
              <a:t>This can be difficult to arrange, as customer representatives sometimes have to prioritize other work and are not available for the planning game. </a:t>
            </a:r>
          </a:p>
          <a:p>
            <a:r>
              <a:rPr lang="en-US" dirty="0"/>
              <a:t>Furthermore, some customers may be more familiar with traditional project plans and may find it difficult to engage in an agile planning process.</a:t>
            </a:r>
            <a:endParaRPr lang="en-GB"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extLst>
      <p:ext uri="{BB962C8B-B14F-4D97-AF65-F5344CB8AC3E}">
        <p14:creationId xmlns:p14="http://schemas.microsoft.com/office/powerpoint/2010/main" val="162770572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a:t>Agile planning applicability</a:t>
            </a:r>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p>
          <a:p>
            <a:r>
              <a:rPr lang="en-US" dirty="0"/>
              <a:t>However, where teams are large and/or geographically distributed, or when team membership changes frequently, it is practically impossible for everyone to be involved in the collaborative planning that is essential for agile project management.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extLst>
      <p:ext uri="{BB962C8B-B14F-4D97-AF65-F5344CB8AC3E}">
        <p14:creationId xmlns:p14="http://schemas.microsoft.com/office/powerpoint/2010/main" val="7385893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a:solidFill>
                  <a:srgbClr val="FF0000"/>
                </a:solidFill>
              </a:rPr>
              <a:t>Estimation techniques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extLst>
      <p:ext uri="{BB962C8B-B14F-4D97-AF65-F5344CB8AC3E}">
        <p14:creationId xmlns:p14="http://schemas.microsoft.com/office/powerpoint/2010/main" val="4111798741"/>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lstStyle/>
          <a:p>
            <a:r>
              <a:rPr lang="en-US" dirty="0"/>
              <a:t>Organizations need to make </a:t>
            </a:r>
            <a:r>
              <a:rPr lang="en-US" dirty="0">
                <a:solidFill>
                  <a:srgbClr val="1F0FF1"/>
                </a:solidFill>
              </a:rPr>
              <a:t>software effort </a:t>
            </a:r>
            <a:r>
              <a:rPr lang="en-US" dirty="0"/>
              <a:t>and </a:t>
            </a:r>
            <a:r>
              <a:rPr lang="en-US" dirty="0">
                <a:solidFill>
                  <a:srgbClr val="1F0FF1"/>
                </a:solidFill>
              </a:rPr>
              <a:t>cost estimates</a:t>
            </a:r>
            <a:r>
              <a:rPr lang="en-US" dirty="0"/>
              <a:t>. There are two types of techniques that can be used to do this:</a:t>
            </a:r>
            <a:endParaRPr lang="en-GB" dirty="0"/>
          </a:p>
          <a:p>
            <a:pPr lvl="1"/>
            <a:r>
              <a:rPr lang="en-US" i="1" dirty="0"/>
              <a:t>Experience-based techniques:</a:t>
            </a:r>
            <a:r>
              <a:rPr lang="en-US" dirty="0"/>
              <a:t> The estimate of future effort requirements is based on the manager’s </a:t>
            </a:r>
            <a:r>
              <a:rPr lang="en-US" dirty="0">
                <a:solidFill>
                  <a:srgbClr val="1F0FF1"/>
                </a:solidFill>
              </a:rPr>
              <a:t>experience</a:t>
            </a:r>
            <a:r>
              <a:rPr lang="en-US" dirty="0"/>
              <a:t> of past projects and the application domain. Essentially, the manager makes an informed judgment of what the </a:t>
            </a:r>
            <a:r>
              <a:rPr lang="en-US" dirty="0">
                <a:solidFill>
                  <a:schemeClr val="tx1"/>
                </a:solidFill>
              </a:rPr>
              <a:t>effort</a:t>
            </a:r>
            <a:r>
              <a:rPr lang="en-US" dirty="0"/>
              <a:t> requirements are likely to be.</a:t>
            </a:r>
            <a:endParaRPr lang="en-GB" dirty="0"/>
          </a:p>
          <a:p>
            <a:pPr lvl="1"/>
            <a:r>
              <a:rPr lang="en-US" i="1" dirty="0"/>
              <a:t>Algorithmic cost modeling:</a:t>
            </a:r>
            <a:r>
              <a:rPr lang="en-US" dirty="0"/>
              <a:t> In this approach, a </a:t>
            </a:r>
            <a:r>
              <a:rPr lang="en-US" dirty="0">
                <a:solidFill>
                  <a:srgbClr val="1F0FF1"/>
                </a:solidFill>
              </a:rPr>
              <a:t>formulaic</a:t>
            </a:r>
            <a:r>
              <a:rPr lang="en-US" dirty="0"/>
              <a:t> approach is used to compute the project effort based on estimates of product attributes, such as size, and process characteristics, such as experience of staff involved.</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Proposal planning</a:t>
            </a:r>
          </a:p>
        </p:txBody>
      </p:sp>
      <p:sp>
        <p:nvSpPr>
          <p:cNvPr id="3" name="Content Placeholder 2"/>
          <p:cNvSpPr>
            <a:spLocks noGrp="1"/>
          </p:cNvSpPr>
          <p:nvPr>
            <p:ph idx="1"/>
          </p:nvPr>
        </p:nvSpPr>
        <p:spPr/>
        <p:txBody>
          <a:bodyPr/>
          <a:lstStyle/>
          <a:p>
            <a:r>
              <a:rPr lang="en-US" dirty="0"/>
              <a:t>Planning may be necessary with only outline software requirements.</a:t>
            </a:r>
          </a:p>
          <a:p>
            <a:r>
              <a:rPr lang="en-US" dirty="0"/>
              <a:t>The aim of planning at this stage is to provide information that will be used in </a:t>
            </a:r>
            <a:r>
              <a:rPr lang="en-US" dirty="0">
                <a:solidFill>
                  <a:srgbClr val="1F0FF1"/>
                </a:solidFill>
              </a:rPr>
              <a:t>setting a price </a:t>
            </a:r>
            <a:r>
              <a:rPr lang="en-US" dirty="0"/>
              <a:t>for the system to customers.</a:t>
            </a:r>
          </a:p>
          <a:p>
            <a:r>
              <a:rPr lang="en-US" dirty="0">
                <a:solidFill>
                  <a:srgbClr val="1F0FF1"/>
                </a:solidFill>
              </a:rPr>
              <a:t>Project pricing </a:t>
            </a:r>
            <a:r>
              <a:rPr lang="en-US" dirty="0"/>
              <a:t>involves estimating how much the software will cost to develop, taking factors such as staff costs, hardware costs, software costs, etc. into account.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50</a:t>
            </a:fld>
            <a:endParaRPr lang="en-US"/>
          </a:p>
        </p:txBody>
      </p:sp>
    </p:spTree>
    <p:extLst>
      <p:ext uri="{BB962C8B-B14F-4D97-AF65-F5344CB8AC3E}">
        <p14:creationId xmlns:p14="http://schemas.microsoft.com/office/powerpoint/2010/main" val="169736134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Experience-based approaches</a:t>
            </a:r>
          </a:p>
        </p:txBody>
      </p:sp>
      <p:sp>
        <p:nvSpPr>
          <p:cNvPr id="3" name="Content Placeholder 2"/>
          <p:cNvSpPr>
            <a:spLocks noGrp="1"/>
          </p:cNvSpPr>
          <p:nvPr>
            <p:ph idx="1"/>
          </p:nvPr>
        </p:nvSpPr>
        <p:spPr/>
        <p:txBody>
          <a:bodyPr/>
          <a:lstStyle/>
          <a:p>
            <a:r>
              <a:rPr lang="en-US" dirty="0"/>
              <a:t>Experience-based techniques rely on judgments based on experience of past projects and the effort expended in these projects on software development activities. </a:t>
            </a:r>
          </a:p>
          <a:p>
            <a:r>
              <a:rPr lang="en-US" dirty="0"/>
              <a:t>Typically, you identify the deliverables to be produced in a project and the different software components or systems that are to be developed. </a:t>
            </a:r>
          </a:p>
          <a:p>
            <a:r>
              <a:rPr lang="en-US" dirty="0"/>
              <a:t>You document these in a spreadsheet, estimate them individually and compute the total effort required. </a:t>
            </a:r>
          </a:p>
          <a:p>
            <a:r>
              <a:rPr lang="en-US" dirty="0"/>
              <a:t>It usually helps to get a group of people involved in the effort estimation and to ask each member of the group to explain their estimate.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experience-based approaches</a:t>
            </a:r>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p>
          <a:p>
            <a:r>
              <a:rPr lang="en-US" dirty="0"/>
              <a:t>Software development changes very quickly and a project will often use unfamiliar techniques such as web services, application system configuration or HTML5. </a:t>
            </a:r>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52</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dirty="0">
                <a:solidFill>
                  <a:srgbClr val="FF0000"/>
                </a:solidFill>
              </a:rPr>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dirty="0">
                <a:solidFill>
                  <a:srgbClr val="1F0FF1"/>
                </a:solidFill>
              </a:rPr>
              <a:t>Cost</a:t>
            </a:r>
            <a:r>
              <a:rPr lang="en-GB" sz="2400" dirty="0"/>
              <a: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800" dirty="0">
                <a:solidFill>
                  <a:srgbClr val="1F0FF1"/>
                </a:solidFill>
                <a:latin typeface="Helvetica" charset="0"/>
              </a:rPr>
              <a:t>Effort</a:t>
            </a:r>
            <a:r>
              <a:rPr lang="en-GB" sz="2800" dirty="0">
                <a:solidFill>
                  <a:srgbClr val="1F0FF1"/>
                </a:solidFill>
              </a:rPr>
              <a:t> = </a:t>
            </a:r>
            <a:r>
              <a:rPr lang="en-GB" sz="2800" dirty="0">
                <a:solidFill>
                  <a:srgbClr val="1F0FF1"/>
                </a:solidFill>
                <a:latin typeface="Helvetica" charset="0"/>
              </a:rPr>
              <a:t>A </a:t>
            </a:r>
            <a:r>
              <a:rPr lang="en-GB" sz="2800" dirty="0">
                <a:solidFill>
                  <a:srgbClr val="1F0FF1"/>
                </a:solidFill>
              </a:rPr>
              <a:t> x </a:t>
            </a:r>
            <a:r>
              <a:rPr lang="en-GB" sz="2800" dirty="0" err="1">
                <a:solidFill>
                  <a:srgbClr val="1F0FF1"/>
                </a:solidFill>
                <a:latin typeface="Helvetica" charset="0"/>
              </a:rPr>
              <a:t>Size</a:t>
            </a:r>
            <a:r>
              <a:rPr lang="en-GB" sz="2800" baseline="30000" dirty="0" err="1">
                <a:solidFill>
                  <a:srgbClr val="1F0FF1"/>
                </a:solidFill>
                <a:latin typeface="Helvetica" charset="0"/>
              </a:rPr>
              <a:t>B</a:t>
            </a:r>
            <a:r>
              <a:rPr lang="en-GB" sz="2800" baseline="30000" dirty="0">
                <a:solidFill>
                  <a:srgbClr val="1F0FF1"/>
                </a:solidFill>
              </a:rPr>
              <a:t> </a:t>
            </a:r>
            <a:r>
              <a:rPr lang="en-GB" sz="2800" dirty="0">
                <a:solidFill>
                  <a:srgbClr val="1F0FF1"/>
                </a:solidFill>
              </a:rPr>
              <a:t> x </a:t>
            </a:r>
            <a:r>
              <a:rPr lang="en-GB" sz="2800" dirty="0">
                <a:solidFill>
                  <a:srgbClr val="1F0FF1"/>
                </a:solidFill>
                <a:latin typeface="Helvetica" charset="0"/>
              </a:rPr>
              <a:t>M</a:t>
            </a:r>
          </a:p>
          <a:p>
            <a:pPr lvl="1" algn="just">
              <a:lnSpc>
                <a:spcPct val="90000"/>
              </a:lnSpc>
              <a:spcBef>
                <a:spcPts val="600"/>
              </a:spcBef>
              <a:spcAft>
                <a:spcPts val="600"/>
              </a:spcAft>
            </a:pPr>
            <a:r>
              <a:rPr lang="en-GB" sz="2000" dirty="0">
                <a:solidFill>
                  <a:srgbClr val="1F0FF1"/>
                </a:solidFill>
              </a:rPr>
              <a:t>A</a:t>
            </a:r>
            <a:r>
              <a:rPr lang="en-GB" sz="2000" dirty="0"/>
              <a:t> is an organisation-dependent constant, </a:t>
            </a:r>
            <a:r>
              <a:rPr lang="en-GB" sz="2000" dirty="0">
                <a:solidFill>
                  <a:srgbClr val="1F0FF1"/>
                </a:solidFill>
              </a:rPr>
              <a:t>B</a:t>
            </a:r>
            <a:r>
              <a:rPr lang="en-GB" sz="2000" dirty="0"/>
              <a:t> reflects the disproportionate effort for large projects, and </a:t>
            </a:r>
            <a:r>
              <a:rPr lang="en-GB" sz="2000" dirty="0">
                <a:solidFill>
                  <a:srgbClr val="1F0FF1"/>
                </a:solidFill>
              </a:rPr>
              <a:t>M</a:t>
            </a:r>
            <a:r>
              <a:rPr lang="en-GB" sz="2000" dirty="0"/>
              <a:t>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a:t>
            </a:r>
            <a:r>
              <a:rPr lang="en-GB" sz="2400" dirty="0">
                <a:solidFill>
                  <a:srgbClr val="1F0FF1"/>
                </a:solidFill>
              </a:rPr>
              <a:t>code size</a:t>
            </a:r>
            <a:r>
              <a:rPr lang="en-GB" sz="2400" dirty="0"/>
              <a:t>.</a:t>
            </a:r>
          </a:p>
          <a:p>
            <a:pPr>
              <a:lnSpc>
                <a:spcPct val="90000"/>
              </a:lnSpc>
            </a:pPr>
            <a:r>
              <a:rPr lang="en-GB" sz="2400" dirty="0"/>
              <a:t>Most models are similar but they use different values for A, B and M.</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53</a:t>
            </a:fld>
            <a:endParaRPr lang="en-US"/>
          </a:p>
        </p:txBody>
      </p:sp>
    </p:spTree>
  </p:cSld>
  <p:clrMapOvr>
    <a:masterClrMapping/>
  </p:clrMapOvr>
  <p:transition advTm="2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a:t>
            </a:r>
            <a:r>
              <a:rPr lang="en-GB" dirty="0">
                <a:solidFill>
                  <a:srgbClr val="1F0FF1"/>
                </a:solidFill>
              </a:rPr>
              <a:t>code size</a:t>
            </a:r>
            <a:r>
              <a:rPr lang="en-GB" dirty="0"/>
              <a:t> (# of lines of code)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reused systems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 size estimate becomes more accurate.</a:t>
            </a:r>
          </a:p>
          <a:p>
            <a:pPr>
              <a:lnSpc>
                <a:spcPct val="90000"/>
              </a:lnSpc>
            </a:pPr>
            <a:r>
              <a:rPr lang="en-GB" dirty="0"/>
              <a:t>The estimates of the factors contributing to B and M are </a:t>
            </a:r>
            <a:r>
              <a:rPr lang="en-GB" dirty="0">
                <a:solidFill>
                  <a:srgbClr val="1F0FF1"/>
                </a:solidFill>
              </a:rPr>
              <a:t>subjective</a:t>
            </a:r>
            <a:r>
              <a:rPr lang="en-GB" dirty="0"/>
              <a:t> and vary according to the judgment of the estimator.</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of algorithmic models</a:t>
            </a:r>
          </a:p>
        </p:txBody>
      </p:sp>
      <p:sp>
        <p:nvSpPr>
          <p:cNvPr id="3" name="Content Placeholder 2"/>
          <p:cNvSpPr>
            <a:spLocks noGrp="1"/>
          </p:cNvSpPr>
          <p:nvPr>
            <p:ph idx="1"/>
          </p:nvPr>
        </p:nvSpPr>
        <p:spPr/>
        <p:txBody>
          <a:bodyPr/>
          <a:lstStyle/>
          <a:p>
            <a:r>
              <a:rPr lang="en-US" dirty="0"/>
              <a:t>Algorithmic cost models are a </a:t>
            </a:r>
            <a:r>
              <a:rPr lang="en-US" dirty="0">
                <a:solidFill>
                  <a:srgbClr val="1F0FF1"/>
                </a:solidFill>
              </a:rPr>
              <a:t>systematic</a:t>
            </a:r>
            <a:r>
              <a:rPr lang="en-US" dirty="0"/>
              <a:t> way to estimate the effort required to develop a system. However, these models are complex and difficult to use. </a:t>
            </a:r>
          </a:p>
          <a:p>
            <a:r>
              <a:rPr lang="en-US" dirty="0"/>
              <a:t>There are many attributes and considerable scope for </a:t>
            </a:r>
            <a:r>
              <a:rPr lang="en-US" dirty="0">
                <a:solidFill>
                  <a:srgbClr val="1F0FF1"/>
                </a:solidFill>
              </a:rPr>
              <a:t>uncertainty</a:t>
            </a:r>
            <a:r>
              <a:rPr lang="en-US" dirty="0"/>
              <a:t> in estimating their values. </a:t>
            </a:r>
          </a:p>
          <a:p>
            <a:r>
              <a:rPr lang="en-US" dirty="0"/>
              <a:t>This 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55</a:t>
            </a:fld>
            <a:endParaRPr lang="en-US"/>
          </a:p>
        </p:txBody>
      </p:sp>
    </p:spTree>
    <p:extLst>
      <p:ext uri="{BB962C8B-B14F-4D97-AF65-F5344CB8AC3E}">
        <p14:creationId xmlns:p14="http://schemas.microsoft.com/office/powerpoint/2010/main" val="281561989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a:t>COCOMO cost modeling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spTree>
    <p:extLst>
      <p:ext uri="{BB962C8B-B14F-4D97-AF65-F5344CB8AC3E}">
        <p14:creationId xmlns:p14="http://schemas.microsoft.com/office/powerpoint/2010/main" val="72132962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solidFill>
                  <a:srgbClr val="FF0000"/>
                </a:solidFill>
              </a:rPr>
              <a:t>COCOMO cost modeling</a:t>
            </a:r>
          </a:p>
        </p:txBody>
      </p:sp>
      <p:sp>
        <p:nvSpPr>
          <p:cNvPr id="53251" name="Rectangle 3"/>
          <p:cNvSpPr>
            <a:spLocks noGrp="1" noChangeArrowheads="1"/>
          </p:cNvSpPr>
          <p:nvPr>
            <p:ph idx="1"/>
          </p:nvPr>
        </p:nvSpPr>
        <p:spPr>
          <a:noFill/>
          <a:ln/>
        </p:spPr>
        <p:txBody>
          <a:bodyPr lIns="90840" tIns="44623" rIns="90840" bIns="44623"/>
          <a:lstStyle/>
          <a:p>
            <a:r>
              <a:rPr lang="en-US" dirty="0">
                <a:solidFill>
                  <a:srgbClr val="FF0000"/>
                </a:solidFill>
              </a:rPr>
              <a:t>Constructive Cost Model</a:t>
            </a:r>
            <a:endParaRPr lang="en-GB" sz="2400" dirty="0">
              <a:solidFill>
                <a:srgbClr val="FF0000"/>
              </a:solidFill>
            </a:endParaRPr>
          </a:p>
          <a:p>
            <a:r>
              <a:rPr lang="en-GB" dirty="0"/>
              <a:t>It is a</a:t>
            </a:r>
            <a:r>
              <a:rPr lang="en-GB" sz="2400" dirty="0"/>
              <a:t>n empirical model </a:t>
            </a:r>
            <a:r>
              <a:rPr lang="en-GB" sz="2400" dirty="0">
                <a:solidFill>
                  <a:srgbClr val="FF0000"/>
                </a:solidFill>
              </a:rPr>
              <a:t>based on project experience</a:t>
            </a:r>
            <a:r>
              <a:rPr lang="en-GB" sz="2400" dirty="0"/>
              <a:t>.</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57</a:t>
            </a:fld>
            <a:endParaRPr lang="en-US"/>
          </a:p>
        </p:txBody>
      </p:sp>
    </p:spTree>
  </p:cSld>
  <p:clrMapOvr>
    <a:masterClrMapping/>
  </p:clrMapOvr>
  <p:transition advTm="2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a:solidFill>
                  <a:srgbClr val="FF0000"/>
                </a:solidFill>
              </a:rPr>
              <a:t>COCOMO 2 models</a:t>
            </a:r>
          </a:p>
        </p:txBody>
      </p:sp>
      <p:sp>
        <p:nvSpPr>
          <p:cNvPr id="117763" name="Rectangle 3"/>
          <p:cNvSpPr>
            <a:spLocks noGrp="1" noChangeArrowheads="1"/>
          </p:cNvSpPr>
          <p:nvPr>
            <p:ph idx="1"/>
          </p:nvPr>
        </p:nvSpPr>
        <p:spPr/>
        <p:txBody>
          <a:bodyPr/>
          <a:lstStyle/>
          <a:p>
            <a:pPr>
              <a:lnSpc>
                <a:spcPct val="90000"/>
              </a:lnSpc>
            </a:pPr>
            <a:r>
              <a:rPr lang="en-US" sz="2400" dirty="0"/>
              <a:t>COCOMO 2 incorporates a range of sub-models that produce increasingly detailed software estimates.</a:t>
            </a:r>
          </a:p>
          <a:p>
            <a:pPr>
              <a:lnSpc>
                <a:spcPct val="90000"/>
              </a:lnSpc>
            </a:pPr>
            <a:r>
              <a:rPr lang="en-US" sz="2400" dirty="0"/>
              <a:t>The sub-models in COCOMO 2 are:</a:t>
            </a:r>
          </a:p>
          <a:p>
            <a:pPr lvl="1">
              <a:lnSpc>
                <a:spcPct val="90000"/>
              </a:lnSpc>
            </a:pPr>
            <a:r>
              <a:rPr lang="en-US" sz="2000" dirty="0">
                <a:solidFill>
                  <a:srgbClr val="FF0000"/>
                </a:solidFill>
              </a:rPr>
              <a:t>Application composition model</a:t>
            </a:r>
            <a:r>
              <a:rPr lang="en-US" sz="2000" dirty="0"/>
              <a:t>. Used when software is composed from existing parts.</a:t>
            </a:r>
          </a:p>
          <a:p>
            <a:pPr lvl="1">
              <a:lnSpc>
                <a:spcPct val="90000"/>
              </a:lnSpc>
            </a:pPr>
            <a:r>
              <a:rPr lang="en-US" sz="2000" dirty="0">
                <a:solidFill>
                  <a:srgbClr val="FF0000"/>
                </a:solidFill>
              </a:rPr>
              <a:t>Early design model</a:t>
            </a:r>
            <a:r>
              <a:rPr lang="en-US" sz="2000" dirty="0"/>
              <a:t>. Used when requirements are available but design has not yet started.</a:t>
            </a:r>
          </a:p>
          <a:p>
            <a:pPr lvl="1">
              <a:lnSpc>
                <a:spcPct val="90000"/>
              </a:lnSpc>
            </a:pPr>
            <a:r>
              <a:rPr lang="en-US" sz="2000" dirty="0">
                <a:solidFill>
                  <a:srgbClr val="FF0000"/>
                </a:solidFill>
              </a:rPr>
              <a:t>Reuse model</a:t>
            </a:r>
            <a:r>
              <a:rPr lang="en-US" sz="2000" dirty="0"/>
              <a:t>. Used to compute the effort of integrating reusable components.</a:t>
            </a:r>
          </a:p>
          <a:p>
            <a:pPr lvl="1">
              <a:lnSpc>
                <a:spcPct val="90000"/>
              </a:lnSpc>
            </a:pPr>
            <a:r>
              <a:rPr lang="en-US" sz="2000" dirty="0">
                <a:solidFill>
                  <a:srgbClr val="FF0000"/>
                </a:solidFill>
              </a:rPr>
              <a:t>Post-architecture model</a:t>
            </a:r>
            <a:r>
              <a:rPr lang="en-US" sz="2000" dirty="0"/>
              <a:t>. Used once the system architecture has been designed and more information about the system is available.</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59</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2" y="1839290"/>
            <a:ext cx="7584661" cy="4455741"/>
          </a:xfrm>
          <a:prstGeom prst="rect">
            <a:avLst/>
          </a:prstGeom>
        </p:spPr>
      </p:pic>
      <p:sp>
        <p:nvSpPr>
          <p:cNvPr id="4" name="TextBox 3">
            <a:extLst>
              <a:ext uri="{FF2B5EF4-FFF2-40B4-BE49-F238E27FC236}">
                <a16:creationId xmlns:a16="http://schemas.microsoft.com/office/drawing/2014/main" id="{C4EF6E1D-58CB-AC41-991B-9BF8908C2C51}"/>
              </a:ext>
            </a:extLst>
          </p:cNvPr>
          <p:cNvSpPr txBox="1"/>
          <p:nvPr/>
        </p:nvSpPr>
        <p:spPr>
          <a:xfrm>
            <a:off x="295753" y="6171684"/>
            <a:ext cx="1091517" cy="369332"/>
          </a:xfrm>
          <a:prstGeom prst="rect">
            <a:avLst/>
          </a:prstGeom>
          <a:noFill/>
        </p:spPr>
        <p:txBody>
          <a:bodyPr wrap="none" rtlCol="0">
            <a:spAutoFit/>
          </a:bodyPr>
          <a:lstStyle/>
          <a:p>
            <a:r>
              <a:rPr lang="en-US" dirty="0">
                <a:solidFill>
                  <a:srgbClr val="FF0000"/>
                </a:solidFill>
              </a:rPr>
              <a:t>Stop here</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Project startup planning</a:t>
            </a:r>
          </a:p>
        </p:txBody>
      </p:sp>
      <p:sp>
        <p:nvSpPr>
          <p:cNvPr id="3" name="Content Placeholder 2"/>
          <p:cNvSpPr>
            <a:spLocks noGrp="1"/>
          </p:cNvSpPr>
          <p:nvPr>
            <p:ph idx="1"/>
          </p:nvPr>
        </p:nvSpPr>
        <p:spPr/>
        <p:txBody>
          <a:bodyPr/>
          <a:lstStyle/>
          <a:p>
            <a:r>
              <a:rPr lang="en-US" dirty="0"/>
              <a:t>At this stage, you know more about the system requirements but do not have design or implementation information.</a:t>
            </a:r>
          </a:p>
          <a:p>
            <a:r>
              <a:rPr lang="en-US" dirty="0"/>
              <a:t>Create a plan with enough detail to make decisions about the </a:t>
            </a:r>
            <a:r>
              <a:rPr lang="en-US" dirty="0">
                <a:solidFill>
                  <a:srgbClr val="1F0FF1"/>
                </a:solidFill>
              </a:rPr>
              <a:t>project budget </a:t>
            </a:r>
            <a:r>
              <a:rPr lang="en-US" dirty="0"/>
              <a:t>and </a:t>
            </a:r>
            <a:r>
              <a:rPr lang="en-US" dirty="0">
                <a:solidFill>
                  <a:srgbClr val="1F0FF1"/>
                </a:solidFill>
              </a:rPr>
              <a:t>staffing</a:t>
            </a:r>
            <a:r>
              <a:rPr lang="en-US" dirty="0"/>
              <a:t>. </a:t>
            </a:r>
          </a:p>
          <a:p>
            <a:pPr lvl="1"/>
            <a:r>
              <a:rPr lang="en-US" dirty="0"/>
              <a:t>This plan is the basis for project resource allocation</a:t>
            </a:r>
          </a:p>
          <a:p>
            <a:r>
              <a:rPr lang="en-US" dirty="0"/>
              <a:t>The </a:t>
            </a:r>
            <a:r>
              <a:rPr lang="en-US" dirty="0">
                <a:solidFill>
                  <a:srgbClr val="1F0FF1"/>
                </a:solidFill>
              </a:rPr>
              <a:t>startup plan </a:t>
            </a:r>
            <a:r>
              <a:rPr lang="en-US" dirty="0"/>
              <a:t>should also define </a:t>
            </a:r>
            <a:r>
              <a:rPr lang="en-US" dirty="0">
                <a:solidFill>
                  <a:srgbClr val="1F0FF1"/>
                </a:solidFill>
              </a:rPr>
              <a:t>project monitoring </a:t>
            </a:r>
            <a:r>
              <a:rPr lang="en-US" dirty="0"/>
              <a:t>mechanisms.</a:t>
            </a:r>
          </a:p>
          <a:p>
            <a:r>
              <a:rPr lang="en-US" dirty="0"/>
              <a:t>A startup plan is still needed for </a:t>
            </a:r>
            <a:r>
              <a:rPr lang="en-US" dirty="0">
                <a:solidFill>
                  <a:srgbClr val="1F0FF1"/>
                </a:solidFill>
              </a:rPr>
              <a:t>agile</a:t>
            </a:r>
            <a:r>
              <a:rPr lang="en-US" dirty="0"/>
              <a:t> development to allow resources to be allocated to the project.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83324443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idx="1"/>
          </p:nvPr>
        </p:nvSpPr>
        <p:spPr/>
        <p:txBody>
          <a:bodyPr/>
          <a:lstStyle/>
          <a:p>
            <a:r>
              <a:rPr lang="en-GB" sz="2400" dirty="0"/>
              <a:t>Supports prototyping projects and projects where there is extensive reuse.</a:t>
            </a:r>
          </a:p>
          <a:p>
            <a:r>
              <a:rPr lang="en-GB" sz="2400" dirty="0"/>
              <a:t>Based on standard estimates of developer </a:t>
            </a:r>
            <a:r>
              <a:rPr lang="en-GB" sz="2400" dirty="0">
                <a:solidFill>
                  <a:srgbClr val="1F0FF1"/>
                </a:solidFill>
              </a:rPr>
              <a:t>productivity</a:t>
            </a:r>
            <a:r>
              <a:rPr lang="en-GB" sz="2400" dirty="0"/>
              <a:t> in application (object) points/month (PROD).</a:t>
            </a:r>
          </a:p>
          <a:p>
            <a:r>
              <a:rPr lang="en-GB" sz="2400" dirty="0"/>
              <a:t>Takes software tool 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 x</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a:latin typeface="Helvetica" charset="0"/>
              </a:rPr>
              <a:t>PROD</a:t>
            </a:r>
            <a:r>
              <a:rPr lang="en-GB" sz="2000" dirty="0"/>
              <a:t> is the productivity.</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Application-point productivity</a:t>
            </a:r>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a:solidFill>
                            <a:srgbClr val="000000"/>
                          </a:solidFill>
                          <a:latin typeface="Arial"/>
                          <a:ea typeface="Times New Roman"/>
                          <a:cs typeface="Arial"/>
                        </a:rPr>
                        <a:t>Developer’s 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algn="just">
              <a:lnSpc>
                <a:spcPct val="90000"/>
              </a:lnSpc>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a:t>
            </a:r>
          </a:p>
          <a:p>
            <a:pPr lvl="1" algn="just">
              <a:lnSpc>
                <a:spcPct val="90000"/>
              </a:lnSpc>
            </a:pPr>
            <a:r>
              <a:rPr lang="en-GB" dirty="0"/>
              <a:t>Size in KLOC,</a:t>
            </a:r>
          </a:p>
          <a:p>
            <a:pPr lvl="1" algn="just">
              <a:lnSpc>
                <a:spcPct val="90000"/>
              </a:lnSpc>
            </a:pPr>
            <a:r>
              <a:rPr lang="en-GB" dirty="0"/>
              <a:t>B varies from 1.1 to 1.24 depending on novelty of the project, development flexibility, risk management approaches and the process maturity.</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advTm="2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idx="1"/>
          </p:nvPr>
        </p:nvSpPr>
        <p:spPr/>
        <p:txBody>
          <a:bodyPr/>
          <a:lstStyle/>
          <a:p>
            <a:r>
              <a:rPr lang="en-US" dirty="0"/>
              <a:t>For generated code:</a:t>
            </a:r>
          </a:p>
          <a:p>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65</a:t>
            </a:fld>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idx="1"/>
          </p:nvPr>
        </p:nvSpPr>
        <p:spPr/>
        <p:txBody>
          <a:bodyPr/>
          <a:lstStyle/>
          <a:p>
            <a:r>
              <a:rPr lang="en-US" dirty="0"/>
              <a:t>When code has to be understood and integrated:</a:t>
            </a:r>
          </a:p>
          <a:p>
            <a:r>
              <a:rPr lang="en-US"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67</a:t>
            </a:fld>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68</a:t>
            </a:fld>
            <a:endParaRPr lang="en-US"/>
          </a:p>
        </p:txBody>
      </p:sp>
    </p:spTree>
  </p:cSld>
  <p:clrMapOvr>
    <a:masterClrMapping/>
  </p:clrMapOvr>
  <p:transition advTm="2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r>
              <a:rPr lang="en-US" b="1" dirty="0"/>
              <a:t> </a:t>
            </a:r>
            <a:r>
              <a:rPr lang="en-US" dirty="0"/>
              <a:t>factors used in the exponent computation in the post-architecture model</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172610"/>
              </p:ext>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Scale 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a:solidFill>
                            <a:srgbClr val="000000"/>
                          </a:solidFill>
                          <a:latin typeface="Arial"/>
                          <a:ea typeface="Times New Roman"/>
                          <a:cs typeface="Arial"/>
                        </a:rPr>
                        <a:t>Architecture/risk resolution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dirty="0">
                          <a:solidFill>
                            <a:srgbClr val="000000"/>
                          </a:solidFill>
                          <a:latin typeface="Arial"/>
                          <a:ea typeface="Times New Roman"/>
                          <a:cs typeface="Arial"/>
                        </a:rPr>
                        <a:t>Development flexibility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dirty="0" err="1">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dirty="0">
                          <a:solidFill>
                            <a:srgbClr val="000000"/>
                          </a:solidFill>
                          <a:latin typeface="Arial"/>
                          <a:ea typeface="Times New Roman"/>
                          <a:cs typeface="Arial"/>
                        </a:rPr>
                        <a:t>Process maturity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dirty="0">
                          <a:solidFill>
                            <a:srgbClr val="000000"/>
                          </a:solidFill>
                          <a:latin typeface="Arial"/>
                          <a:ea typeface="Times New Roman"/>
                          <a:cs typeface="Arial"/>
                        </a:rPr>
                        <a:t>Team cohesion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Development planning</a:t>
            </a:r>
          </a:p>
        </p:txBody>
      </p:sp>
      <p:sp>
        <p:nvSpPr>
          <p:cNvPr id="3" name="Content Placeholder 2"/>
          <p:cNvSpPr>
            <a:spLocks noGrp="1"/>
          </p:cNvSpPr>
          <p:nvPr>
            <p:ph idx="1"/>
          </p:nvPr>
        </p:nvSpPr>
        <p:spPr/>
        <p:txBody>
          <a:bodyPr/>
          <a:lstStyle/>
          <a:p>
            <a:r>
              <a:rPr lang="en-US" dirty="0"/>
              <a:t>The project plan should be regularly amended as the project progresses and you know more about the software and its development.</a:t>
            </a:r>
          </a:p>
          <a:p>
            <a:r>
              <a:rPr lang="en-US" dirty="0"/>
              <a:t>The </a:t>
            </a:r>
            <a:r>
              <a:rPr lang="en-US" dirty="0">
                <a:solidFill>
                  <a:srgbClr val="1F0FF1"/>
                </a:solidFill>
              </a:rPr>
              <a:t>project schedule</a:t>
            </a:r>
            <a:r>
              <a:rPr lang="en-US" dirty="0"/>
              <a:t>, </a:t>
            </a:r>
            <a:r>
              <a:rPr lang="en-US" dirty="0">
                <a:solidFill>
                  <a:srgbClr val="1F0FF1"/>
                </a:solidFill>
              </a:rPr>
              <a:t>cost-estimate</a:t>
            </a:r>
            <a:r>
              <a:rPr lang="en-US" dirty="0"/>
              <a:t>, and </a:t>
            </a:r>
            <a:r>
              <a:rPr lang="en-US" dirty="0">
                <a:solidFill>
                  <a:srgbClr val="1F0FF1"/>
                </a:solidFill>
              </a:rPr>
              <a:t>risks</a:t>
            </a:r>
            <a:r>
              <a:rPr lang="en-US" dirty="0"/>
              <a:t> have to be regularly reviewed.</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val="1552477079"/>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70</a:t>
            </a:fld>
            <a:endParaRPr lang="en-US"/>
          </a:p>
        </p:txBody>
      </p:sp>
    </p:spTree>
  </p:cSld>
  <p:clrMapOvr>
    <a:masterClrMapping/>
  </p:clrMapOvr>
  <p:transition advTm="2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879479" y="1956568"/>
          <a:ext cx="5754775" cy="381000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rial"/>
                          <a:ea typeface="Times New Roman"/>
                          <a:cs typeface="Arial"/>
                        </a:rPr>
                        <a:t>Exponent 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71</a:t>
            </a:fld>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433291" y="2634446"/>
          <a:ext cx="5754775" cy="274320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rial"/>
                          <a:ea typeface="Times New Roman"/>
                          <a:cs typeface="Arial"/>
                        </a:rPr>
                        <a:t>Exponent 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72</a:t>
            </a:fld>
            <a:endParaRPr lang="en-US"/>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solidFill>
                  <a:srgbClr val="FF0000"/>
                </a:solidFill>
              </a:rPr>
              <a:t>Project duration and staffing</a:t>
            </a:r>
          </a:p>
        </p:txBody>
      </p:sp>
      <p:sp>
        <p:nvSpPr>
          <p:cNvPr id="111619" name="Rectangle 3"/>
          <p:cNvSpPr>
            <a:spLocks noGrp="1" noChangeArrowheads="1"/>
          </p:cNvSpPr>
          <p:nvPr>
            <p:ph idx="1"/>
          </p:nvPr>
        </p:nvSpPr>
        <p:spPr>
          <a:xfrm>
            <a:off x="457200" y="1508919"/>
            <a:ext cx="8229600" cy="4756150"/>
          </a:xfrm>
        </p:spPr>
        <p:txBody>
          <a:bodyPr/>
          <a:lstStyle/>
          <a:p>
            <a:pPr>
              <a:lnSpc>
                <a:spcPct val="90000"/>
              </a:lnSpc>
            </a:pPr>
            <a:r>
              <a:rPr lang="en-GB" sz="2400" dirty="0"/>
              <a:t>As well as effort estimation, managers must estimate the calendar time required to complete a project and when staff will be required.</a:t>
            </a:r>
          </a:p>
          <a:p>
            <a:pPr>
              <a:lnSpc>
                <a:spcPct val="90000"/>
              </a:lnSpc>
            </a:pPr>
            <a:r>
              <a:rPr lang="en-GB" sz="2400" dirty="0"/>
              <a:t>Calendar time can be estimated using a COCOMO 2 formula:</a:t>
            </a:r>
          </a:p>
          <a:p>
            <a:pPr lvl="1" algn="just">
              <a:lnSpc>
                <a:spcPct val="90000"/>
              </a:lnSpc>
              <a:spcBef>
                <a:spcPts val="600"/>
              </a:spcBef>
              <a:spcAft>
                <a:spcPts val="600"/>
              </a:spcAft>
            </a:pPr>
            <a:r>
              <a:rPr lang="en-GB" sz="2000" dirty="0"/>
              <a:t>TDEV = 3 x (PM)</a:t>
            </a:r>
            <a:r>
              <a:rPr lang="en-GB" sz="2000" baseline="30000" dirty="0"/>
              <a:t>(0.33+0.2*(B-1.01))</a:t>
            </a:r>
          </a:p>
          <a:p>
            <a:pPr lvl="1">
              <a:lnSpc>
                <a:spcPct val="90000"/>
              </a:lnSpc>
            </a:pPr>
            <a:r>
              <a:rPr lang="en-GB" dirty="0"/>
              <a:t>TDEV: is the nominal schedule for the project, in calendar months, ignoring any multiplier that is related to the project schedule.</a:t>
            </a:r>
            <a:endParaRPr lang="en-GB" sz="2000" dirty="0"/>
          </a:p>
          <a:p>
            <a:pPr lvl="1">
              <a:lnSpc>
                <a:spcPct val="90000"/>
              </a:lnSpc>
            </a:pPr>
            <a:r>
              <a:rPr lang="en-GB" sz="2000" dirty="0"/>
              <a:t>PM is the effort computation (person-months) and B is the exponent computed as discussed above (B is 1 for the early prototyping model).</a:t>
            </a:r>
          </a:p>
          <a:p>
            <a:pPr lvl="1">
              <a:lnSpc>
                <a:spcPct val="90000"/>
              </a:lnSpc>
            </a:pPr>
            <a:r>
              <a:rPr lang="en-GB" sz="2400" dirty="0"/>
              <a:t>The time required is independent of the number of people working on the project.</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73</a:t>
            </a:fld>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74</a:t>
            </a:fld>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75</a:t>
            </a:fld>
            <a:endParaRPr lang="en-US"/>
          </a:p>
        </p:txBody>
      </p:sp>
    </p:spTree>
    <p:extLst>
      <p:ext uri="{BB962C8B-B14F-4D97-AF65-F5344CB8AC3E}">
        <p14:creationId xmlns:p14="http://schemas.microsoft.com/office/powerpoint/2010/main" val="3246827656"/>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76</a:t>
            </a:fld>
            <a:endParaRPr lang="en-US"/>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77</a:t>
            </a:fld>
            <a:endParaRPr lang="en-US"/>
          </a:p>
        </p:txBody>
      </p:sp>
    </p:spTree>
    <p:extLst>
      <p:ext uri="{BB962C8B-B14F-4D97-AF65-F5344CB8AC3E}">
        <p14:creationId xmlns:p14="http://schemas.microsoft.com/office/powerpoint/2010/main" val="2160781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a:t>Software pricing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6720420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a:solidFill>
                  <a:srgbClr val="FF0000"/>
                </a:solidFill>
              </a:rPr>
              <a:t>Software pricing</a:t>
            </a:r>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p>
          <a:p>
            <a:pPr lvl="1"/>
            <a:r>
              <a:rPr lang="en-GB" dirty="0"/>
              <a:t>You take into account, hardware, software, travel, training and effort costs.</a:t>
            </a:r>
          </a:p>
          <a:p>
            <a:r>
              <a:rPr lang="en-GB" dirty="0"/>
              <a:t>There is not a simple relationship between the </a:t>
            </a:r>
            <a:r>
              <a:rPr lang="en-GB" dirty="0">
                <a:solidFill>
                  <a:srgbClr val="1F0FF1"/>
                </a:solidFill>
              </a:rPr>
              <a:t>development cost </a:t>
            </a:r>
            <a:r>
              <a:rPr lang="en-GB" dirty="0"/>
              <a:t>and the </a:t>
            </a:r>
            <a:r>
              <a:rPr lang="en-GB" dirty="0">
                <a:solidFill>
                  <a:srgbClr val="1F0FF1"/>
                </a:solidFill>
              </a:rPr>
              <a:t>price</a:t>
            </a:r>
            <a:r>
              <a:rPr lang="en-GB" dirty="0"/>
              <a:t> charged to the customer.</a:t>
            </a:r>
          </a:p>
          <a:p>
            <a:r>
              <a:rPr lang="en-GB" dirty="0"/>
              <a:t>Broader organisational, economic, political and business considerations influence the </a:t>
            </a:r>
            <a:r>
              <a:rPr lang="en-GB" dirty="0">
                <a:solidFill>
                  <a:srgbClr val="1F0FF1"/>
                </a:solidFill>
              </a:rPr>
              <a:t>price charged</a:t>
            </a:r>
            <a:r>
              <a:rPr lang="en-GB" dirty="0"/>
              <a:t>.</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1670</TotalTime>
  <Words>5255</Words>
  <Application>Microsoft Macintosh PowerPoint</Application>
  <PresentationFormat>On-screen Show (4:3)</PresentationFormat>
  <Paragraphs>681</Paragraphs>
  <Slides>77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Helvetica</vt:lpstr>
      <vt:lpstr>Symbol</vt:lpstr>
      <vt:lpstr>Wingdings</vt:lpstr>
      <vt:lpstr>SE10 slides</vt:lpstr>
      <vt:lpstr>Chapter 23 – Project planning</vt:lpstr>
      <vt:lpstr>Topics covered</vt:lpstr>
      <vt:lpstr>Project planning</vt:lpstr>
      <vt:lpstr>Planning stages (when do we plan?)</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Activity bar chart (Gantt chart) </vt:lpstr>
      <vt:lpstr>Project activities</vt:lpstr>
      <vt:lpstr>Milestones and deliverables</vt:lpstr>
      <vt:lpstr>Tasks, durations, and dependencies </vt:lpstr>
      <vt:lpstr>Staff allocation chart </vt:lpstr>
      <vt:lpstr>Agile planning</vt:lpstr>
      <vt:lpstr>Agile planning</vt:lpstr>
      <vt:lpstr>Agile planning stages</vt:lpstr>
      <vt:lpstr>Approaches to agile planning</vt:lpstr>
      <vt:lpstr>Kanban Board</vt:lpstr>
      <vt:lpstr>Story-based planning (in XP)</vt:lpstr>
      <vt:lpstr>The planning game</vt:lpstr>
      <vt:lpstr>XP</vt:lpstr>
      <vt:lpstr>Release and iteration planning</vt:lpstr>
      <vt:lpstr>Task allocation</vt:lpstr>
      <vt:lpstr>Burndown Chart</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cost modeling</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Microsoft Office User</cp:lastModifiedBy>
  <cp:revision>73</cp:revision>
  <dcterms:created xsi:type="dcterms:W3CDTF">2010-02-15T19:53:37Z</dcterms:created>
  <dcterms:modified xsi:type="dcterms:W3CDTF">2021-04-27T20:26:18Z</dcterms:modified>
</cp:coreProperties>
</file>