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77"/>
  </p:notesMasterIdLst>
  <p:handoutMasterIdLst>
    <p:handoutMasterId r:id="rId78"/>
  </p:handoutMasterIdLst>
  <p:sldIdLst>
    <p:sldId id="256" r:id="rId2"/>
    <p:sldId id="258" r:id="rId3"/>
    <p:sldId id="259" r:id="rId4"/>
    <p:sldId id="263" r:id="rId5"/>
    <p:sldId id="322" r:id="rId6"/>
    <p:sldId id="268" r:id="rId7"/>
    <p:sldId id="314" r:id="rId8"/>
    <p:sldId id="348" r:id="rId9"/>
    <p:sldId id="362" r:id="rId10"/>
    <p:sldId id="350" r:id="rId11"/>
    <p:sldId id="352" r:id="rId12"/>
    <p:sldId id="371" r:id="rId13"/>
    <p:sldId id="323" r:id="rId14"/>
    <p:sldId id="360" r:id="rId15"/>
    <p:sldId id="269" r:id="rId16"/>
    <p:sldId id="324" r:id="rId17"/>
    <p:sldId id="372" r:id="rId18"/>
    <p:sldId id="363" r:id="rId19"/>
    <p:sldId id="280" r:id="rId20"/>
    <p:sldId id="281" r:id="rId21"/>
    <p:sldId id="373" r:id="rId22"/>
    <p:sldId id="325" r:id="rId23"/>
    <p:sldId id="283" r:id="rId24"/>
    <p:sldId id="284" r:id="rId25"/>
    <p:sldId id="264" r:id="rId26"/>
    <p:sldId id="326" r:id="rId27"/>
    <p:sldId id="327" r:id="rId28"/>
    <p:sldId id="266" r:id="rId29"/>
    <p:sldId id="374" r:id="rId30"/>
    <p:sldId id="364" r:id="rId31"/>
    <p:sldId id="273" r:id="rId32"/>
    <p:sldId id="275" r:id="rId33"/>
    <p:sldId id="376" r:id="rId34"/>
    <p:sldId id="328" r:id="rId35"/>
    <p:sldId id="377" r:id="rId36"/>
    <p:sldId id="335" r:id="rId37"/>
    <p:sldId id="343" r:id="rId38"/>
    <p:sldId id="329" r:id="rId39"/>
    <p:sldId id="347" r:id="rId40"/>
    <p:sldId id="366" r:id="rId41"/>
    <p:sldId id="379" r:id="rId42"/>
    <p:sldId id="380" r:id="rId43"/>
    <p:sldId id="375" r:id="rId44"/>
    <p:sldId id="381" r:id="rId45"/>
    <p:sldId id="382" r:id="rId46"/>
    <p:sldId id="383" r:id="rId47"/>
    <p:sldId id="367" r:id="rId48"/>
    <p:sldId id="315" r:id="rId49"/>
    <p:sldId id="289" r:id="rId50"/>
    <p:sldId id="384" r:id="rId51"/>
    <p:sldId id="330" r:id="rId52"/>
    <p:sldId id="356" r:id="rId53"/>
    <p:sldId id="291" r:id="rId54"/>
    <p:sldId id="331" r:id="rId55"/>
    <p:sldId id="357" r:id="rId56"/>
    <p:sldId id="385" r:id="rId57"/>
    <p:sldId id="297" r:id="rId58"/>
    <p:sldId id="319" r:id="rId59"/>
    <p:sldId id="391" r:id="rId60"/>
    <p:sldId id="332" r:id="rId61"/>
    <p:sldId id="358" r:id="rId62"/>
    <p:sldId id="333" r:id="rId63"/>
    <p:sldId id="359" r:id="rId64"/>
    <p:sldId id="361" r:id="rId65"/>
    <p:sldId id="334" r:id="rId66"/>
    <p:sldId id="386" r:id="rId67"/>
    <p:sldId id="320" r:id="rId68"/>
    <p:sldId id="387" r:id="rId69"/>
    <p:sldId id="368" r:id="rId70"/>
    <p:sldId id="388" r:id="rId71"/>
    <p:sldId id="389" r:id="rId72"/>
    <p:sldId id="390" r:id="rId73"/>
    <p:sldId id="365" r:id="rId74"/>
    <p:sldId id="369" r:id="rId75"/>
    <p:sldId id="370" r:id="rId76"/>
  </p:sldIdLst>
  <p:sldSz cx="9144000" cy="6858000" type="screen4x3"/>
  <p:notesSz cx="6858000" cy="97663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FF"/>
    <a:srgbClr val="00FFFF"/>
    <a:srgbClr val="0000FF"/>
    <a:srgbClr val="00FF00"/>
    <a:srgbClr val="FF0000"/>
    <a:srgbClr val="FFFFFF"/>
    <a:srgbClr val="6C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398"/>
    <p:restoredTop sz="90945"/>
  </p:normalViewPr>
  <p:slideViewPr>
    <p:cSldViewPr>
      <p:cViewPr varScale="1">
        <p:scale>
          <a:sx n="113" d="100"/>
          <a:sy n="113" d="100"/>
        </p:scale>
        <p:origin x="1168"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242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58125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185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a:t>Click to edit Master notes styles</a:t>
            </a:r>
          </a:p>
          <a:p>
            <a:pPr lvl="1"/>
            <a:r>
              <a:rPr lang="en-GB"/>
              <a:t>Second Level</a:t>
            </a:r>
          </a:p>
          <a:p>
            <a:pPr lvl="2"/>
            <a:r>
              <a:rPr lang="en-GB"/>
              <a:t>Third Level</a:t>
            </a:r>
          </a:p>
          <a:p>
            <a:pPr lvl="3"/>
            <a:r>
              <a:rPr lang="en-GB"/>
              <a:t>Fourth Level</a:t>
            </a:r>
          </a:p>
          <a:p>
            <a:pPr lvl="4"/>
            <a:r>
              <a:rPr lang="en-GB"/>
              <a:t>Fifth Level</a:t>
            </a:r>
          </a:p>
        </p:txBody>
      </p:sp>
      <p:sp>
        <p:nvSpPr>
          <p:cNvPr id="2051" name="Rectangle 3"/>
          <p:cNvSpPr>
            <a:spLocks noGrp="1" noRot="1" noChangeAspect="1" noChangeArrowheads="1" noTextEdit="1"/>
          </p:cNvSpPr>
          <p:nvPr>
            <p:ph type="sldImg" idx="2"/>
          </p:nvPr>
        </p:nvSpPr>
        <p:spPr bwMode="auto">
          <a:xfrm>
            <a:off x="1152525" y="854075"/>
            <a:ext cx="4552950" cy="3416300"/>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val="300180096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endParaRPr lang="en-US"/>
          </a:p>
        </p:txBody>
      </p:sp>
      <p:sp>
        <p:nvSpPr>
          <p:cNvPr id="5123" name="Rectangle 3"/>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ln/>
        </p:spPr>
        <p:txBody>
          <a:bodyPr/>
          <a:lstStyle/>
          <a:p>
            <a:endParaRPr lang="en-US"/>
          </a:p>
        </p:txBody>
      </p:sp>
      <p:sp>
        <p:nvSpPr>
          <p:cNvPr id="53251" name="Rectangle 3"/>
          <p:cNvSpPr>
            <a:spLocks noGrp="1" noRot="1" noChangeAspect="1" noChangeArrowheads="1" noTextEdit="1"/>
          </p:cNvSpPr>
          <p:nvPr>
            <p:ph type="sldImg"/>
          </p:nvPr>
        </p:nvSpPr>
        <p:spPr>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ln/>
        </p:spPr>
        <p:txBody>
          <a:bodyPr/>
          <a:lstStyle/>
          <a:p>
            <a:endParaRPr lang="en-US"/>
          </a:p>
        </p:txBody>
      </p:sp>
      <p:sp>
        <p:nvSpPr>
          <p:cNvPr id="57347" name="Rectangle 3"/>
          <p:cNvSpPr>
            <a:spLocks noGrp="1" noRot="1" noChangeAspect="1" noChangeArrowheads="1" noTextEdit="1"/>
          </p:cNvSpPr>
          <p:nvPr>
            <p:ph type="sldImg"/>
          </p:nvPr>
        </p:nvSpPr>
        <p:spPr>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ln/>
        </p:spPr>
        <p:txBody>
          <a:bodyPr/>
          <a:lstStyle/>
          <a:p>
            <a:endParaRPr lang="en-US"/>
          </a:p>
        </p:txBody>
      </p:sp>
      <p:sp>
        <p:nvSpPr>
          <p:cNvPr id="6553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xfrm>
            <a:off x="1571625" y="833438"/>
            <a:ext cx="3689350" cy="27686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ln/>
        </p:spPr>
        <p:txBody>
          <a:bodyPr/>
          <a:lstStyle/>
          <a:p>
            <a:endParaRPr lang="en-US"/>
          </a:p>
        </p:txBody>
      </p:sp>
      <p:sp>
        <p:nvSpPr>
          <p:cNvPr id="23555"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ln/>
        </p:spPr>
        <p:txBody>
          <a:bodyPr/>
          <a:lstStyle/>
          <a:p>
            <a:endParaRPr lang="en-US"/>
          </a:p>
        </p:txBody>
      </p:sp>
      <p:sp>
        <p:nvSpPr>
          <p:cNvPr id="39939"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ln/>
        </p:spPr>
        <p:txBody>
          <a:bodyPr/>
          <a:lstStyle/>
          <a:p>
            <a:endParaRPr lang="en-US"/>
          </a:p>
        </p:txBody>
      </p:sp>
      <p:sp>
        <p:nvSpPr>
          <p:cNvPr id="41987"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ln/>
        </p:spPr>
        <p:txBody>
          <a:bodyPr/>
          <a:lstStyle/>
          <a:p>
            <a:endParaRPr lang="en-US"/>
          </a:p>
        </p:txBody>
      </p:sp>
      <p:sp>
        <p:nvSpPr>
          <p:cNvPr id="47107"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ln/>
        </p:spPr>
        <p:txBody>
          <a:bodyPr/>
          <a:lstStyle/>
          <a:p>
            <a:endParaRPr lang="en-US"/>
          </a:p>
        </p:txBody>
      </p:sp>
      <p:sp>
        <p:nvSpPr>
          <p:cNvPr id="32771"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ln/>
        </p:spPr>
        <p:txBody>
          <a:bodyPr/>
          <a:lstStyle/>
          <a:p>
            <a:endParaRPr lang="en-US"/>
          </a:p>
        </p:txBody>
      </p:sp>
      <p:sp>
        <p:nvSpPr>
          <p:cNvPr id="69635"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a:t>10/12/2014</a:t>
            </a:r>
            <a:endParaRPr lang="en-US"/>
          </a:p>
        </p:txBody>
      </p:sp>
      <p:sp>
        <p:nvSpPr>
          <p:cNvPr id="5" name="Footer Placeholder 4"/>
          <p:cNvSpPr>
            <a:spLocks noGrp="1"/>
          </p:cNvSpPr>
          <p:nvPr>
            <p:ph type="ftr" sz="quarter" idx="11"/>
          </p:nvPr>
        </p:nvSpPr>
        <p:spPr/>
        <p:txBody>
          <a:bodyPr/>
          <a:lstStyle>
            <a:lvl1pPr>
              <a:defRPr/>
            </a:lvl1pPr>
          </a:lstStyle>
          <a:p>
            <a:r>
              <a:rPr lang="en-US"/>
              <a:t>Chapter 24 Quality management</a:t>
            </a:r>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10/12/2014</a:t>
            </a:r>
            <a:endParaRPr lang="en-US"/>
          </a:p>
        </p:txBody>
      </p:sp>
      <p:sp>
        <p:nvSpPr>
          <p:cNvPr id="5" name="Footer Placeholder 4"/>
          <p:cNvSpPr>
            <a:spLocks noGrp="1"/>
          </p:cNvSpPr>
          <p:nvPr>
            <p:ph type="ftr" sz="quarter" idx="11"/>
          </p:nvPr>
        </p:nvSpPr>
        <p:spPr/>
        <p:txBody>
          <a:bodyPr/>
          <a:lstStyle>
            <a:lvl1pPr>
              <a:defRPr/>
            </a:lvl1pPr>
          </a:lstStyle>
          <a:p>
            <a:r>
              <a:rPr lang="en-US"/>
              <a:t>Chapter 24 Quality management</a:t>
            </a:r>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10/12/2014</a:t>
            </a:r>
            <a:endParaRPr lang="en-US"/>
          </a:p>
        </p:txBody>
      </p:sp>
      <p:sp>
        <p:nvSpPr>
          <p:cNvPr id="5" name="Footer Placeholder 4"/>
          <p:cNvSpPr>
            <a:spLocks noGrp="1"/>
          </p:cNvSpPr>
          <p:nvPr>
            <p:ph type="ftr" sz="quarter" idx="11"/>
          </p:nvPr>
        </p:nvSpPr>
        <p:spPr/>
        <p:txBody>
          <a:bodyPr/>
          <a:lstStyle>
            <a:lvl1pPr>
              <a:defRPr/>
            </a:lvl1pPr>
          </a:lstStyle>
          <a:p>
            <a:r>
              <a:rPr lang="en-US"/>
              <a:t>Chapter 24 Quality management</a:t>
            </a:r>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r>
              <a:rPr lang="en-GB"/>
              <a:t>10/12/2014</a:t>
            </a:r>
            <a:endParaRPr lang="en-US"/>
          </a:p>
        </p:txBody>
      </p:sp>
      <p:sp>
        <p:nvSpPr>
          <p:cNvPr id="5" name="Footer Placeholder 4"/>
          <p:cNvSpPr>
            <a:spLocks noGrp="1"/>
          </p:cNvSpPr>
          <p:nvPr>
            <p:ph type="ftr" sz="quarter" idx="11"/>
          </p:nvPr>
        </p:nvSpPr>
        <p:spPr/>
        <p:txBody>
          <a:bodyPr/>
          <a:lstStyle>
            <a:lvl1pPr>
              <a:defRPr/>
            </a:lvl1pPr>
          </a:lstStyle>
          <a:p>
            <a:r>
              <a:rPr lang="en-US"/>
              <a:t>Chapter 24 Quality management</a:t>
            </a:r>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r>
              <a:rPr lang="en-GB"/>
              <a:t>10/12/2014</a:t>
            </a:r>
            <a:endParaRPr lang="en-US"/>
          </a:p>
        </p:txBody>
      </p:sp>
      <p:sp>
        <p:nvSpPr>
          <p:cNvPr id="5" name="Footer Placeholder 4"/>
          <p:cNvSpPr>
            <a:spLocks noGrp="1"/>
          </p:cNvSpPr>
          <p:nvPr>
            <p:ph type="ftr" sz="quarter" idx="11"/>
          </p:nvPr>
        </p:nvSpPr>
        <p:spPr/>
        <p:txBody>
          <a:bodyPr/>
          <a:lstStyle>
            <a:lvl1pPr>
              <a:defRPr/>
            </a:lvl1pPr>
          </a:lstStyle>
          <a:p>
            <a:r>
              <a:rPr lang="en-US"/>
              <a:t>Chapter 24 Quality management</a:t>
            </a:r>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r>
              <a:rPr lang="en-GB"/>
              <a:t>10/12/2014</a:t>
            </a:r>
            <a:endParaRPr lang="en-US"/>
          </a:p>
        </p:txBody>
      </p:sp>
      <p:sp>
        <p:nvSpPr>
          <p:cNvPr id="6" name="Footer Placeholder 4"/>
          <p:cNvSpPr>
            <a:spLocks noGrp="1"/>
          </p:cNvSpPr>
          <p:nvPr>
            <p:ph type="ftr" sz="quarter" idx="11"/>
          </p:nvPr>
        </p:nvSpPr>
        <p:spPr/>
        <p:txBody>
          <a:bodyPr/>
          <a:lstStyle>
            <a:lvl1pPr>
              <a:defRPr/>
            </a:lvl1pPr>
          </a:lstStyle>
          <a:p>
            <a:r>
              <a:rPr lang="en-US"/>
              <a:t>Chapter 24 Quality management</a:t>
            </a:r>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r>
              <a:rPr lang="en-GB"/>
              <a:t>10/12/2014</a:t>
            </a:r>
            <a:endParaRPr lang="en-US"/>
          </a:p>
        </p:txBody>
      </p:sp>
      <p:sp>
        <p:nvSpPr>
          <p:cNvPr id="8" name="Footer Placeholder 4"/>
          <p:cNvSpPr>
            <a:spLocks noGrp="1"/>
          </p:cNvSpPr>
          <p:nvPr>
            <p:ph type="ftr" sz="quarter" idx="11"/>
          </p:nvPr>
        </p:nvSpPr>
        <p:spPr/>
        <p:txBody>
          <a:bodyPr/>
          <a:lstStyle>
            <a:lvl1pPr>
              <a:defRPr/>
            </a:lvl1pPr>
          </a:lstStyle>
          <a:p>
            <a:r>
              <a:rPr lang="en-US"/>
              <a:t>Chapter 24 Quality management</a:t>
            </a:r>
          </a:p>
        </p:txBody>
      </p:sp>
      <p:sp>
        <p:nvSpPr>
          <p:cNvPr id="9"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a:t>10/12/2014</a:t>
            </a:r>
            <a:endParaRPr lang="en-US"/>
          </a:p>
        </p:txBody>
      </p:sp>
      <p:sp>
        <p:nvSpPr>
          <p:cNvPr id="4" name="Footer Placeholder 4"/>
          <p:cNvSpPr>
            <a:spLocks noGrp="1"/>
          </p:cNvSpPr>
          <p:nvPr>
            <p:ph type="ftr" sz="quarter" idx="11"/>
          </p:nvPr>
        </p:nvSpPr>
        <p:spPr/>
        <p:txBody>
          <a:bodyPr/>
          <a:lstStyle>
            <a:lvl1pPr>
              <a:defRPr/>
            </a:lvl1pPr>
          </a:lstStyle>
          <a:p>
            <a:r>
              <a:rPr lang="en-US"/>
              <a:t>Chapter 24 Quality management</a:t>
            </a:r>
          </a:p>
        </p:txBody>
      </p:sp>
      <p:sp>
        <p:nvSpPr>
          <p:cNvPr id="5"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a:t>10/12/2014</a:t>
            </a:r>
            <a:endParaRPr lang="en-US"/>
          </a:p>
        </p:txBody>
      </p:sp>
      <p:sp>
        <p:nvSpPr>
          <p:cNvPr id="3" name="Footer Placeholder 4"/>
          <p:cNvSpPr>
            <a:spLocks noGrp="1"/>
          </p:cNvSpPr>
          <p:nvPr>
            <p:ph type="ftr" sz="quarter" idx="11"/>
          </p:nvPr>
        </p:nvSpPr>
        <p:spPr/>
        <p:txBody>
          <a:bodyPr/>
          <a:lstStyle>
            <a:lvl1pPr>
              <a:defRPr/>
            </a:lvl1pPr>
          </a:lstStyle>
          <a:p>
            <a:r>
              <a:rPr lang="en-US"/>
              <a:t>Chapter 24 Quality management</a:t>
            </a:r>
          </a:p>
        </p:txBody>
      </p:sp>
      <p:sp>
        <p:nvSpPr>
          <p:cNvPr id="4"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10/12/2014</a:t>
            </a:r>
            <a:endParaRPr lang="en-US"/>
          </a:p>
        </p:txBody>
      </p:sp>
      <p:sp>
        <p:nvSpPr>
          <p:cNvPr id="6" name="Footer Placeholder 4"/>
          <p:cNvSpPr>
            <a:spLocks noGrp="1"/>
          </p:cNvSpPr>
          <p:nvPr>
            <p:ph type="ftr" sz="quarter" idx="11"/>
          </p:nvPr>
        </p:nvSpPr>
        <p:spPr/>
        <p:txBody>
          <a:bodyPr/>
          <a:lstStyle>
            <a:lvl1pPr>
              <a:defRPr/>
            </a:lvl1pPr>
          </a:lstStyle>
          <a:p>
            <a:r>
              <a:rPr lang="en-US"/>
              <a:t>Chapter 24 Quality management</a:t>
            </a:r>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10/12/2014</a:t>
            </a:r>
            <a:endParaRPr lang="en-US"/>
          </a:p>
        </p:txBody>
      </p:sp>
      <p:sp>
        <p:nvSpPr>
          <p:cNvPr id="6" name="Footer Placeholder 4"/>
          <p:cNvSpPr>
            <a:spLocks noGrp="1"/>
          </p:cNvSpPr>
          <p:nvPr>
            <p:ph type="ftr" sz="quarter" idx="11"/>
          </p:nvPr>
        </p:nvSpPr>
        <p:spPr/>
        <p:txBody>
          <a:bodyPr/>
          <a:lstStyle>
            <a:lvl1pPr>
              <a:defRPr/>
            </a:lvl1pPr>
          </a:lstStyle>
          <a:p>
            <a:r>
              <a:rPr lang="en-US"/>
              <a:t>Chapter 24 Quality management</a:t>
            </a:r>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a:t>10/12/2014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24 Quality management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745CE82A-87C3-2841-AAF3-37DF1E34DC62}"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iso.org/standard/26364.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youtube.com/watch?v=0OgpV-niq8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youtube.com/watch?v=nNkTJgasN_Y"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reviewboard.or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www.tutorialspoint.com/software_testing_dictionary/cyclomatic_complexity.htm"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www.aivosto.com/project/help/pm-oo-ck.html"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GB" dirty="0"/>
              <a:t>Chapter 24 - Quality Management</a:t>
            </a:r>
          </a:p>
        </p:txBody>
      </p:sp>
      <p:sp>
        <p:nvSpPr>
          <p:cNvPr id="2" name="Subtitle 1"/>
          <p:cNvSpPr>
            <a:spLocks noGrp="1"/>
          </p:cNvSpPr>
          <p:nvPr>
            <p:ph type="subTitle" idx="1"/>
          </p:nvPr>
        </p:nvSpPr>
        <p:spPr/>
        <p:txBody>
          <a:bodyPr/>
          <a:lstStyle/>
          <a:p>
            <a:endParaRPr lang="en-US"/>
          </a:p>
        </p:txBody>
      </p:sp>
      <p:sp>
        <p:nvSpPr>
          <p:cNvPr id="8" name="Footer Placeholder 7"/>
          <p:cNvSpPr>
            <a:spLocks noGrp="1"/>
          </p:cNvSpPr>
          <p:nvPr>
            <p:ph type="ftr" sz="quarter" idx="11"/>
          </p:nvPr>
        </p:nvSpPr>
        <p:spPr/>
        <p:txBody>
          <a:bodyPr/>
          <a:lstStyle/>
          <a:p>
            <a:r>
              <a:rPr lang="en-US"/>
              <a:t>Chapter 24 Quality management</a:t>
            </a:r>
          </a:p>
        </p:txBody>
      </p:sp>
      <p:sp>
        <p:nvSpPr>
          <p:cNvPr id="7" name="Slide Number Placeholder 6"/>
          <p:cNvSpPr>
            <a:spLocks noGrp="1"/>
          </p:cNvSpPr>
          <p:nvPr>
            <p:ph type="sldNum" sz="quarter" idx="12"/>
          </p:nvPr>
        </p:nvSpPr>
        <p:spPr/>
        <p:txBody>
          <a:bodyPr/>
          <a:lstStyle/>
          <a:p>
            <a:fld id="{745CE82A-87C3-2841-AAF3-37DF1E34DC62}" type="slidenum">
              <a:rPr lang="en-US" smtClean="0"/>
              <a:pPr/>
              <a:t>1</a:t>
            </a:fld>
            <a:endParaRPr lang="en-US"/>
          </a:p>
        </p:txBody>
      </p:sp>
      <p:sp>
        <p:nvSpPr>
          <p:cNvPr id="3" name="Date Placeholder 2"/>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dirty="0"/>
              <a:t>Software quality</a:t>
            </a:r>
          </a:p>
        </p:txBody>
      </p:sp>
      <p:sp>
        <p:nvSpPr>
          <p:cNvPr id="10243" name="Rectangle 3"/>
          <p:cNvSpPr>
            <a:spLocks noGrp="1" noChangeArrowheads="1"/>
          </p:cNvSpPr>
          <p:nvPr>
            <p:ph idx="1"/>
          </p:nvPr>
        </p:nvSpPr>
        <p:spPr/>
        <p:txBody>
          <a:bodyPr/>
          <a:lstStyle/>
          <a:p>
            <a:r>
              <a:rPr lang="en-GB" dirty="0"/>
              <a:t>Quality, simplistically, means that a product should meet its specification.</a:t>
            </a:r>
          </a:p>
          <a:p>
            <a:r>
              <a:rPr lang="en-GB" dirty="0"/>
              <a:t>This is problematical for software systems:</a:t>
            </a:r>
          </a:p>
          <a:p>
            <a:pPr lvl="1"/>
            <a:r>
              <a:rPr lang="en-GB" dirty="0"/>
              <a:t>There is a tension between customer quality requirements (efficiency, reliability, etc.) and developer quality requirements (maintainability, reusability, etc.)</a:t>
            </a:r>
          </a:p>
          <a:p>
            <a:pPr lvl="1"/>
            <a:r>
              <a:rPr lang="en-GB" dirty="0"/>
              <a:t>Some quality requirements are difficult to specify in an unambiguous way</a:t>
            </a:r>
          </a:p>
          <a:p>
            <a:pPr lvl="1"/>
            <a:r>
              <a:rPr lang="en-GB" dirty="0"/>
              <a:t>Software specifications are usually incomplete and often inconsistent</a:t>
            </a:r>
          </a:p>
          <a:p>
            <a:r>
              <a:rPr lang="en-GB" dirty="0"/>
              <a:t>The focus may be ‘fitness for purpose’ rather than specification conformance.</a:t>
            </a:r>
          </a:p>
        </p:txBody>
      </p:sp>
      <p:sp>
        <p:nvSpPr>
          <p:cNvPr id="5" name="Footer Placeholder 4"/>
          <p:cNvSpPr>
            <a:spLocks noGrp="1"/>
          </p:cNvSpPr>
          <p:nvPr>
            <p:ph type="ftr" sz="quarter" idx="11"/>
          </p:nvPr>
        </p:nvSpPr>
        <p:spPr/>
        <p:txBody>
          <a:bodyPr/>
          <a:lstStyle/>
          <a:p>
            <a:r>
              <a:rPr lang="en-US"/>
              <a:t>Chapter 24 Quality management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10</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Software fitness for purpose</a:t>
            </a:r>
          </a:p>
        </p:txBody>
      </p:sp>
      <p:sp>
        <p:nvSpPr>
          <p:cNvPr id="3" name="Content Placeholder 2"/>
          <p:cNvSpPr>
            <a:spLocks noGrp="1"/>
          </p:cNvSpPr>
          <p:nvPr>
            <p:ph idx="1"/>
          </p:nvPr>
        </p:nvSpPr>
        <p:spPr/>
        <p:txBody>
          <a:bodyPr/>
          <a:lstStyle/>
          <a:p>
            <a:r>
              <a:rPr lang="en-US" dirty="0"/>
              <a:t>Has the software been properly tested?</a:t>
            </a:r>
            <a:endParaRPr lang="en-GB" dirty="0"/>
          </a:p>
          <a:p>
            <a:r>
              <a:rPr lang="en-US" dirty="0"/>
              <a:t>Is the software sufficiently dependable to be put into use?</a:t>
            </a:r>
            <a:endParaRPr lang="en-GB" dirty="0"/>
          </a:p>
          <a:p>
            <a:r>
              <a:rPr lang="en-US" dirty="0"/>
              <a:t>Is the performance of the software acceptable for normal use? </a:t>
            </a:r>
            <a:endParaRPr lang="en-GB" dirty="0"/>
          </a:p>
          <a:p>
            <a:r>
              <a:rPr lang="en-US" dirty="0"/>
              <a:t>Is the software usable?</a:t>
            </a:r>
            <a:endParaRPr lang="en-GB" dirty="0"/>
          </a:p>
          <a:p>
            <a:r>
              <a:rPr lang="en-US" dirty="0"/>
              <a:t>Is the software well structured and understandable?</a:t>
            </a:r>
          </a:p>
          <a:p>
            <a:r>
              <a:rPr lang="en-US" dirty="0"/>
              <a:t>Have programming and documentation standards been followed in the development process?</a:t>
            </a:r>
            <a:endParaRPr lang="en-GB" dirty="0"/>
          </a:p>
          <a:p>
            <a:endParaRPr lang="en-GB" dirty="0"/>
          </a:p>
          <a:p>
            <a:endParaRPr lang="en-US" dirty="0"/>
          </a:p>
        </p:txBody>
      </p:sp>
      <p:sp>
        <p:nvSpPr>
          <p:cNvPr id="5" name="Footer Placeholder 4"/>
          <p:cNvSpPr>
            <a:spLocks noGrp="1"/>
          </p:cNvSpPr>
          <p:nvPr>
            <p:ph type="ftr" sz="quarter" idx="11"/>
          </p:nvPr>
        </p:nvSpPr>
        <p:spPr/>
        <p:txBody>
          <a:bodyPr/>
          <a:lstStyle/>
          <a:p>
            <a:r>
              <a:rPr lang="en-US"/>
              <a:t>Chapter 24 Quality management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11</a:t>
            </a:fld>
            <a:endParaRPr lang="en-US"/>
          </a:p>
        </p:txBody>
      </p:sp>
      <p:sp>
        <p:nvSpPr>
          <p:cNvPr id="6" name="Date Placeholder 5"/>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characteristics</a:t>
            </a:r>
          </a:p>
        </p:txBody>
      </p:sp>
      <p:sp>
        <p:nvSpPr>
          <p:cNvPr id="3" name="Content Placeholder 2"/>
          <p:cNvSpPr>
            <a:spLocks noGrp="1"/>
          </p:cNvSpPr>
          <p:nvPr>
            <p:ph idx="1"/>
          </p:nvPr>
        </p:nvSpPr>
        <p:spPr/>
        <p:txBody>
          <a:bodyPr/>
          <a:lstStyle/>
          <a:p>
            <a:r>
              <a:rPr lang="en-US" dirty="0"/>
              <a:t>The subjective quality of a software system is largely based on its non-functional characteristics. </a:t>
            </a:r>
          </a:p>
          <a:p>
            <a:r>
              <a:rPr lang="en-US" dirty="0"/>
              <a:t>This reflects practical user experience – if the software’s functionality is not what is expected, then users will often just work around this and find other ways to do what they want to do. </a:t>
            </a:r>
          </a:p>
          <a:p>
            <a:r>
              <a:rPr lang="en-US" dirty="0"/>
              <a:t>However, if the software is unreliable or too slow, then it is practically impossible for users to achieve their goals.</a:t>
            </a:r>
            <a:endParaRPr lang="en-GB" dirty="0"/>
          </a:p>
          <a:p>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12</a:t>
            </a:fld>
            <a:endParaRPr lang="en-US"/>
          </a:p>
        </p:txBody>
      </p:sp>
    </p:spTree>
    <p:extLst>
      <p:ext uri="{BB962C8B-B14F-4D97-AF65-F5344CB8AC3E}">
        <p14:creationId xmlns:p14="http://schemas.microsoft.com/office/powerpoint/2010/main" val="1577154817"/>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quality attributes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28060551"/>
              </p:ext>
            </p:extLst>
          </p:nvPr>
        </p:nvGraphicFramePr>
        <p:xfrm>
          <a:off x="457200" y="2283185"/>
          <a:ext cx="8229600" cy="2225040"/>
        </p:xfrm>
        <a:graphic>
          <a:graphicData uri="http://schemas.openxmlformats.org/drawingml/2006/table">
            <a:tbl>
              <a:tblPr firstRow="1" bandRow="1">
                <a:tableStyleId>{BC89EF96-8CEA-46FF-86C4-4CE0E7609802}</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pPr indent="347345" algn="just">
                        <a:spcBef>
                          <a:spcPts val="300"/>
                        </a:spcBef>
                        <a:spcAft>
                          <a:spcPts val="0"/>
                        </a:spcAft>
                        <a:tabLst>
                          <a:tab pos="342900" algn="l"/>
                          <a:tab pos="685800" algn="l"/>
                          <a:tab pos="1028700" algn="l"/>
                        </a:tabLst>
                      </a:pPr>
                      <a:r>
                        <a:rPr lang="en-GB" sz="1600" b="0" dirty="0">
                          <a:latin typeface="Arial"/>
                          <a:cs typeface="Arial"/>
                        </a:rPr>
                        <a:t>Safety</a:t>
                      </a:r>
                      <a:endParaRPr lang="en-GB" sz="1600" b="0" dirty="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b="0" dirty="0" err="1">
                          <a:latin typeface="Arial"/>
                          <a:cs typeface="Arial"/>
                        </a:rPr>
                        <a:t>Understandability</a:t>
                      </a:r>
                      <a:endParaRPr lang="en-GB" sz="1600" b="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b="0" dirty="0">
                          <a:latin typeface="Arial"/>
                          <a:cs typeface="Arial"/>
                        </a:rPr>
                        <a:t>Portability</a:t>
                      </a:r>
                      <a:endParaRPr lang="en-GB" sz="1600" b="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0"/>
                  </a:ext>
                </a:extLst>
              </a:tr>
              <a:tr h="370840">
                <a:tc>
                  <a:txBody>
                    <a:bodyPr/>
                    <a:lstStyle/>
                    <a:p>
                      <a:pPr indent="347345" algn="just">
                        <a:spcBef>
                          <a:spcPts val="300"/>
                        </a:spcBef>
                        <a:spcAft>
                          <a:spcPts val="0"/>
                        </a:spcAft>
                        <a:tabLst>
                          <a:tab pos="342900" algn="l"/>
                          <a:tab pos="685800" algn="l"/>
                          <a:tab pos="1028700" algn="l"/>
                        </a:tabLst>
                      </a:pPr>
                      <a:r>
                        <a:rPr lang="en-GB" sz="1600" dirty="0">
                          <a:latin typeface="Arial"/>
                          <a:cs typeface="Arial"/>
                        </a:rPr>
                        <a:t>Security</a:t>
                      </a:r>
                      <a:endParaRPr lang="en-GB" sz="1600" dirty="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dirty="0">
                          <a:latin typeface="Arial"/>
                          <a:cs typeface="Arial"/>
                        </a:rPr>
                        <a:t>Testability</a:t>
                      </a:r>
                      <a:endParaRPr lang="en-GB" sz="160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dirty="0">
                          <a:latin typeface="Arial"/>
                          <a:cs typeface="Arial"/>
                        </a:rPr>
                        <a:t>Usability</a:t>
                      </a:r>
                      <a:endParaRPr lang="en-GB" sz="160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1"/>
                  </a:ext>
                </a:extLst>
              </a:tr>
              <a:tr h="370840">
                <a:tc>
                  <a:txBody>
                    <a:bodyPr/>
                    <a:lstStyle/>
                    <a:p>
                      <a:pPr indent="347345" algn="just">
                        <a:spcBef>
                          <a:spcPts val="300"/>
                        </a:spcBef>
                        <a:spcAft>
                          <a:spcPts val="0"/>
                        </a:spcAft>
                        <a:tabLst>
                          <a:tab pos="342900" algn="l"/>
                          <a:tab pos="685800" algn="l"/>
                          <a:tab pos="1028700" algn="l"/>
                        </a:tabLst>
                      </a:pPr>
                      <a:r>
                        <a:rPr lang="en-GB" sz="1600">
                          <a:latin typeface="Arial"/>
                          <a:cs typeface="Arial"/>
                        </a:rPr>
                        <a:t>Reliability</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a:latin typeface="Arial"/>
                          <a:cs typeface="Arial"/>
                        </a:rPr>
                        <a:t>Adaptability</a:t>
                      </a:r>
                      <a:endParaRPr lang="en-GB" sz="160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a:latin typeface="Arial"/>
                          <a:cs typeface="Arial"/>
                        </a:rPr>
                        <a:t>Reusability</a:t>
                      </a:r>
                      <a:endParaRPr lang="en-GB" sz="160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2"/>
                  </a:ext>
                </a:extLst>
              </a:tr>
              <a:tr h="370840">
                <a:tc>
                  <a:txBody>
                    <a:bodyPr/>
                    <a:lstStyle/>
                    <a:p>
                      <a:pPr indent="347345" algn="just">
                        <a:spcBef>
                          <a:spcPts val="300"/>
                        </a:spcBef>
                        <a:spcAft>
                          <a:spcPts val="0"/>
                        </a:spcAft>
                        <a:tabLst>
                          <a:tab pos="342900" algn="l"/>
                          <a:tab pos="685800" algn="l"/>
                          <a:tab pos="1028700" algn="l"/>
                        </a:tabLst>
                      </a:pPr>
                      <a:r>
                        <a:rPr lang="en-GB" sz="1600">
                          <a:latin typeface="Arial"/>
                          <a:cs typeface="Arial"/>
                        </a:rPr>
                        <a:t>Resilience</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dirty="0">
                          <a:latin typeface="Arial"/>
                          <a:cs typeface="Arial"/>
                        </a:rPr>
                        <a:t>Modularity</a:t>
                      </a:r>
                      <a:endParaRPr lang="en-GB" sz="160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a:latin typeface="Arial"/>
                          <a:cs typeface="Arial"/>
                        </a:rPr>
                        <a:t>Efficiency</a:t>
                      </a:r>
                      <a:endParaRPr lang="en-GB" sz="160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3"/>
                  </a:ext>
                </a:extLst>
              </a:tr>
              <a:tr h="370840">
                <a:tc>
                  <a:txBody>
                    <a:bodyPr/>
                    <a:lstStyle/>
                    <a:p>
                      <a:pPr indent="347345" algn="just">
                        <a:spcBef>
                          <a:spcPts val="300"/>
                        </a:spcBef>
                        <a:spcAft>
                          <a:spcPts val="300"/>
                        </a:spcAft>
                        <a:tabLst>
                          <a:tab pos="342900" algn="l"/>
                          <a:tab pos="685800" algn="l"/>
                          <a:tab pos="1028700" algn="l"/>
                        </a:tabLst>
                      </a:pPr>
                      <a:r>
                        <a:rPr lang="en-GB" sz="1600" dirty="0">
                          <a:latin typeface="Arial"/>
                          <a:cs typeface="Arial"/>
                        </a:rPr>
                        <a:t>Robustness</a:t>
                      </a:r>
                      <a:endParaRPr lang="en-GB" sz="1600" dirty="0">
                        <a:solidFill>
                          <a:srgbClr val="000000"/>
                        </a:solidFill>
                        <a:latin typeface="Arial"/>
                        <a:ea typeface="Times New Roman"/>
                        <a:cs typeface="Arial"/>
                      </a:endParaRPr>
                    </a:p>
                  </a:txBody>
                  <a:tcPr marL="68580" marR="68580" marT="0" marB="0"/>
                </a:tc>
                <a:tc>
                  <a:txBody>
                    <a:bodyPr/>
                    <a:lstStyle/>
                    <a:p>
                      <a:pPr algn="just">
                        <a:spcBef>
                          <a:spcPts val="300"/>
                        </a:spcBef>
                        <a:spcAft>
                          <a:spcPts val="300"/>
                        </a:spcAft>
                        <a:tabLst>
                          <a:tab pos="342900" algn="l"/>
                          <a:tab pos="685800" algn="l"/>
                          <a:tab pos="1028700" algn="l"/>
                        </a:tabLst>
                      </a:pPr>
                      <a:r>
                        <a:rPr lang="en-GB" sz="1600">
                          <a:latin typeface="Arial"/>
                          <a:cs typeface="Arial"/>
                        </a:rPr>
                        <a:t>Complexity</a:t>
                      </a:r>
                      <a:endParaRPr lang="en-GB" sz="160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300"/>
                        </a:spcAft>
                        <a:tabLst>
                          <a:tab pos="342900" algn="l"/>
                          <a:tab pos="685800" algn="l"/>
                          <a:tab pos="1028700" algn="l"/>
                        </a:tabLst>
                      </a:pPr>
                      <a:r>
                        <a:rPr lang="en-GB" sz="1600" dirty="0" err="1">
                          <a:latin typeface="Arial"/>
                          <a:cs typeface="Arial"/>
                        </a:rPr>
                        <a:t>Learnability</a:t>
                      </a:r>
                      <a:endParaRPr lang="en-GB" sz="160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4"/>
                  </a:ext>
                </a:extLst>
              </a:tr>
              <a:tr h="370840">
                <a:tc>
                  <a:txBody>
                    <a:bodyPr/>
                    <a:lstStyle/>
                    <a:p>
                      <a:pPr marL="0" marR="0" indent="347345" algn="just" defTabSz="457200" rtl="0" eaLnBrk="1" fontAlgn="auto" latinLnBrk="0" hangingPunct="1">
                        <a:lnSpc>
                          <a:spcPct val="100000"/>
                        </a:lnSpc>
                        <a:spcBef>
                          <a:spcPts val="300"/>
                        </a:spcBef>
                        <a:spcAft>
                          <a:spcPts val="300"/>
                        </a:spcAft>
                        <a:buClrTx/>
                        <a:buSzTx/>
                        <a:buFontTx/>
                        <a:buNone/>
                        <a:tabLst>
                          <a:tab pos="342900" algn="l"/>
                          <a:tab pos="685800" algn="l"/>
                          <a:tab pos="1028700" algn="l"/>
                        </a:tabLst>
                        <a:defRPr/>
                      </a:pPr>
                      <a:r>
                        <a:rPr lang="en-GB" sz="1600" dirty="0">
                          <a:solidFill>
                            <a:srgbClr val="000000"/>
                          </a:solidFill>
                          <a:latin typeface="Arial"/>
                          <a:ea typeface="Times New Roman"/>
                          <a:cs typeface="Arial"/>
                        </a:rPr>
                        <a:t>Performance</a:t>
                      </a:r>
                    </a:p>
                  </a:txBody>
                  <a:tcPr marL="68580" marR="68580" marT="0" marB="0"/>
                </a:tc>
                <a:tc>
                  <a:txBody>
                    <a:bodyPr/>
                    <a:lstStyle/>
                    <a:p>
                      <a:pPr marL="0" marR="0" indent="0" algn="just" defTabSz="457200" rtl="0" eaLnBrk="1" fontAlgn="auto" latinLnBrk="0" hangingPunct="1">
                        <a:lnSpc>
                          <a:spcPct val="100000"/>
                        </a:lnSpc>
                        <a:spcBef>
                          <a:spcPts val="300"/>
                        </a:spcBef>
                        <a:spcAft>
                          <a:spcPts val="300"/>
                        </a:spcAft>
                        <a:buClrTx/>
                        <a:buSzTx/>
                        <a:buFontTx/>
                        <a:buNone/>
                        <a:tabLst>
                          <a:tab pos="342900" algn="l"/>
                          <a:tab pos="685800" algn="l"/>
                          <a:tab pos="1028700" algn="l"/>
                        </a:tabLst>
                        <a:defRPr/>
                      </a:pPr>
                      <a:r>
                        <a:rPr lang="en-GB" sz="1600" dirty="0">
                          <a:solidFill>
                            <a:srgbClr val="000000"/>
                          </a:solidFill>
                          <a:latin typeface="Arial"/>
                          <a:ea typeface="Times New Roman"/>
                          <a:cs typeface="Arial"/>
                        </a:rPr>
                        <a:t>Maintainability</a:t>
                      </a:r>
                    </a:p>
                  </a:txBody>
                  <a:tcPr marL="68580" marR="68580" marT="0" marB="0"/>
                </a:tc>
                <a:tc>
                  <a:txBody>
                    <a:bodyPr/>
                    <a:lstStyle/>
                    <a:p>
                      <a:pPr indent="347345" algn="just">
                        <a:spcBef>
                          <a:spcPts val="300"/>
                        </a:spcBef>
                        <a:spcAft>
                          <a:spcPts val="300"/>
                        </a:spcAft>
                        <a:tabLst>
                          <a:tab pos="342900" algn="l"/>
                          <a:tab pos="685800" algn="l"/>
                          <a:tab pos="1028700" algn="l"/>
                        </a:tabLst>
                      </a:pPr>
                      <a:endParaRPr lang="en-GB" sz="160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3434476204"/>
                  </a:ext>
                </a:extLst>
              </a:tr>
            </a:tbl>
          </a:graphicData>
        </a:graphic>
      </p:graphicFrame>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13</a:t>
            </a:fld>
            <a:endParaRPr lang="en-US"/>
          </a:p>
        </p:txBody>
      </p:sp>
      <p:sp>
        <p:nvSpPr>
          <p:cNvPr id="3" name="Date Placeholder 2"/>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conflicts</a:t>
            </a:r>
          </a:p>
        </p:txBody>
      </p:sp>
      <p:sp>
        <p:nvSpPr>
          <p:cNvPr id="3" name="Content Placeholder 2"/>
          <p:cNvSpPr>
            <a:spLocks noGrp="1"/>
          </p:cNvSpPr>
          <p:nvPr>
            <p:ph idx="1"/>
          </p:nvPr>
        </p:nvSpPr>
        <p:spPr/>
        <p:txBody>
          <a:bodyPr/>
          <a:lstStyle/>
          <a:p>
            <a:r>
              <a:rPr lang="en-US" dirty="0"/>
              <a:t>It is not possible for any system to be optimized for all of these attributes – for example, improving robustness may lead to loss of performance. </a:t>
            </a:r>
          </a:p>
          <a:p>
            <a:r>
              <a:rPr lang="en-US" dirty="0"/>
              <a:t>The quality plan should therefore define the most important quality attributes for the software that is being developed.</a:t>
            </a:r>
            <a:r>
              <a:rPr lang="en-GB" dirty="0"/>
              <a:t> </a:t>
            </a:r>
          </a:p>
          <a:p>
            <a:r>
              <a:rPr lang="en-US" dirty="0"/>
              <a:t>The plan should also include a definition of the quality assessment process, an agreed way of assessing whether some quality attribute, such as maintainability or robustness, is present in the product.</a:t>
            </a:r>
            <a:r>
              <a:rPr lang="en-GB" dirty="0"/>
              <a:t> </a:t>
            </a:r>
          </a:p>
        </p:txBody>
      </p:sp>
      <p:sp>
        <p:nvSpPr>
          <p:cNvPr id="5" name="Footer Placeholder 4"/>
          <p:cNvSpPr>
            <a:spLocks noGrp="1"/>
          </p:cNvSpPr>
          <p:nvPr>
            <p:ph type="ftr" sz="quarter" idx="11"/>
          </p:nvPr>
        </p:nvSpPr>
        <p:spPr/>
        <p:txBody>
          <a:bodyPr/>
          <a:lstStyle/>
          <a:p>
            <a:r>
              <a:rPr lang="en-US"/>
              <a:t>Chapter 24 Quality management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14</a:t>
            </a:fld>
            <a:endParaRPr lang="en-US"/>
          </a:p>
        </p:txBody>
      </p:sp>
      <p:sp>
        <p:nvSpPr>
          <p:cNvPr id="6" name="Date Placeholder 5"/>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p:txBody>
          <a:bodyPr/>
          <a:lstStyle/>
          <a:p>
            <a:r>
              <a:rPr lang="en-GB"/>
              <a:t>Process and product quality</a:t>
            </a:r>
          </a:p>
        </p:txBody>
      </p:sp>
      <p:sp>
        <p:nvSpPr>
          <p:cNvPr id="22530" name="Rectangle 2"/>
          <p:cNvSpPr>
            <a:spLocks noGrp="1" noChangeArrowheads="1"/>
          </p:cNvSpPr>
          <p:nvPr>
            <p:ph idx="1"/>
          </p:nvPr>
        </p:nvSpPr>
        <p:spPr>
          <a:xfrm>
            <a:off x="457200" y="1600200"/>
            <a:ext cx="8229600" cy="4756150"/>
          </a:xfrm>
        </p:spPr>
        <p:txBody>
          <a:bodyPr/>
          <a:lstStyle/>
          <a:p>
            <a:r>
              <a:rPr lang="en-GB" dirty="0"/>
              <a:t>The quality of a developed </a:t>
            </a:r>
            <a:r>
              <a:rPr lang="en-GB" b="1" dirty="0"/>
              <a:t>product</a:t>
            </a:r>
            <a:r>
              <a:rPr lang="en-GB" dirty="0"/>
              <a:t> is influenced by the quality of the production </a:t>
            </a:r>
            <a:r>
              <a:rPr lang="en-GB" b="1" dirty="0"/>
              <a:t>process</a:t>
            </a:r>
            <a:r>
              <a:rPr lang="en-GB" dirty="0"/>
              <a:t>.</a:t>
            </a:r>
          </a:p>
          <a:p>
            <a:r>
              <a:rPr lang="en-GB" dirty="0"/>
              <a:t>This is important in software development as some product quality attributes are hard to assess.</a:t>
            </a:r>
          </a:p>
          <a:p>
            <a:r>
              <a:rPr lang="en-GB" dirty="0"/>
              <a:t>However, there is a very complex and poorly understood relationship between software processes and product quality.</a:t>
            </a:r>
          </a:p>
          <a:p>
            <a:pPr lvl="1"/>
            <a:r>
              <a:rPr lang="en-GB" dirty="0"/>
              <a:t>The application of individual skills and experience is particularly important in software development;</a:t>
            </a:r>
          </a:p>
          <a:p>
            <a:pPr lvl="1"/>
            <a:r>
              <a:rPr lang="en-GB" dirty="0"/>
              <a:t>External factors such as the novelty of an application or the need for an accelerated development schedule may impair product quality.</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15</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Process-based quality</a:t>
            </a:r>
            <a:r>
              <a:rPr lang="en-GB" dirty="0"/>
              <a:t> </a:t>
            </a:r>
            <a:endParaRPr lang="en-US" dirty="0"/>
          </a:p>
        </p:txBody>
      </p:sp>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16</a:t>
            </a:fld>
            <a:endParaRPr lang="en-US"/>
          </a:p>
        </p:txBody>
      </p:sp>
      <p:sp>
        <p:nvSpPr>
          <p:cNvPr id="3" name="Date Placeholder 2"/>
          <p:cNvSpPr>
            <a:spLocks noGrp="1"/>
          </p:cNvSpPr>
          <p:nvPr>
            <p:ph type="dt" sz="half" idx="10"/>
          </p:nvPr>
        </p:nvSpPr>
        <p:spPr/>
        <p:txBody>
          <a:bodyPr/>
          <a:lstStyle/>
          <a:p>
            <a:r>
              <a:rPr lang="en-GB"/>
              <a:t>10/12/2014</a:t>
            </a:r>
            <a:endParaRPr lang="en-US"/>
          </a:p>
        </p:txBody>
      </p:sp>
      <p:pic>
        <p:nvPicPr>
          <p:cNvPr id="8" name="Picture 7" descr="24.3 Process quality.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276872"/>
            <a:ext cx="8288186" cy="2448272"/>
          </a:xfrm>
          <a:prstGeom prst="rect">
            <a:avLst/>
          </a:prstGeom>
        </p:spPr>
      </p:pic>
      <p:sp>
        <p:nvSpPr>
          <p:cNvPr id="7" name="TextBox 6">
            <a:extLst>
              <a:ext uri="{FF2B5EF4-FFF2-40B4-BE49-F238E27FC236}">
                <a16:creationId xmlns:a16="http://schemas.microsoft.com/office/drawing/2014/main" id="{06D4072A-BF4C-F644-B3C0-64FD26F178D2}"/>
              </a:ext>
            </a:extLst>
          </p:cNvPr>
          <p:cNvSpPr txBox="1"/>
          <p:nvPr/>
        </p:nvSpPr>
        <p:spPr>
          <a:xfrm>
            <a:off x="395536" y="5733256"/>
            <a:ext cx="38985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*2</a:t>
            </a:r>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culture</a:t>
            </a:r>
          </a:p>
        </p:txBody>
      </p:sp>
      <p:sp>
        <p:nvSpPr>
          <p:cNvPr id="3" name="Content Placeholder 2"/>
          <p:cNvSpPr>
            <a:spLocks noGrp="1"/>
          </p:cNvSpPr>
          <p:nvPr>
            <p:ph idx="1"/>
          </p:nvPr>
        </p:nvSpPr>
        <p:spPr/>
        <p:txBody>
          <a:bodyPr/>
          <a:lstStyle/>
          <a:p>
            <a:r>
              <a:rPr lang="en-US" dirty="0"/>
              <a:t>Quality managers should aim to develop a ‘quality culture’ where everyone responsible for software development is committed to achieving a high level of product quality. </a:t>
            </a:r>
          </a:p>
          <a:p>
            <a:r>
              <a:rPr lang="en-US" dirty="0"/>
              <a:t>They should encourage teams to take responsibility for the quality of their work and to develop new approaches to quality improvement. </a:t>
            </a:r>
          </a:p>
          <a:p>
            <a:r>
              <a:rPr lang="en-US" dirty="0"/>
              <a:t>They should support people who are interested in the intangible aspects of quality and encourage professional behavior in all team members.</a:t>
            </a:r>
            <a:endParaRPr lang="en-GB" dirty="0"/>
          </a:p>
          <a:p>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17</a:t>
            </a:fld>
            <a:endParaRPr lang="en-US"/>
          </a:p>
        </p:txBody>
      </p:sp>
    </p:spTree>
    <p:extLst>
      <p:ext uri="{BB962C8B-B14F-4D97-AF65-F5344CB8AC3E}">
        <p14:creationId xmlns:p14="http://schemas.microsoft.com/office/powerpoint/2010/main" val="202150691"/>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348880"/>
            <a:ext cx="8208912" cy="1143000"/>
          </a:xfrm>
        </p:spPr>
        <p:txBody>
          <a:bodyPr/>
          <a:lstStyle/>
          <a:p>
            <a:pPr algn="ctr"/>
            <a:r>
              <a:rPr lang="en-US" dirty="0">
                <a:solidFill>
                  <a:srgbClr val="FF0000"/>
                </a:solidFill>
              </a:rPr>
              <a:t>Software standards</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18</a:t>
            </a:fld>
            <a:endParaRPr lang="en-US"/>
          </a:p>
        </p:txBody>
      </p:sp>
    </p:spTree>
    <p:extLst>
      <p:ext uri="{BB962C8B-B14F-4D97-AF65-F5344CB8AC3E}">
        <p14:creationId xmlns:p14="http://schemas.microsoft.com/office/powerpoint/2010/main" val="1070320395"/>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title"/>
          </p:nvPr>
        </p:nvSpPr>
        <p:spPr/>
        <p:txBody>
          <a:bodyPr/>
          <a:lstStyle/>
          <a:p>
            <a:r>
              <a:rPr lang="en-GB"/>
              <a:t>Software standards</a:t>
            </a:r>
            <a:endParaRPr lang="en-GB" dirty="0"/>
          </a:p>
        </p:txBody>
      </p:sp>
      <p:sp>
        <p:nvSpPr>
          <p:cNvPr id="38914" name="Rectangle 2"/>
          <p:cNvSpPr>
            <a:spLocks noGrp="1" noChangeArrowheads="1"/>
          </p:cNvSpPr>
          <p:nvPr>
            <p:ph idx="1"/>
          </p:nvPr>
        </p:nvSpPr>
        <p:spPr/>
        <p:txBody>
          <a:bodyPr/>
          <a:lstStyle/>
          <a:p>
            <a:r>
              <a:rPr lang="en-GB" dirty="0"/>
              <a:t>Standards define the required attributes of a product or process. They play an important role in quality management.</a:t>
            </a:r>
          </a:p>
          <a:p>
            <a:r>
              <a:rPr lang="en-GB" dirty="0"/>
              <a:t>Standards may be international, national, organizational or project standards.</a:t>
            </a:r>
          </a:p>
        </p:txBody>
      </p:sp>
      <p:sp>
        <p:nvSpPr>
          <p:cNvPr id="9" name="Footer Placeholder 8"/>
          <p:cNvSpPr>
            <a:spLocks noGrp="1"/>
          </p:cNvSpPr>
          <p:nvPr>
            <p:ph type="ftr" sz="quarter" idx="11"/>
          </p:nvPr>
        </p:nvSpPr>
        <p:spPr/>
        <p:txBody>
          <a:bodyPr/>
          <a:lstStyle/>
          <a:p>
            <a:r>
              <a:rPr lang="en-US"/>
              <a:t>Chapter 24 Quality management</a:t>
            </a:r>
          </a:p>
        </p:txBody>
      </p:sp>
      <p:sp>
        <p:nvSpPr>
          <p:cNvPr id="8" name="Slide Number Placeholder 7"/>
          <p:cNvSpPr>
            <a:spLocks noGrp="1"/>
          </p:cNvSpPr>
          <p:nvPr>
            <p:ph type="sldNum" sz="quarter" idx="12"/>
          </p:nvPr>
        </p:nvSpPr>
        <p:spPr/>
        <p:txBody>
          <a:bodyPr/>
          <a:lstStyle/>
          <a:p>
            <a:fld id="{745CE82A-87C3-2841-AAF3-37DF1E34DC62}" type="slidenum">
              <a:rPr lang="en-US" smtClean="0"/>
              <a:pPr/>
              <a:t>19</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a:t>Topics covered</a:t>
            </a:r>
          </a:p>
        </p:txBody>
      </p:sp>
      <p:sp>
        <p:nvSpPr>
          <p:cNvPr id="7171" name="Rectangle 3"/>
          <p:cNvSpPr>
            <a:spLocks noGrp="1" noChangeArrowheads="1"/>
          </p:cNvSpPr>
          <p:nvPr>
            <p:ph idx="1"/>
          </p:nvPr>
        </p:nvSpPr>
        <p:spPr/>
        <p:txBody>
          <a:bodyPr/>
          <a:lstStyle/>
          <a:p>
            <a:r>
              <a:rPr lang="en-US" dirty="0"/>
              <a:t>Software quality</a:t>
            </a:r>
            <a:endParaRPr lang="en-GB" dirty="0"/>
          </a:p>
          <a:p>
            <a:r>
              <a:rPr lang="en-US" dirty="0"/>
              <a:t>Software standards</a:t>
            </a:r>
            <a:endParaRPr lang="en-GB" dirty="0"/>
          </a:p>
          <a:p>
            <a:r>
              <a:rPr lang="en-US" dirty="0"/>
              <a:t>Reviews and inspections</a:t>
            </a:r>
          </a:p>
          <a:p>
            <a:r>
              <a:rPr lang="en-US" dirty="0"/>
              <a:t>Quality management and agile development</a:t>
            </a:r>
            <a:endParaRPr lang="en-GB" dirty="0"/>
          </a:p>
          <a:p>
            <a:r>
              <a:rPr lang="en-US"/>
              <a:t>Software measurement </a:t>
            </a:r>
            <a:endParaRPr lang="en-GB" dirty="0"/>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2</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title"/>
          </p:nvPr>
        </p:nvSpPr>
        <p:spPr/>
        <p:txBody>
          <a:bodyPr/>
          <a:lstStyle/>
          <a:p>
            <a:r>
              <a:rPr lang="en-GB"/>
              <a:t>Importance of standards</a:t>
            </a:r>
          </a:p>
        </p:txBody>
      </p:sp>
      <p:sp>
        <p:nvSpPr>
          <p:cNvPr id="40962" name="Rectangle 2"/>
          <p:cNvSpPr>
            <a:spLocks noGrp="1" noChangeArrowheads="1"/>
          </p:cNvSpPr>
          <p:nvPr>
            <p:ph idx="1"/>
          </p:nvPr>
        </p:nvSpPr>
        <p:spPr/>
        <p:txBody>
          <a:bodyPr/>
          <a:lstStyle/>
          <a:p>
            <a:r>
              <a:rPr lang="en-GB" dirty="0"/>
              <a:t>Encapsulation of best practice -- avoids repetition of past mistakes.</a:t>
            </a:r>
          </a:p>
          <a:p>
            <a:r>
              <a:rPr lang="en-GB" dirty="0"/>
              <a:t>They are a framework for defining what quality means in a particular setting, i.e. that organization’s view of quality.</a:t>
            </a:r>
          </a:p>
          <a:p>
            <a:r>
              <a:rPr lang="en-GB" dirty="0"/>
              <a:t>They provide continuity -- new staff can understand the organization by understanding the standards that are used.</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20</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and process standards</a:t>
            </a:r>
          </a:p>
        </p:txBody>
      </p:sp>
      <p:sp>
        <p:nvSpPr>
          <p:cNvPr id="3" name="Content Placeholder 2"/>
          <p:cNvSpPr>
            <a:spLocks noGrp="1"/>
          </p:cNvSpPr>
          <p:nvPr>
            <p:ph idx="1"/>
          </p:nvPr>
        </p:nvSpPr>
        <p:spPr/>
        <p:txBody>
          <a:bodyPr/>
          <a:lstStyle/>
          <a:p>
            <a:r>
              <a:rPr lang="en-US" i="1" dirty="0"/>
              <a:t>Product standards</a:t>
            </a:r>
            <a:r>
              <a:rPr lang="en-US" dirty="0"/>
              <a:t> </a:t>
            </a:r>
          </a:p>
          <a:p>
            <a:pPr lvl="1"/>
            <a:r>
              <a:rPr lang="en-US" dirty="0"/>
              <a:t>These apply to the software product being developed. They include document standards, such as the structure of requirements documents, documentation standards, such as a standard comment header for an object class definition, and coding standards, which define how a programming language should be used.</a:t>
            </a:r>
            <a:endParaRPr lang="en-GB" dirty="0"/>
          </a:p>
          <a:p>
            <a:r>
              <a:rPr lang="en-US" i="1" dirty="0"/>
              <a:t>Process standards</a:t>
            </a:r>
            <a:r>
              <a:rPr lang="en-US" dirty="0"/>
              <a:t> </a:t>
            </a:r>
          </a:p>
          <a:p>
            <a:pPr lvl="1"/>
            <a:r>
              <a:rPr lang="en-US" dirty="0"/>
              <a:t>These define the processes that should be followed during software development. Process standards may include definitions of specification, design and validation processes, process support tools, and a description of the documents that should be written during these processes.</a:t>
            </a:r>
            <a:endParaRPr lang="en-GB" dirty="0"/>
          </a:p>
          <a:p>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21</a:t>
            </a:fld>
            <a:endParaRPr lang="en-US"/>
          </a:p>
        </p:txBody>
      </p:sp>
      <p:sp>
        <p:nvSpPr>
          <p:cNvPr id="7" name="TextBox 6">
            <a:extLst>
              <a:ext uri="{FF2B5EF4-FFF2-40B4-BE49-F238E27FC236}">
                <a16:creationId xmlns:a16="http://schemas.microsoft.com/office/drawing/2014/main" id="{61BF1D72-6505-4644-B35B-32E987877183}"/>
              </a:ext>
            </a:extLst>
          </p:cNvPr>
          <p:cNvSpPr txBox="1"/>
          <p:nvPr/>
        </p:nvSpPr>
        <p:spPr>
          <a:xfrm>
            <a:off x="395536" y="5733256"/>
            <a:ext cx="38985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*1</a:t>
            </a:r>
          </a:p>
        </p:txBody>
      </p:sp>
    </p:spTree>
    <p:extLst>
      <p:ext uri="{BB962C8B-B14F-4D97-AF65-F5344CB8AC3E}">
        <p14:creationId xmlns:p14="http://schemas.microsoft.com/office/powerpoint/2010/main" val="1388589432"/>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and process standards</a:t>
            </a:r>
            <a:r>
              <a:rPr lang="en-GB" dirty="0"/>
              <a:t> (examples)</a:t>
            </a:r>
            <a:endParaRPr lang="en-US" dirty="0"/>
          </a:p>
        </p:txBody>
      </p:sp>
      <p:graphicFrame>
        <p:nvGraphicFramePr>
          <p:cNvPr id="4" name="Content Placeholder 3"/>
          <p:cNvGraphicFramePr>
            <a:graphicFrameLocks noGrp="1"/>
          </p:cNvGraphicFramePr>
          <p:nvPr>
            <p:ph idx="1"/>
          </p:nvPr>
        </p:nvGraphicFramePr>
        <p:xfrm>
          <a:off x="457200" y="1972456"/>
          <a:ext cx="8229600" cy="275082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indent="347345" algn="just">
                        <a:spcBef>
                          <a:spcPts val="300"/>
                        </a:spcBef>
                        <a:spcAft>
                          <a:spcPts val="300"/>
                        </a:spcAft>
                        <a:tabLst>
                          <a:tab pos="342900" algn="l"/>
                          <a:tab pos="685800" algn="l"/>
                          <a:tab pos="1028700" algn="l"/>
                        </a:tabLst>
                      </a:pPr>
                      <a:r>
                        <a:rPr lang="en-GB" sz="1600" b="1" dirty="0">
                          <a:solidFill>
                            <a:srgbClr val="000000"/>
                          </a:solidFill>
                          <a:latin typeface="Arial"/>
                          <a:ea typeface="Times New Roman"/>
                          <a:cs typeface="Arial"/>
                        </a:rPr>
                        <a:t>Product standards</a:t>
                      </a:r>
                    </a:p>
                  </a:txBody>
                  <a:tcPr marL="68580" marR="68580" marT="0" marB="0"/>
                </a:tc>
                <a:tc>
                  <a:txBody>
                    <a:bodyPr/>
                    <a:lstStyle/>
                    <a:p>
                      <a:pPr indent="347345" algn="just">
                        <a:spcBef>
                          <a:spcPts val="300"/>
                        </a:spcBef>
                        <a:spcAft>
                          <a:spcPts val="300"/>
                        </a:spcAft>
                        <a:tabLst>
                          <a:tab pos="342900" algn="l"/>
                          <a:tab pos="685800" algn="l"/>
                          <a:tab pos="1028700" algn="l"/>
                        </a:tabLst>
                      </a:pPr>
                      <a:r>
                        <a:rPr lang="en-GB" sz="1600" b="1" dirty="0">
                          <a:solidFill>
                            <a:srgbClr val="000000"/>
                          </a:solidFill>
                          <a:latin typeface="Arial"/>
                          <a:ea typeface="Times New Roman"/>
                          <a:cs typeface="Arial"/>
                        </a:rPr>
                        <a:t>Process standards</a:t>
                      </a:r>
                    </a:p>
                  </a:txBody>
                  <a:tcPr marL="68580" marR="68580" marT="0" marB="0"/>
                </a:tc>
                <a:extLst>
                  <a:ext uri="{0D108BD9-81ED-4DB2-BD59-A6C34878D82A}">
                    <a16:rowId xmlns:a16="http://schemas.microsoft.com/office/drawing/2014/main" val="10000"/>
                  </a:ext>
                </a:extLst>
              </a:tr>
              <a:tr h="370840">
                <a:tc>
                  <a:txBody>
                    <a:bodyPr/>
                    <a:lstStyle/>
                    <a:p>
                      <a:pPr indent="347345" algn="l">
                        <a:spcAft>
                          <a:spcPts val="300"/>
                        </a:spcAft>
                        <a:tabLst>
                          <a:tab pos="342900" algn="l"/>
                          <a:tab pos="685800" algn="l"/>
                          <a:tab pos="1028700" algn="l"/>
                        </a:tabLst>
                      </a:pPr>
                      <a:r>
                        <a:rPr lang="en-GB" sz="1600" dirty="0">
                          <a:solidFill>
                            <a:srgbClr val="000000"/>
                          </a:solidFill>
                          <a:latin typeface="Arial"/>
                          <a:ea typeface="Times New Roman"/>
                          <a:cs typeface="Arial"/>
                        </a:rPr>
                        <a:t>Design review form</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Design review conduct</a:t>
                      </a:r>
                    </a:p>
                  </a:txBody>
                  <a:tcPr marL="68580" marR="68580" marT="0" marB="0"/>
                </a:tc>
                <a:extLst>
                  <a:ext uri="{0D108BD9-81ED-4DB2-BD59-A6C34878D82A}">
                    <a16:rowId xmlns:a16="http://schemas.microsoft.com/office/drawing/2014/main" val="10001"/>
                  </a:ext>
                </a:extLst>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Requirements document  </a:t>
                      </a:r>
                    </a:p>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structure</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Submission of new code for </a:t>
                      </a:r>
                    </a:p>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system building</a:t>
                      </a:r>
                    </a:p>
                  </a:txBody>
                  <a:tcPr marL="68580" marR="68580" marT="0" marB="0"/>
                </a:tc>
                <a:extLst>
                  <a:ext uri="{0D108BD9-81ED-4DB2-BD59-A6C34878D82A}">
                    <a16:rowId xmlns:a16="http://schemas.microsoft.com/office/drawing/2014/main" val="10002"/>
                  </a:ext>
                </a:extLst>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Method header format</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Version release process</a:t>
                      </a:r>
                    </a:p>
                  </a:txBody>
                  <a:tcPr marL="68580" marR="68580" marT="0" marB="0"/>
                </a:tc>
                <a:extLst>
                  <a:ext uri="{0D108BD9-81ED-4DB2-BD59-A6C34878D82A}">
                    <a16:rowId xmlns:a16="http://schemas.microsoft.com/office/drawing/2014/main" val="10003"/>
                  </a:ext>
                </a:extLst>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Java programming style</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Project plan approval process</a:t>
                      </a:r>
                    </a:p>
                  </a:txBody>
                  <a:tcPr marL="68580" marR="68580" marT="0" marB="0"/>
                </a:tc>
                <a:extLst>
                  <a:ext uri="{0D108BD9-81ED-4DB2-BD59-A6C34878D82A}">
                    <a16:rowId xmlns:a16="http://schemas.microsoft.com/office/drawing/2014/main" val="10004"/>
                  </a:ext>
                </a:extLst>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Project plan format</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Change control process</a:t>
                      </a:r>
                    </a:p>
                  </a:txBody>
                  <a:tcPr marL="68580" marR="68580" marT="0" marB="0"/>
                </a:tc>
                <a:extLst>
                  <a:ext uri="{0D108BD9-81ED-4DB2-BD59-A6C34878D82A}">
                    <a16:rowId xmlns:a16="http://schemas.microsoft.com/office/drawing/2014/main" val="10005"/>
                  </a:ext>
                </a:extLst>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Change request form</a:t>
                      </a:r>
                    </a:p>
                  </a:txBody>
                  <a:tcPr marL="68580" marR="68580" marT="0" marB="0"/>
                </a:tc>
                <a:tc>
                  <a:txBody>
                    <a:bodyPr/>
                    <a:lstStyle/>
                    <a:p>
                      <a:pPr indent="347345" algn="just">
                        <a:spcAft>
                          <a:spcPts val="300"/>
                        </a:spcAft>
                        <a:tabLst>
                          <a:tab pos="342900" algn="l"/>
                          <a:tab pos="685800" algn="l"/>
                          <a:tab pos="1028700" algn="l"/>
                        </a:tabLst>
                      </a:pPr>
                      <a:r>
                        <a:rPr lang="en-GB" sz="1600" dirty="0">
                          <a:solidFill>
                            <a:srgbClr val="000000"/>
                          </a:solidFill>
                          <a:latin typeface="Arial"/>
                          <a:ea typeface="Times New Roman"/>
                          <a:cs typeface="Arial"/>
                        </a:rPr>
                        <a:t>Test recording process</a:t>
                      </a:r>
                    </a:p>
                  </a:txBody>
                  <a:tcPr marL="68580" marR="68580" marT="0" marB="0"/>
                </a:tc>
                <a:extLst>
                  <a:ext uri="{0D108BD9-81ED-4DB2-BD59-A6C34878D82A}">
                    <a16:rowId xmlns:a16="http://schemas.microsoft.com/office/drawing/2014/main" val="10006"/>
                  </a:ext>
                </a:extLst>
              </a:tr>
            </a:tbl>
          </a:graphicData>
        </a:graphic>
      </p:graphicFrame>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22</a:t>
            </a:fld>
            <a:endParaRPr lang="en-US"/>
          </a:p>
        </p:txBody>
      </p:sp>
      <p:sp>
        <p:nvSpPr>
          <p:cNvPr id="3" name="Date Placeholder 2"/>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a:t>Problems with standards</a:t>
            </a:r>
          </a:p>
        </p:txBody>
      </p:sp>
      <p:sp>
        <p:nvSpPr>
          <p:cNvPr id="45059" name="Rectangle 3"/>
          <p:cNvSpPr>
            <a:spLocks noGrp="1" noChangeArrowheads="1"/>
          </p:cNvSpPr>
          <p:nvPr>
            <p:ph idx="1"/>
          </p:nvPr>
        </p:nvSpPr>
        <p:spPr/>
        <p:txBody>
          <a:bodyPr/>
          <a:lstStyle/>
          <a:p>
            <a:r>
              <a:rPr lang="en-GB" dirty="0"/>
              <a:t>They may not be seen as relevant and up-to-date by software engineers.</a:t>
            </a:r>
          </a:p>
          <a:p>
            <a:r>
              <a:rPr lang="en-GB" dirty="0"/>
              <a:t>They often involve too much bureaucratic form filling.</a:t>
            </a:r>
          </a:p>
          <a:p>
            <a:r>
              <a:rPr lang="en-GB" dirty="0"/>
              <a:t>If they are unsupported by software tools, tedious form filling work is often involved to maintain the documentation associated with the standards.</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23</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title"/>
          </p:nvPr>
        </p:nvSpPr>
        <p:spPr/>
        <p:txBody>
          <a:bodyPr/>
          <a:lstStyle/>
          <a:p>
            <a:r>
              <a:rPr lang="en-GB"/>
              <a:t>Standards development</a:t>
            </a:r>
          </a:p>
        </p:txBody>
      </p:sp>
      <p:sp>
        <p:nvSpPr>
          <p:cNvPr id="46082" name="Rectangle 2"/>
          <p:cNvSpPr>
            <a:spLocks noGrp="1" noChangeArrowheads="1"/>
          </p:cNvSpPr>
          <p:nvPr>
            <p:ph idx="1"/>
          </p:nvPr>
        </p:nvSpPr>
        <p:spPr/>
        <p:txBody>
          <a:bodyPr/>
          <a:lstStyle/>
          <a:p>
            <a:r>
              <a:rPr lang="en-GB" dirty="0"/>
              <a:t>Involve practitioners in development. Engineers should understand the rationale underlying a standard.</a:t>
            </a:r>
          </a:p>
          <a:p>
            <a:r>
              <a:rPr lang="en-GB" dirty="0"/>
              <a:t>Review standards and their usage regularly. </a:t>
            </a:r>
            <a:br>
              <a:rPr lang="en-GB" dirty="0"/>
            </a:br>
            <a:r>
              <a:rPr lang="en-GB" dirty="0"/>
              <a:t>Standards can quickly become outdated and this reduces their credibility amongst practitioners.</a:t>
            </a:r>
          </a:p>
          <a:p>
            <a:r>
              <a:rPr lang="en-GB" dirty="0"/>
              <a:t>Detailed standards should have specialized tool </a:t>
            </a:r>
            <a:br>
              <a:rPr lang="en-GB" dirty="0"/>
            </a:br>
            <a:r>
              <a:rPr lang="en-GB" dirty="0"/>
              <a:t>support. Excessive clerical work is the most </a:t>
            </a:r>
            <a:br>
              <a:rPr lang="en-GB" dirty="0"/>
            </a:br>
            <a:r>
              <a:rPr lang="en-GB" dirty="0"/>
              <a:t>significant complaint against standards. </a:t>
            </a:r>
          </a:p>
          <a:p>
            <a:pPr lvl="1"/>
            <a:r>
              <a:rPr lang="en-GB" dirty="0"/>
              <a:t>Web-based forms are not good enough.</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24</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dirty="0">
                <a:solidFill>
                  <a:srgbClr val="FF0000"/>
                </a:solidFill>
              </a:rPr>
              <a:t>ISO 9001 standards framework</a:t>
            </a:r>
          </a:p>
        </p:txBody>
      </p:sp>
      <p:sp>
        <p:nvSpPr>
          <p:cNvPr id="16387" name="Rectangle 3"/>
          <p:cNvSpPr>
            <a:spLocks noGrp="1" noChangeArrowheads="1"/>
          </p:cNvSpPr>
          <p:nvPr>
            <p:ph idx="1"/>
          </p:nvPr>
        </p:nvSpPr>
        <p:spPr/>
        <p:txBody>
          <a:bodyPr/>
          <a:lstStyle/>
          <a:p>
            <a:r>
              <a:rPr lang="en-GB" dirty="0"/>
              <a:t>An international set of standards that can be used as a basis for developing quality management systems.</a:t>
            </a:r>
          </a:p>
          <a:p>
            <a:r>
              <a:rPr lang="en-US" dirty="0"/>
              <a:t>ISO 9001, the most general of these standards, applies to organizations that design, develop and maintain products, including software. </a:t>
            </a:r>
            <a:endParaRPr lang="en-GB" dirty="0"/>
          </a:p>
          <a:p>
            <a:r>
              <a:rPr lang="en-US" dirty="0"/>
              <a:t>The ISO 9001 standard is a </a:t>
            </a:r>
            <a:r>
              <a:rPr lang="en-US" i="1" dirty="0"/>
              <a:t>framework</a:t>
            </a:r>
            <a:r>
              <a:rPr lang="en-US" dirty="0"/>
              <a:t> for developing software standards: </a:t>
            </a:r>
            <a:r>
              <a:rPr lang="en-US" dirty="0">
                <a:solidFill>
                  <a:srgbClr val="FF0000"/>
                </a:solidFill>
                <a:hlinkClick r:id="rId2">
                  <a:extLst>
                    <a:ext uri="{A12FA001-AC4F-418D-AE19-62706E023703}">
                      <ahyp:hlinkClr xmlns:ahyp="http://schemas.microsoft.com/office/drawing/2018/hyperlinkcolor" val="tx"/>
                    </a:ext>
                  </a:extLst>
                </a:hlinkClick>
              </a:rPr>
              <a:t>ISO 9000-3</a:t>
            </a:r>
            <a:endParaRPr lang="en-US" dirty="0">
              <a:solidFill>
                <a:srgbClr val="FF0000"/>
              </a:solidFill>
            </a:endParaRPr>
          </a:p>
          <a:p>
            <a:pPr lvl="1"/>
            <a:r>
              <a:rPr lang="en-US" dirty="0"/>
              <a:t> It sets out general quality principles, describes quality processes in general, and lays out the organizational standards and procedures that should be defined. These should be documented in an organizational </a:t>
            </a:r>
            <a:r>
              <a:rPr lang="en-US" dirty="0">
                <a:solidFill>
                  <a:srgbClr val="FF0000"/>
                </a:solidFill>
              </a:rPr>
              <a:t>quality manual</a:t>
            </a:r>
            <a:r>
              <a:rPr lang="en-US" dirty="0"/>
              <a:t>.</a:t>
            </a:r>
            <a:endParaRPr lang="en-GB" dirty="0"/>
          </a:p>
          <a:p>
            <a:endParaRPr lang="en-GB" dirty="0"/>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25</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 9001 core processes</a:t>
            </a:r>
            <a:r>
              <a:rPr lang="en-GB" dirty="0"/>
              <a:t> </a:t>
            </a:r>
            <a:endParaRPr lang="en-US" dirty="0"/>
          </a:p>
        </p:txBody>
      </p:sp>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26</a:t>
            </a:fld>
            <a:endParaRPr lang="en-US"/>
          </a:p>
        </p:txBody>
      </p:sp>
      <p:sp>
        <p:nvSpPr>
          <p:cNvPr id="3" name="Date Placeholder 2"/>
          <p:cNvSpPr>
            <a:spLocks noGrp="1"/>
          </p:cNvSpPr>
          <p:nvPr>
            <p:ph type="dt" sz="half" idx="10"/>
          </p:nvPr>
        </p:nvSpPr>
        <p:spPr/>
        <p:txBody>
          <a:bodyPr/>
          <a:lstStyle/>
          <a:p>
            <a:r>
              <a:rPr lang="en-GB"/>
              <a:t>10/12/2014</a:t>
            </a:r>
            <a:endParaRPr lang="en-US"/>
          </a:p>
        </p:txBody>
      </p:sp>
      <p:pic>
        <p:nvPicPr>
          <p:cNvPr id="8" name="Picture 7" descr="24.5 ISO9001-processe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1" y="1844824"/>
            <a:ext cx="7944109" cy="4104456"/>
          </a:xfrm>
          <a:prstGeom prst="rect">
            <a:avLst/>
          </a:prstGeom>
        </p:spPr>
      </p:pic>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 9001 and quality management</a:t>
            </a:r>
            <a:r>
              <a:rPr lang="en-GB" dirty="0"/>
              <a:t> </a:t>
            </a:r>
            <a:endParaRPr lang="en-US" dirty="0"/>
          </a:p>
        </p:txBody>
      </p:sp>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27</a:t>
            </a:fld>
            <a:endParaRPr lang="en-US"/>
          </a:p>
        </p:txBody>
      </p:sp>
      <p:sp>
        <p:nvSpPr>
          <p:cNvPr id="3" name="Date Placeholder 2"/>
          <p:cNvSpPr>
            <a:spLocks noGrp="1"/>
          </p:cNvSpPr>
          <p:nvPr>
            <p:ph type="dt" sz="half" idx="10"/>
          </p:nvPr>
        </p:nvSpPr>
        <p:spPr/>
        <p:txBody>
          <a:bodyPr/>
          <a:lstStyle/>
          <a:p>
            <a:r>
              <a:rPr lang="en-GB"/>
              <a:t>10/12/2014</a:t>
            </a:r>
            <a:endParaRPr lang="en-US"/>
          </a:p>
        </p:txBody>
      </p:sp>
      <p:pic>
        <p:nvPicPr>
          <p:cNvPr id="8" name="Picture 7" descr="24.6 IS0-9001 QM.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844823"/>
            <a:ext cx="7344816" cy="4398093"/>
          </a:xfrm>
          <a:prstGeom prst="rect">
            <a:avLst/>
          </a:prstGeom>
        </p:spPr>
      </p:pic>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dirty="0"/>
              <a:t>ISO 9001 certification</a:t>
            </a:r>
          </a:p>
        </p:txBody>
      </p:sp>
      <p:sp>
        <p:nvSpPr>
          <p:cNvPr id="18435" name="Rectangle 3"/>
          <p:cNvSpPr>
            <a:spLocks noGrp="1" noChangeArrowheads="1"/>
          </p:cNvSpPr>
          <p:nvPr>
            <p:ph idx="1"/>
          </p:nvPr>
        </p:nvSpPr>
        <p:spPr/>
        <p:txBody>
          <a:bodyPr/>
          <a:lstStyle/>
          <a:p>
            <a:r>
              <a:rPr lang="en-GB" dirty="0"/>
              <a:t>Quality standards and procedures should be documented in an organizational quality manual.</a:t>
            </a:r>
          </a:p>
          <a:p>
            <a:r>
              <a:rPr lang="en-GB" dirty="0"/>
              <a:t>An external body may certify that an organization’s quality manual conforms to ISO 9000 standards.</a:t>
            </a:r>
          </a:p>
          <a:p>
            <a:r>
              <a:rPr lang="en-GB" dirty="0"/>
              <a:t>Some customers require suppliers to be ISO 9000 certified although the need for flexibility here is increasingly recognized.</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28</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quality and ISO 9001</a:t>
            </a:r>
          </a:p>
        </p:txBody>
      </p:sp>
      <p:sp>
        <p:nvSpPr>
          <p:cNvPr id="3" name="Content Placeholder 2"/>
          <p:cNvSpPr>
            <a:spLocks noGrp="1"/>
          </p:cNvSpPr>
          <p:nvPr>
            <p:ph idx="1"/>
          </p:nvPr>
        </p:nvSpPr>
        <p:spPr/>
        <p:txBody>
          <a:bodyPr/>
          <a:lstStyle/>
          <a:p>
            <a:r>
              <a:rPr lang="en-US" dirty="0"/>
              <a:t>The ISO 9001 certification is inadequate because it defines quality to be the conformance to standards. </a:t>
            </a:r>
          </a:p>
          <a:p>
            <a:r>
              <a:rPr lang="en-US" dirty="0"/>
              <a:t>It takes no account of quality as experienced by users of the software. For example, a company could define test coverage standards specifying that all methods in objects must be called at least once. </a:t>
            </a:r>
          </a:p>
          <a:p>
            <a:r>
              <a:rPr lang="en-US" dirty="0"/>
              <a:t>Unfortunately, this standard can be met by incomplete software testing that does not include tests with different method parameters. So long as the defined testing procedures are followed and test records maintained, the company could be ISO 9001 certified. </a:t>
            </a:r>
            <a:r>
              <a:rPr lang="en-US" dirty="0">
                <a:hlinkClick r:id="rId2"/>
              </a:rPr>
              <a:t>video</a:t>
            </a:r>
            <a:endParaRPr lang="en-GB" dirty="0"/>
          </a:p>
          <a:p>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29</a:t>
            </a:fld>
            <a:endParaRPr lang="en-US"/>
          </a:p>
        </p:txBody>
      </p:sp>
    </p:spTree>
    <p:extLst>
      <p:ext uri="{BB962C8B-B14F-4D97-AF65-F5344CB8AC3E}">
        <p14:creationId xmlns:p14="http://schemas.microsoft.com/office/powerpoint/2010/main" val="3723963514"/>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dirty="0">
                <a:solidFill>
                  <a:srgbClr val="FF0000"/>
                </a:solidFill>
              </a:rPr>
              <a:t>Software quality management</a:t>
            </a:r>
          </a:p>
        </p:txBody>
      </p:sp>
      <p:sp>
        <p:nvSpPr>
          <p:cNvPr id="8195" name="Rectangle 3"/>
          <p:cNvSpPr>
            <a:spLocks noGrp="1" noChangeArrowheads="1"/>
          </p:cNvSpPr>
          <p:nvPr>
            <p:ph idx="1"/>
          </p:nvPr>
        </p:nvSpPr>
        <p:spPr>
          <a:xfrm>
            <a:off x="457200" y="1600200"/>
            <a:ext cx="8229600" cy="4637112"/>
          </a:xfrm>
        </p:spPr>
        <p:txBody>
          <a:bodyPr/>
          <a:lstStyle/>
          <a:p>
            <a:r>
              <a:rPr lang="en-GB" dirty="0"/>
              <a:t>Area concerned with ensuring that the required level of quality is achieved in a software product. Aka “SQA”</a:t>
            </a:r>
          </a:p>
          <a:p>
            <a:r>
              <a:rPr lang="en-GB" dirty="0"/>
              <a:t>Three principal concerns:</a:t>
            </a:r>
          </a:p>
          <a:p>
            <a:pPr lvl="1"/>
            <a:r>
              <a:rPr lang="en-US" dirty="0"/>
              <a:t>At the organizational level, quality management is concerned with establishing a framework of organizational processes and standards that will lead to high-quality software. </a:t>
            </a:r>
          </a:p>
          <a:p>
            <a:pPr lvl="1"/>
            <a:r>
              <a:rPr lang="en-US" dirty="0"/>
              <a:t>At the project level, quality management involves the application of specific quality processes and checking that these planned processes have been followed.</a:t>
            </a:r>
            <a:r>
              <a:rPr lang="en-GB" dirty="0"/>
              <a:t> </a:t>
            </a:r>
          </a:p>
          <a:p>
            <a:pPr lvl="1"/>
            <a:r>
              <a:rPr lang="en-US" dirty="0"/>
              <a:t>At the project level, quality management is also concerned with establishing a quality plan for a project. The quality plan should set out the quality goals for the project and define what processes and standards are to be used.</a:t>
            </a:r>
            <a:r>
              <a:rPr lang="en-GB" dirty="0"/>
              <a:t> </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3</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92896"/>
            <a:ext cx="8208912" cy="1143000"/>
          </a:xfrm>
        </p:spPr>
        <p:txBody>
          <a:bodyPr/>
          <a:lstStyle/>
          <a:p>
            <a:pPr algn="ctr"/>
            <a:r>
              <a:rPr lang="en-US" dirty="0">
                <a:solidFill>
                  <a:srgbClr val="FF0000"/>
                </a:solidFill>
              </a:rPr>
              <a:t>Reviews and inspections</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30</a:t>
            </a:fld>
            <a:endParaRPr lang="en-US"/>
          </a:p>
        </p:txBody>
      </p:sp>
    </p:spTree>
    <p:extLst>
      <p:ext uri="{BB962C8B-B14F-4D97-AF65-F5344CB8AC3E}">
        <p14:creationId xmlns:p14="http://schemas.microsoft.com/office/powerpoint/2010/main" val="394874521"/>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dirty="0"/>
              <a:t>Reviews and inspections</a:t>
            </a:r>
          </a:p>
        </p:txBody>
      </p:sp>
      <p:sp>
        <p:nvSpPr>
          <p:cNvPr id="29699" name="Rectangle 3"/>
          <p:cNvSpPr>
            <a:spLocks noGrp="1" noChangeArrowheads="1"/>
          </p:cNvSpPr>
          <p:nvPr>
            <p:ph idx="1"/>
          </p:nvPr>
        </p:nvSpPr>
        <p:spPr/>
        <p:txBody>
          <a:bodyPr/>
          <a:lstStyle/>
          <a:p>
            <a:r>
              <a:rPr lang="en-GB" dirty="0"/>
              <a:t>A group examines part or all of a process or system and its documentation to find potential problems.</a:t>
            </a:r>
          </a:p>
          <a:p>
            <a:r>
              <a:rPr lang="en-GB" dirty="0"/>
              <a:t>Software or documents may be 'signed off' at a </a:t>
            </a:r>
            <a:br>
              <a:rPr lang="en-GB" dirty="0"/>
            </a:br>
            <a:r>
              <a:rPr lang="en-GB" dirty="0"/>
              <a:t>review which signifies that progress to the next </a:t>
            </a:r>
            <a:br>
              <a:rPr lang="en-GB" dirty="0"/>
            </a:br>
            <a:r>
              <a:rPr lang="en-GB" dirty="0"/>
              <a:t>development stage has been approved by </a:t>
            </a:r>
            <a:br>
              <a:rPr lang="en-GB" dirty="0"/>
            </a:br>
            <a:r>
              <a:rPr lang="en-GB" dirty="0"/>
              <a:t>management.</a:t>
            </a:r>
          </a:p>
          <a:p>
            <a:r>
              <a:rPr lang="en-GB" dirty="0"/>
              <a:t>There are different types </a:t>
            </a:r>
            <a:r>
              <a:rPr lang="en-GB"/>
              <a:t>of reviews, </a:t>
            </a:r>
            <a:r>
              <a:rPr lang="en-GB" dirty="0"/>
              <a:t>with different objectives:</a:t>
            </a:r>
          </a:p>
          <a:p>
            <a:pPr lvl="1"/>
            <a:r>
              <a:rPr lang="en-GB" dirty="0">
                <a:solidFill>
                  <a:srgbClr val="FF0000"/>
                </a:solidFill>
              </a:rPr>
              <a:t>Program inspections</a:t>
            </a:r>
            <a:r>
              <a:rPr lang="en-GB" dirty="0"/>
              <a:t> for defect removal (product);</a:t>
            </a:r>
          </a:p>
          <a:p>
            <a:pPr lvl="1"/>
            <a:r>
              <a:rPr lang="en-GB" dirty="0">
                <a:solidFill>
                  <a:srgbClr val="FF0000"/>
                </a:solidFill>
              </a:rPr>
              <a:t>Reviews</a:t>
            </a:r>
            <a:r>
              <a:rPr lang="en-GB" dirty="0"/>
              <a:t> for progress assessment (product and process);</a:t>
            </a:r>
          </a:p>
          <a:p>
            <a:pPr lvl="1"/>
            <a:r>
              <a:rPr lang="en-GB" dirty="0">
                <a:solidFill>
                  <a:srgbClr val="FF0000"/>
                </a:solidFill>
              </a:rPr>
              <a:t>Quality reviews </a:t>
            </a:r>
            <a:r>
              <a:rPr lang="en-GB" dirty="0"/>
              <a:t>(product and standards).</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31</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title"/>
          </p:nvPr>
        </p:nvSpPr>
        <p:spPr/>
        <p:txBody>
          <a:bodyPr/>
          <a:lstStyle/>
          <a:p>
            <a:r>
              <a:rPr lang="en-GB" dirty="0">
                <a:solidFill>
                  <a:srgbClr val="FF0000"/>
                </a:solidFill>
              </a:rPr>
              <a:t>Quality reviews</a:t>
            </a:r>
          </a:p>
        </p:txBody>
      </p:sp>
      <p:sp>
        <p:nvSpPr>
          <p:cNvPr id="31746" name="Rectangle 2"/>
          <p:cNvSpPr>
            <a:spLocks noGrp="1" noChangeArrowheads="1"/>
          </p:cNvSpPr>
          <p:nvPr>
            <p:ph idx="1"/>
          </p:nvPr>
        </p:nvSpPr>
        <p:spPr/>
        <p:txBody>
          <a:bodyPr/>
          <a:lstStyle/>
          <a:p>
            <a:r>
              <a:rPr lang="en-GB" dirty="0"/>
              <a:t>A group of people carefully examine part or all of a software system and its associated documentation.</a:t>
            </a:r>
          </a:p>
          <a:p>
            <a:r>
              <a:rPr lang="en-GB" dirty="0"/>
              <a:t>Code, designs, specifications, test plans, standards, etc. can all be reviewed.</a:t>
            </a:r>
          </a:p>
          <a:p>
            <a:r>
              <a:rPr lang="en-GB" dirty="0"/>
              <a:t>Software or documents may be 'signed off' at a review which signifies that progress to the next development stage has been approved by management.</a:t>
            </a:r>
          </a:p>
          <a:p>
            <a:r>
              <a:rPr lang="en-GB" dirty="0">
                <a:solidFill>
                  <a:srgbClr val="FF0000"/>
                </a:solidFill>
                <a:hlinkClick r:id="rId3"/>
              </a:rPr>
              <a:t>Formal Technical Reviews</a:t>
            </a:r>
            <a:r>
              <a:rPr lang="en-GB" dirty="0"/>
              <a:t> (FTR)</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32</a:t>
            </a:fld>
            <a:endParaRPr lang="en-US"/>
          </a:p>
        </p:txBody>
      </p:sp>
      <p:sp>
        <p:nvSpPr>
          <p:cNvPr id="2" name="Date Placeholder 1"/>
          <p:cNvSpPr>
            <a:spLocks noGrp="1"/>
          </p:cNvSpPr>
          <p:nvPr>
            <p:ph type="dt" sz="half" idx="10"/>
          </p:nvPr>
        </p:nvSpPr>
        <p:spPr/>
        <p:txBody>
          <a:bodyPr/>
          <a:lstStyle/>
          <a:p>
            <a:r>
              <a:rPr lang="en-GB"/>
              <a:t>10/12/2014</a:t>
            </a:r>
            <a:endParaRPr lang="en-US"/>
          </a:p>
        </p:txBody>
      </p:sp>
      <p:sp>
        <p:nvSpPr>
          <p:cNvPr id="3" name="TextBox 2">
            <a:extLst>
              <a:ext uri="{FF2B5EF4-FFF2-40B4-BE49-F238E27FC236}">
                <a16:creationId xmlns:a16="http://schemas.microsoft.com/office/drawing/2014/main" id="{079697B5-0B1A-5244-8AA9-7FB7E4054DC6}"/>
              </a:ext>
            </a:extLst>
          </p:cNvPr>
          <p:cNvSpPr txBox="1"/>
          <p:nvPr/>
        </p:nvSpPr>
        <p:spPr>
          <a:xfrm>
            <a:off x="457200" y="6021288"/>
            <a:ext cx="713657" cy="461665"/>
          </a:xfrm>
          <a:prstGeom prst="rect">
            <a:avLst/>
          </a:prstGeom>
          <a:noFill/>
        </p:spPr>
        <p:txBody>
          <a:bodyPr wrap="none" rtlCol="0">
            <a:spAutoFit/>
          </a:bodyPr>
          <a:lstStyle/>
          <a:p>
            <a:r>
              <a:rPr lang="en-US">
                <a:solidFill>
                  <a:srgbClr val="FF0000"/>
                </a:solidFill>
              </a:rPr>
              <a:t>here</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Phases in the FTR process</a:t>
            </a:r>
          </a:p>
        </p:txBody>
      </p:sp>
      <p:sp>
        <p:nvSpPr>
          <p:cNvPr id="3" name="Content Placeholder 2"/>
          <p:cNvSpPr>
            <a:spLocks noGrp="1"/>
          </p:cNvSpPr>
          <p:nvPr>
            <p:ph idx="1"/>
          </p:nvPr>
        </p:nvSpPr>
        <p:spPr/>
        <p:txBody>
          <a:bodyPr/>
          <a:lstStyle/>
          <a:p>
            <a:r>
              <a:rPr lang="en-US" dirty="0"/>
              <a:t>Pre-review activities</a:t>
            </a:r>
          </a:p>
          <a:p>
            <a:pPr lvl="1"/>
            <a:r>
              <a:rPr lang="en-US" dirty="0"/>
              <a:t>Pre-review activities are concerned with review planning and review preparation</a:t>
            </a:r>
            <a:r>
              <a:rPr lang="en-GB" dirty="0"/>
              <a:t>.</a:t>
            </a:r>
            <a:endParaRPr lang="en-US" dirty="0"/>
          </a:p>
          <a:p>
            <a:r>
              <a:rPr lang="en-US" dirty="0"/>
              <a:t>The review meeting</a:t>
            </a:r>
          </a:p>
          <a:p>
            <a:pPr lvl="1"/>
            <a:r>
              <a:rPr lang="en-US" dirty="0"/>
              <a:t>During the review meeting, an author of the document or program being reviewed should ‘walk through’ the document with the review team. </a:t>
            </a:r>
          </a:p>
          <a:p>
            <a:r>
              <a:rPr lang="en-US" dirty="0"/>
              <a:t>Post-review activities</a:t>
            </a:r>
          </a:p>
          <a:p>
            <a:pPr lvl="1"/>
            <a:r>
              <a:rPr lang="en-US" dirty="0"/>
              <a:t>These address the problems and issues that have been raised during the review meeting.</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33</a:t>
            </a:fld>
            <a:endParaRPr lang="en-US"/>
          </a:p>
        </p:txBody>
      </p:sp>
    </p:spTree>
    <p:extLst>
      <p:ext uri="{BB962C8B-B14F-4D97-AF65-F5344CB8AC3E}">
        <p14:creationId xmlns:p14="http://schemas.microsoft.com/office/powerpoint/2010/main" val="3969156599"/>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software FTR process</a:t>
            </a:r>
            <a:r>
              <a:rPr lang="en-GB" dirty="0"/>
              <a:t> </a:t>
            </a:r>
            <a:endParaRPr lang="en-US" dirty="0"/>
          </a:p>
        </p:txBody>
      </p:sp>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34</a:t>
            </a:fld>
            <a:endParaRPr lang="en-US"/>
          </a:p>
        </p:txBody>
      </p:sp>
      <p:sp>
        <p:nvSpPr>
          <p:cNvPr id="3" name="Date Placeholder 2"/>
          <p:cNvSpPr>
            <a:spLocks noGrp="1"/>
          </p:cNvSpPr>
          <p:nvPr>
            <p:ph type="dt" sz="half" idx="10"/>
          </p:nvPr>
        </p:nvSpPr>
        <p:spPr/>
        <p:txBody>
          <a:bodyPr/>
          <a:lstStyle/>
          <a:p>
            <a:r>
              <a:rPr lang="en-GB"/>
              <a:t>10/12/2014</a:t>
            </a:r>
            <a:endParaRPr lang="en-US"/>
          </a:p>
        </p:txBody>
      </p:sp>
      <p:pic>
        <p:nvPicPr>
          <p:cNvPr id="8" name="Picture 7" descr="24.7 Review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564904"/>
            <a:ext cx="8543294" cy="1872208"/>
          </a:xfrm>
          <a:prstGeom prst="rect">
            <a:avLst/>
          </a:prstGeom>
        </p:spPr>
      </p:pic>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reviews</a:t>
            </a:r>
          </a:p>
        </p:txBody>
      </p:sp>
      <p:sp>
        <p:nvSpPr>
          <p:cNvPr id="3" name="Content Placeholder 2"/>
          <p:cNvSpPr>
            <a:spLocks noGrp="1"/>
          </p:cNvSpPr>
          <p:nvPr>
            <p:ph idx="1"/>
          </p:nvPr>
        </p:nvSpPr>
        <p:spPr/>
        <p:txBody>
          <a:bodyPr/>
          <a:lstStyle/>
          <a:p>
            <a:r>
              <a:rPr lang="en-US" dirty="0"/>
              <a:t>The processes suggested for reviews assume that the review team has a face-to-face meeting to discuss the software or documents that they are reviewing. </a:t>
            </a:r>
          </a:p>
          <a:p>
            <a:r>
              <a:rPr lang="en-US" dirty="0"/>
              <a:t>However, project teams are now often distributed, sometimes across countries or continents, so it is impractical for team members to meet face to face.</a:t>
            </a:r>
          </a:p>
          <a:p>
            <a:r>
              <a:rPr lang="en-US" dirty="0"/>
              <a:t>Remote reviewing can be supported using shared documents where each review team member can annotate the document with their comments.</a:t>
            </a:r>
          </a:p>
          <a:p>
            <a:r>
              <a:rPr lang="en-US">
                <a:hlinkClick r:id="rId2"/>
              </a:rPr>
              <a:t>Tool: Review Board</a:t>
            </a:r>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35</a:t>
            </a:fld>
            <a:endParaRPr lang="en-US"/>
          </a:p>
        </p:txBody>
      </p:sp>
    </p:spTree>
    <p:extLst>
      <p:ext uri="{BB962C8B-B14F-4D97-AF65-F5344CB8AC3E}">
        <p14:creationId xmlns:p14="http://schemas.microsoft.com/office/powerpoint/2010/main" val="719939841"/>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dirty="0">
                <a:solidFill>
                  <a:srgbClr val="FF0000"/>
                </a:solidFill>
              </a:rPr>
              <a:t>Program inspections</a:t>
            </a:r>
          </a:p>
        </p:txBody>
      </p:sp>
      <p:sp>
        <p:nvSpPr>
          <p:cNvPr id="56323" name="Rectangle 3"/>
          <p:cNvSpPr>
            <a:spLocks noGrp="1" noChangeArrowheads="1"/>
          </p:cNvSpPr>
          <p:nvPr>
            <p:ph idx="1"/>
          </p:nvPr>
        </p:nvSpPr>
        <p:spPr/>
        <p:txBody>
          <a:bodyPr/>
          <a:lstStyle/>
          <a:p>
            <a:r>
              <a:rPr lang="en-GB" sz="2400" dirty="0"/>
              <a:t>These are peer reviews where engineers examine the source documents of a system with the aim of discovering anomalies and defects.</a:t>
            </a:r>
          </a:p>
          <a:p>
            <a:r>
              <a:rPr lang="en-GB" sz="2400" dirty="0"/>
              <a:t>Inspections do not require execution of a system so they may be used before implementation.</a:t>
            </a:r>
          </a:p>
          <a:p>
            <a:r>
              <a:rPr lang="en-GB" sz="2400" dirty="0"/>
              <a:t>They may be applied to any representation of the system (requirements, design, configuration data, test data, source code).</a:t>
            </a:r>
          </a:p>
          <a:p>
            <a:r>
              <a:rPr lang="en-GB" sz="2400" dirty="0"/>
              <a:t>They have been shown to be an effective technique for discovering program errors.</a:t>
            </a:r>
          </a:p>
        </p:txBody>
      </p:sp>
      <p:sp>
        <p:nvSpPr>
          <p:cNvPr id="5" name="Footer Placeholder 4"/>
          <p:cNvSpPr>
            <a:spLocks noGrp="1"/>
          </p:cNvSpPr>
          <p:nvPr>
            <p:ph type="ftr" sz="quarter" idx="11"/>
          </p:nvPr>
        </p:nvSpPr>
        <p:spPr/>
        <p:txBody>
          <a:bodyPr/>
          <a:lstStyle/>
          <a:p>
            <a:r>
              <a:rPr lang="en-US"/>
              <a:t>Chapter 24 Quality management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36</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noFill/>
          <a:ln/>
        </p:spPr>
        <p:txBody>
          <a:bodyPr lIns="90840" tIns="44623" rIns="90840" bIns="44623"/>
          <a:lstStyle/>
          <a:p>
            <a:r>
              <a:rPr lang="en-GB"/>
              <a:t>Inspection checklists</a:t>
            </a:r>
          </a:p>
        </p:txBody>
      </p:sp>
      <p:sp>
        <p:nvSpPr>
          <p:cNvPr id="68611" name="Rectangle 3"/>
          <p:cNvSpPr>
            <a:spLocks noGrp="1" noChangeArrowheads="1"/>
          </p:cNvSpPr>
          <p:nvPr>
            <p:ph idx="1"/>
          </p:nvPr>
        </p:nvSpPr>
        <p:spPr>
          <a:noFill/>
          <a:ln/>
        </p:spPr>
        <p:txBody>
          <a:bodyPr lIns="90840" tIns="44623" rIns="90840" bIns="44623"/>
          <a:lstStyle/>
          <a:p>
            <a:r>
              <a:rPr lang="en-GB" sz="2400" dirty="0"/>
              <a:t>Checklist of common errors should be used to </a:t>
            </a:r>
            <a:br>
              <a:rPr lang="en-GB" sz="2400" dirty="0"/>
            </a:br>
            <a:r>
              <a:rPr lang="en-GB" sz="2400" dirty="0"/>
              <a:t>drive the inspection.</a:t>
            </a:r>
          </a:p>
          <a:p>
            <a:r>
              <a:rPr lang="en-GB" sz="2400" dirty="0"/>
              <a:t>Error checklists are programming language </a:t>
            </a:r>
            <a:br>
              <a:rPr lang="en-GB" sz="2400" dirty="0"/>
            </a:br>
            <a:r>
              <a:rPr lang="en-GB" sz="2400" dirty="0"/>
              <a:t>dependent and reflect the characteristic errors that are likely to arise in the language.</a:t>
            </a:r>
          </a:p>
          <a:p>
            <a:r>
              <a:rPr lang="en-GB" sz="2400" dirty="0"/>
              <a:t>In general, the 'weaker' the type checking, the larger the checklist.</a:t>
            </a:r>
          </a:p>
          <a:p>
            <a:r>
              <a:rPr lang="en-GB" sz="2400" dirty="0"/>
              <a:t>Examples: Initialisation, constant naming, loop </a:t>
            </a:r>
            <a:br>
              <a:rPr lang="en-GB" sz="2400" dirty="0"/>
            </a:br>
            <a:r>
              <a:rPr lang="en-GB" sz="2400" dirty="0"/>
              <a:t>termination, array bounds, etc.</a:t>
            </a:r>
          </a:p>
        </p:txBody>
      </p:sp>
      <p:sp>
        <p:nvSpPr>
          <p:cNvPr id="5" name="Footer Placeholder 4"/>
          <p:cNvSpPr>
            <a:spLocks noGrp="1"/>
          </p:cNvSpPr>
          <p:nvPr>
            <p:ph type="ftr" sz="quarter" idx="11"/>
          </p:nvPr>
        </p:nvSpPr>
        <p:spPr/>
        <p:txBody>
          <a:bodyPr/>
          <a:lstStyle/>
          <a:p>
            <a:r>
              <a:rPr lang="en-US"/>
              <a:t>Chapter 24 Quality management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37</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inspection checklist</a:t>
            </a:r>
            <a:r>
              <a:rPr lang="en-GB" dirty="0"/>
              <a:t> (a)</a:t>
            </a:r>
            <a:endParaRPr lang="en-US" dirty="0"/>
          </a:p>
        </p:txBody>
      </p:sp>
      <p:graphicFrame>
        <p:nvGraphicFramePr>
          <p:cNvPr id="4" name="Content Placeholder 3"/>
          <p:cNvGraphicFramePr>
            <a:graphicFrameLocks noGrp="1"/>
          </p:cNvGraphicFramePr>
          <p:nvPr>
            <p:ph idx="1"/>
          </p:nvPr>
        </p:nvGraphicFramePr>
        <p:xfrm>
          <a:off x="457200" y="2042160"/>
          <a:ext cx="8229600" cy="435864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tblGrid>
              <a:tr h="370840">
                <a:tc>
                  <a:txBody>
                    <a:bodyPr/>
                    <a:lstStyle/>
                    <a:p>
                      <a:pPr algn="just">
                        <a:spcAft>
                          <a:spcPts val="0"/>
                        </a:spcAft>
                      </a:pPr>
                      <a:r>
                        <a:rPr lang="en-US" sz="1600" b="1" dirty="0">
                          <a:solidFill>
                            <a:srgbClr val="000000"/>
                          </a:solidFill>
                          <a:latin typeface="Arial"/>
                          <a:ea typeface="Times New Roman"/>
                          <a:cs typeface="Arial"/>
                        </a:rPr>
                        <a:t>Fault class</a:t>
                      </a:r>
                      <a:endParaRPr lang="en-GB" sz="16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a:solidFill>
                            <a:srgbClr val="000000"/>
                          </a:solidFill>
                          <a:latin typeface="Arial"/>
                          <a:ea typeface="Times New Roman"/>
                          <a:cs typeface="Arial"/>
                        </a:rPr>
                        <a:t>Inspection check</a:t>
                      </a:r>
                      <a:endParaRPr lang="en-GB" sz="16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just">
                        <a:spcAft>
                          <a:spcPts val="0"/>
                        </a:spcAft>
                      </a:pPr>
                      <a:r>
                        <a:rPr lang="en-US" sz="1600" dirty="0">
                          <a:solidFill>
                            <a:srgbClr val="000000"/>
                          </a:solidFill>
                          <a:latin typeface="Arial"/>
                          <a:ea typeface="Times New Roman"/>
                          <a:cs typeface="Arial"/>
                        </a:rPr>
                        <a:t>Data 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Are all program variables initialized before their values are used?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Have all constants been named?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Should the upper bound of arrays be equal to the size of the array or Size -1?</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character strings are used, is a delimiter explicitly assigned?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Is there any possibility of buffer overflow? </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just">
                        <a:spcAft>
                          <a:spcPts val="0"/>
                        </a:spcAft>
                      </a:pPr>
                      <a:r>
                        <a:rPr lang="en-US" sz="1600">
                          <a:solidFill>
                            <a:srgbClr val="000000"/>
                          </a:solidFill>
                          <a:latin typeface="Arial"/>
                          <a:ea typeface="Times New Roman"/>
                          <a:cs typeface="Arial"/>
                        </a:rPr>
                        <a:t>Control faults</a:t>
                      </a:r>
                      <a:endParaRPr lang="en-GB" sz="16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For each conditional statement, is the condition correct?</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Is each loop certain to terminate?</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Are compound statements correctly bracketed?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In case statements, are all possible cases accounted for?</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a break is required after each case in case statements, has it been included?</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just">
                        <a:spcAft>
                          <a:spcPts val="0"/>
                        </a:spcAft>
                      </a:pPr>
                      <a:r>
                        <a:rPr lang="en-US" sz="1600">
                          <a:solidFill>
                            <a:srgbClr val="000000"/>
                          </a:solidFill>
                          <a:latin typeface="Arial"/>
                          <a:ea typeface="Times New Roman"/>
                          <a:cs typeface="Arial"/>
                        </a:rPr>
                        <a:t>Input/output faults</a:t>
                      </a:r>
                      <a:endParaRPr lang="en-GB" sz="16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Are all input variables used?</a:t>
                      </a:r>
                      <a:endParaRPr lang="en-GB" sz="1600"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Are all output variables assigned a value before they are output?</a:t>
                      </a:r>
                      <a:endParaRPr lang="en-GB" sz="1600"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Can unexpected inputs cause corruption?</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bl>
          </a:graphicData>
        </a:graphic>
      </p:graphicFrame>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38</a:t>
            </a:fld>
            <a:endParaRPr lang="en-US"/>
          </a:p>
        </p:txBody>
      </p:sp>
      <p:sp>
        <p:nvSpPr>
          <p:cNvPr id="3" name="Date Placeholder 2"/>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inspection checklist</a:t>
            </a:r>
            <a:r>
              <a:rPr lang="en-GB" dirty="0"/>
              <a:t> (</a:t>
            </a:r>
            <a:r>
              <a:rPr lang="en-GB" dirty="0" err="1"/>
              <a:t>b</a:t>
            </a:r>
            <a:r>
              <a:rPr lang="en-GB" dirty="0"/>
              <a:t>)</a:t>
            </a:r>
            <a:endParaRPr lang="en-US" dirty="0"/>
          </a:p>
        </p:txBody>
      </p:sp>
      <p:graphicFrame>
        <p:nvGraphicFramePr>
          <p:cNvPr id="4" name="Content Placeholder 3"/>
          <p:cNvGraphicFramePr>
            <a:graphicFrameLocks noGrp="1"/>
          </p:cNvGraphicFramePr>
          <p:nvPr>
            <p:ph idx="1"/>
          </p:nvPr>
        </p:nvGraphicFramePr>
        <p:xfrm>
          <a:off x="381000" y="1828800"/>
          <a:ext cx="8229600" cy="4084320"/>
        </p:xfrm>
        <a:graphic>
          <a:graphicData uri="http://schemas.openxmlformats.org/drawingml/2006/table">
            <a:tbl>
              <a:tblPr firstRow="1" bandRow="1">
                <a:tableStyleId>{5C22544A-7EE6-4342-B048-85BDC9FD1C3A}</a:tableStyleId>
              </a:tblPr>
              <a:tblGrid>
                <a:gridCol w="2542383">
                  <a:extLst>
                    <a:ext uri="{9D8B030D-6E8A-4147-A177-3AD203B41FA5}">
                      <a16:colId xmlns:a16="http://schemas.microsoft.com/office/drawing/2014/main" val="20000"/>
                    </a:ext>
                  </a:extLst>
                </a:gridCol>
                <a:gridCol w="5687217">
                  <a:extLst>
                    <a:ext uri="{9D8B030D-6E8A-4147-A177-3AD203B41FA5}">
                      <a16:colId xmlns:a16="http://schemas.microsoft.com/office/drawing/2014/main" val="20001"/>
                    </a:ext>
                  </a:extLst>
                </a:gridCol>
              </a:tblGrid>
              <a:tr h="370840">
                <a:tc>
                  <a:txBody>
                    <a:bodyPr/>
                    <a:lstStyle/>
                    <a:p>
                      <a:pPr algn="just">
                        <a:spcAft>
                          <a:spcPts val="0"/>
                        </a:spcAft>
                      </a:pPr>
                      <a:r>
                        <a:rPr lang="en-US" sz="1400" b="1" dirty="0">
                          <a:solidFill>
                            <a:srgbClr val="000000"/>
                          </a:solidFill>
                          <a:latin typeface="Arial"/>
                          <a:ea typeface="Times New Roman"/>
                          <a:cs typeface="Arial"/>
                        </a:rPr>
                        <a:t>Fault class</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a:solidFill>
                            <a:srgbClr val="000000"/>
                          </a:solidFill>
                          <a:latin typeface="Arial"/>
                          <a:ea typeface="Times New Roman"/>
                          <a:cs typeface="Arial"/>
                        </a:rPr>
                        <a:t>Inspection check</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just">
                        <a:spcAft>
                          <a:spcPts val="0"/>
                        </a:spcAft>
                      </a:pPr>
                      <a:r>
                        <a:rPr lang="en-US" sz="1600" dirty="0">
                          <a:solidFill>
                            <a:srgbClr val="000000"/>
                          </a:solidFill>
                          <a:latin typeface="Arial"/>
                          <a:ea typeface="Times New Roman"/>
                          <a:cs typeface="Arial"/>
                        </a:rPr>
                        <a:t>Interface 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Do all function and method calls have the correct number of parameters?</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Do formal and actual parameter types match? </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Are the parameters in the right order? </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components access shared memory, do they have the same model of the shared memory structure?</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just">
                        <a:spcAft>
                          <a:spcPts val="0"/>
                        </a:spcAft>
                      </a:pPr>
                      <a:r>
                        <a:rPr lang="en-US" sz="1600" dirty="0">
                          <a:solidFill>
                            <a:srgbClr val="000000"/>
                          </a:solidFill>
                          <a:latin typeface="Arial"/>
                          <a:ea typeface="Times New Roman"/>
                          <a:cs typeface="Arial"/>
                        </a:rPr>
                        <a:t>Storage management 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a linked structure is modified, have all links been correctly reassigned?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dynamic storage is used, has space been allocated correctly?</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Is space explicitly deallocated after it is no longer required?</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just">
                        <a:spcAft>
                          <a:spcPts val="0"/>
                        </a:spcAft>
                      </a:pPr>
                      <a:r>
                        <a:rPr lang="en-US" sz="1600">
                          <a:solidFill>
                            <a:srgbClr val="000000"/>
                          </a:solidFill>
                          <a:latin typeface="Arial"/>
                          <a:ea typeface="Times New Roman"/>
                          <a:cs typeface="Arial"/>
                        </a:rPr>
                        <a:t>Exception management faults</a:t>
                      </a:r>
                      <a:endParaRPr lang="en-GB" sz="16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Have all possible error conditions been taken into account?</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bl>
          </a:graphicData>
        </a:graphic>
      </p:graphicFrame>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39</a:t>
            </a:fld>
            <a:endParaRPr lang="en-US"/>
          </a:p>
        </p:txBody>
      </p:sp>
      <p:sp>
        <p:nvSpPr>
          <p:cNvPr id="3" name="Date Placeholder 2"/>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a:t>Quality management activities</a:t>
            </a:r>
          </a:p>
        </p:txBody>
      </p:sp>
      <p:sp>
        <p:nvSpPr>
          <p:cNvPr id="15363" name="Rectangle 3"/>
          <p:cNvSpPr>
            <a:spLocks noGrp="1" noChangeArrowheads="1"/>
          </p:cNvSpPr>
          <p:nvPr>
            <p:ph idx="1"/>
          </p:nvPr>
        </p:nvSpPr>
        <p:spPr/>
        <p:txBody>
          <a:bodyPr/>
          <a:lstStyle/>
          <a:p>
            <a:r>
              <a:rPr lang="en-US" dirty="0"/>
              <a:t>Quality management provides an independent check on the software development process. </a:t>
            </a:r>
            <a:endParaRPr lang="en-GB" dirty="0"/>
          </a:p>
          <a:p>
            <a:r>
              <a:rPr lang="en-US" dirty="0"/>
              <a:t>The quality management process checks the project deliverables to ensure that they are consistent with organizational standards and goals.</a:t>
            </a:r>
          </a:p>
          <a:p>
            <a:r>
              <a:rPr lang="en-US" dirty="0"/>
              <a:t>The quality (SQA or QM) team should be independent from the development team so that they can take an objective view of the software. This allows them to report on software quality without being influenced by software development issues.</a:t>
            </a:r>
            <a:r>
              <a:rPr lang="en-GB" dirty="0"/>
              <a:t> </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4</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348880"/>
            <a:ext cx="8208912" cy="1143000"/>
          </a:xfrm>
        </p:spPr>
        <p:txBody>
          <a:bodyPr/>
          <a:lstStyle/>
          <a:p>
            <a:pPr algn="ctr"/>
            <a:r>
              <a:rPr lang="en-US" dirty="0">
                <a:solidFill>
                  <a:srgbClr val="FF0000"/>
                </a:solidFill>
              </a:rPr>
              <a:t>Quality </a:t>
            </a:r>
            <a:r>
              <a:rPr lang="en-US">
                <a:solidFill>
                  <a:srgbClr val="FF0000"/>
                </a:solidFill>
              </a:rPr>
              <a:t>management </a:t>
            </a:r>
            <a:br>
              <a:rPr lang="en-US">
                <a:solidFill>
                  <a:srgbClr val="FF0000"/>
                </a:solidFill>
              </a:rPr>
            </a:br>
            <a:r>
              <a:rPr lang="en-US">
                <a:solidFill>
                  <a:srgbClr val="FF0000"/>
                </a:solidFill>
              </a:rPr>
              <a:t>and </a:t>
            </a:r>
            <a:br>
              <a:rPr lang="en-US">
                <a:solidFill>
                  <a:srgbClr val="FF0000"/>
                </a:solidFill>
              </a:rPr>
            </a:br>
            <a:r>
              <a:rPr lang="en-US">
                <a:solidFill>
                  <a:srgbClr val="FF0000"/>
                </a:solidFill>
              </a:rPr>
              <a:t>agile </a:t>
            </a:r>
            <a:r>
              <a:rPr lang="en-US" dirty="0">
                <a:solidFill>
                  <a:srgbClr val="FF0000"/>
                </a:solidFill>
              </a:rPr>
              <a:t>development</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40</a:t>
            </a:fld>
            <a:endParaRPr lang="en-US"/>
          </a:p>
        </p:txBody>
      </p:sp>
    </p:spTree>
    <p:extLst>
      <p:ext uri="{BB962C8B-B14F-4D97-AF65-F5344CB8AC3E}">
        <p14:creationId xmlns:p14="http://schemas.microsoft.com/office/powerpoint/2010/main" val="1460502950"/>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management and agile development</a:t>
            </a:r>
          </a:p>
        </p:txBody>
      </p:sp>
      <p:sp>
        <p:nvSpPr>
          <p:cNvPr id="3" name="Content Placeholder 2"/>
          <p:cNvSpPr>
            <a:spLocks noGrp="1"/>
          </p:cNvSpPr>
          <p:nvPr>
            <p:ph idx="1"/>
          </p:nvPr>
        </p:nvSpPr>
        <p:spPr/>
        <p:txBody>
          <a:bodyPr/>
          <a:lstStyle/>
          <a:p>
            <a:r>
              <a:rPr lang="en-GB" dirty="0"/>
              <a:t>Quality management in agile development is informal rather than document-based. </a:t>
            </a:r>
          </a:p>
          <a:p>
            <a:r>
              <a:rPr lang="en-GB" dirty="0"/>
              <a:t>It relies on establishing a quality culture, where all team members feel responsible for software quality and take actions to ensure that quality is maintained.  </a:t>
            </a:r>
          </a:p>
          <a:p>
            <a:r>
              <a:rPr lang="en-GB" dirty="0"/>
              <a:t>The agile community is fundamentally opposed to what it sees as the bureaucratic overheads of standards-based approaches and quality processes as embodied in ISO 9001. </a:t>
            </a:r>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41</a:t>
            </a:fld>
            <a:endParaRPr lang="en-US"/>
          </a:p>
        </p:txBody>
      </p:sp>
    </p:spTree>
    <p:extLst>
      <p:ext uri="{BB962C8B-B14F-4D97-AF65-F5344CB8AC3E}">
        <p14:creationId xmlns:p14="http://schemas.microsoft.com/office/powerpoint/2010/main" val="2468353527"/>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good practice</a:t>
            </a:r>
          </a:p>
        </p:txBody>
      </p:sp>
      <p:sp>
        <p:nvSpPr>
          <p:cNvPr id="3" name="Content Placeholder 2"/>
          <p:cNvSpPr>
            <a:spLocks noGrp="1"/>
          </p:cNvSpPr>
          <p:nvPr>
            <p:ph idx="1"/>
          </p:nvPr>
        </p:nvSpPr>
        <p:spPr/>
        <p:txBody>
          <a:bodyPr/>
          <a:lstStyle/>
          <a:p>
            <a:r>
              <a:rPr lang="en-US" i="1" dirty="0"/>
              <a:t>Check before check-in</a:t>
            </a:r>
            <a:r>
              <a:rPr lang="en-US" dirty="0"/>
              <a:t>  </a:t>
            </a:r>
          </a:p>
          <a:p>
            <a:pPr lvl="1"/>
            <a:r>
              <a:rPr lang="en-US" dirty="0"/>
              <a:t>Programmers are responsible for organizing their own code reviews with other team members before the code is checked in to the build system.</a:t>
            </a:r>
            <a:endParaRPr lang="en-GB" dirty="0"/>
          </a:p>
          <a:p>
            <a:r>
              <a:rPr lang="en-US" i="1" dirty="0"/>
              <a:t>Never break the build</a:t>
            </a:r>
            <a:r>
              <a:rPr lang="en-US" dirty="0"/>
              <a:t> </a:t>
            </a:r>
          </a:p>
          <a:p>
            <a:pPr lvl="1"/>
            <a:r>
              <a:rPr lang="en-US" dirty="0"/>
              <a:t>Team members should not check in code that causes the system to fail. Developers have to test their code changes against the whole system and be confident that these work as expected. </a:t>
            </a:r>
          </a:p>
          <a:p>
            <a:r>
              <a:rPr lang="en-GB" dirty="0"/>
              <a:t>	</a:t>
            </a:r>
            <a:r>
              <a:rPr lang="en-GB" i="1" dirty="0"/>
              <a:t>Fix problems when you see them</a:t>
            </a:r>
            <a:r>
              <a:rPr lang="en-GB" dirty="0"/>
              <a:t> </a:t>
            </a:r>
          </a:p>
          <a:p>
            <a:pPr lvl="1"/>
            <a:r>
              <a:rPr lang="en-GB" dirty="0"/>
              <a:t>If a programmer discovers problems or obscurities in code developed by someone else, they can fix these directly rather than referring them back to the original developer. </a:t>
            </a:r>
          </a:p>
          <a:p>
            <a:endParaRPr lang="en-US" dirty="0"/>
          </a:p>
        </p:txBody>
      </p:sp>
      <p:sp>
        <p:nvSpPr>
          <p:cNvPr id="4" name="Date Placeholder 3"/>
          <p:cNvSpPr>
            <a:spLocks noGrp="1"/>
          </p:cNvSpPr>
          <p:nvPr>
            <p:ph type="dt" sz="half" idx="10"/>
          </p:nvPr>
        </p:nvSpPr>
        <p:spPr/>
        <p:txBody>
          <a:bodyPr/>
          <a:lstStyle/>
          <a:p>
            <a:r>
              <a:rPr lang="en-GB" dirty="0"/>
              <a:t>10/12/2014</a:t>
            </a:r>
            <a:endParaRPr lang="en-US" dirty="0"/>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42</a:t>
            </a:fld>
            <a:endParaRPr lang="en-US"/>
          </a:p>
        </p:txBody>
      </p:sp>
    </p:spTree>
    <p:extLst>
      <p:ext uri="{BB962C8B-B14F-4D97-AF65-F5344CB8AC3E}">
        <p14:creationId xmlns:p14="http://schemas.microsoft.com/office/powerpoint/2010/main" val="1510840802"/>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Reviews and agile methods</a:t>
            </a:r>
          </a:p>
        </p:txBody>
      </p:sp>
      <p:sp>
        <p:nvSpPr>
          <p:cNvPr id="7" name="Content Placeholder 6"/>
          <p:cNvSpPr>
            <a:spLocks noGrp="1"/>
          </p:cNvSpPr>
          <p:nvPr>
            <p:ph idx="1"/>
          </p:nvPr>
        </p:nvSpPr>
        <p:spPr/>
        <p:txBody>
          <a:bodyPr/>
          <a:lstStyle/>
          <a:p>
            <a:r>
              <a:rPr lang="en-US" dirty="0"/>
              <a:t>The review process in agile software development is usually informal. </a:t>
            </a:r>
          </a:p>
          <a:p>
            <a:r>
              <a:rPr lang="en-US" dirty="0"/>
              <a:t>In Scrum, there is a review meeting after each iteration of the software has been completed (a sprint review), where quality issues and problems may be discussed. </a:t>
            </a:r>
          </a:p>
          <a:p>
            <a:r>
              <a:rPr lang="en-US" dirty="0"/>
              <a:t>In Extreme Programming, pair programming ensures that code is constantly being examined and reviewed by another team member. </a:t>
            </a:r>
          </a:p>
        </p:txBody>
      </p:sp>
      <p:sp>
        <p:nvSpPr>
          <p:cNvPr id="9" name="Footer Placeholder 8"/>
          <p:cNvSpPr>
            <a:spLocks noGrp="1"/>
          </p:cNvSpPr>
          <p:nvPr>
            <p:ph type="ftr" sz="quarter" idx="11"/>
          </p:nvPr>
        </p:nvSpPr>
        <p:spPr/>
        <p:txBody>
          <a:bodyPr/>
          <a:lstStyle/>
          <a:p>
            <a:r>
              <a:rPr lang="en-US"/>
              <a:t>Chapter 24 Quality management</a:t>
            </a:r>
          </a:p>
        </p:txBody>
      </p:sp>
      <p:sp>
        <p:nvSpPr>
          <p:cNvPr id="8" name="Slide Number Placeholder 7"/>
          <p:cNvSpPr>
            <a:spLocks noGrp="1"/>
          </p:cNvSpPr>
          <p:nvPr>
            <p:ph type="sldNum" sz="quarter" idx="12"/>
          </p:nvPr>
        </p:nvSpPr>
        <p:spPr/>
        <p:txBody>
          <a:bodyPr/>
          <a:lstStyle/>
          <a:p>
            <a:fld id="{745CE82A-87C3-2841-AAF3-37DF1E34DC62}" type="slidenum">
              <a:rPr lang="en-US" smtClean="0"/>
              <a:pPr/>
              <a:t>43</a:t>
            </a:fld>
            <a:endParaRPr lang="en-US"/>
          </a:p>
        </p:txBody>
      </p:sp>
      <p:sp>
        <p:nvSpPr>
          <p:cNvPr id="3" name="Date Placeholder 2"/>
          <p:cNvSpPr>
            <a:spLocks noGrp="1"/>
          </p:cNvSpPr>
          <p:nvPr>
            <p:ph type="dt" sz="half" idx="10"/>
          </p:nvPr>
        </p:nvSpPr>
        <p:spPr/>
        <p:txBody>
          <a:bodyPr/>
          <a:lstStyle/>
          <a:p>
            <a:r>
              <a:rPr lang="en-GB"/>
              <a:t>10/12/2014</a:t>
            </a:r>
            <a:endParaRPr lang="en-US"/>
          </a:p>
        </p:txBody>
      </p:sp>
    </p:spTree>
    <p:extLst>
      <p:ext uri="{BB962C8B-B14F-4D97-AF65-F5344CB8AC3E}">
        <p14:creationId xmlns:p14="http://schemas.microsoft.com/office/powerpoint/2010/main" val="2492040476"/>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programming and reviews</a:t>
            </a:r>
          </a:p>
        </p:txBody>
      </p:sp>
      <p:sp>
        <p:nvSpPr>
          <p:cNvPr id="3" name="Content Placeholder 2"/>
          <p:cNvSpPr>
            <a:spLocks noGrp="1"/>
          </p:cNvSpPr>
          <p:nvPr>
            <p:ph idx="1"/>
          </p:nvPr>
        </p:nvSpPr>
        <p:spPr/>
        <p:txBody>
          <a:bodyPr/>
          <a:lstStyle/>
          <a:p>
            <a:r>
              <a:rPr lang="en-US" dirty="0"/>
              <a:t>This is an approach where 2 people are responsible for code development and work together to achieve this. </a:t>
            </a:r>
          </a:p>
          <a:p>
            <a:r>
              <a:rPr lang="en-US" dirty="0"/>
              <a:t>Code developed by an individual is therefore constantly being examined and reviewed by another team member. </a:t>
            </a:r>
          </a:p>
          <a:p>
            <a:r>
              <a:rPr lang="en-US" dirty="0"/>
              <a:t>Pair programming leads to a deeper knowledge of a program, as both programmers have to understand the program in detail to continue development. </a:t>
            </a:r>
          </a:p>
          <a:p>
            <a:r>
              <a:rPr lang="en-US" dirty="0"/>
              <a:t>This depth of knowledge is difficult to achieve in inspection processes and pair programming can find bugs that would not be discovered in formal inspections. </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44</a:t>
            </a:fld>
            <a:endParaRPr lang="en-US"/>
          </a:p>
        </p:txBody>
      </p:sp>
    </p:spTree>
    <p:extLst>
      <p:ext uri="{BB962C8B-B14F-4D97-AF65-F5344CB8AC3E}">
        <p14:creationId xmlns:p14="http://schemas.microsoft.com/office/powerpoint/2010/main" val="336202238"/>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programming weaknesses</a:t>
            </a:r>
          </a:p>
        </p:txBody>
      </p:sp>
      <p:sp>
        <p:nvSpPr>
          <p:cNvPr id="3" name="Content Placeholder 2"/>
          <p:cNvSpPr>
            <a:spLocks noGrp="1"/>
          </p:cNvSpPr>
          <p:nvPr>
            <p:ph idx="1"/>
          </p:nvPr>
        </p:nvSpPr>
        <p:spPr/>
        <p:txBody>
          <a:bodyPr/>
          <a:lstStyle/>
          <a:p>
            <a:r>
              <a:rPr lang="en-US" i="1" dirty="0"/>
              <a:t>Mutual misunderstandings</a:t>
            </a:r>
            <a:r>
              <a:rPr lang="en-US" dirty="0"/>
              <a:t> </a:t>
            </a:r>
          </a:p>
          <a:p>
            <a:pPr lvl="1"/>
            <a:r>
              <a:rPr lang="en-US" dirty="0"/>
              <a:t>Both members of a pair may make the same mistake in understanding the system requirements. Discussions may reinforce these errors.</a:t>
            </a:r>
            <a:endParaRPr lang="en-GB" dirty="0"/>
          </a:p>
          <a:p>
            <a:r>
              <a:rPr lang="en-US" i="1" dirty="0"/>
              <a:t>Pair reputation</a:t>
            </a:r>
            <a:r>
              <a:rPr lang="en-US" dirty="0"/>
              <a:t> </a:t>
            </a:r>
          </a:p>
          <a:p>
            <a:pPr lvl="1"/>
            <a:r>
              <a:rPr lang="en-US" dirty="0"/>
              <a:t>Pairs may be reluctant to look for errors because they do not want to slow down the progress of the project. </a:t>
            </a:r>
            <a:endParaRPr lang="en-GB" dirty="0"/>
          </a:p>
          <a:p>
            <a:r>
              <a:rPr lang="en-US" i="1" dirty="0"/>
              <a:t>Working relationships</a:t>
            </a:r>
            <a:r>
              <a:rPr lang="en-US" dirty="0"/>
              <a:t> </a:t>
            </a:r>
          </a:p>
          <a:p>
            <a:pPr lvl="1"/>
            <a:r>
              <a:rPr lang="en-US" dirty="0"/>
              <a:t>The pair’s ability to discover defects is likely to be compromised by their close working relationship that often leads to reluctance to criticize work partners.</a:t>
            </a:r>
            <a:endParaRPr lang="en-GB" dirty="0"/>
          </a:p>
          <a:p>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45</a:t>
            </a:fld>
            <a:endParaRPr lang="en-US"/>
          </a:p>
        </p:txBody>
      </p:sp>
    </p:spTree>
    <p:extLst>
      <p:ext uri="{BB962C8B-B14F-4D97-AF65-F5344CB8AC3E}">
        <p14:creationId xmlns:p14="http://schemas.microsoft.com/office/powerpoint/2010/main" val="4060554087"/>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QM and large systems</a:t>
            </a:r>
          </a:p>
        </p:txBody>
      </p:sp>
      <p:sp>
        <p:nvSpPr>
          <p:cNvPr id="3" name="Content Placeholder 2"/>
          <p:cNvSpPr>
            <a:spLocks noGrp="1"/>
          </p:cNvSpPr>
          <p:nvPr>
            <p:ph idx="1"/>
          </p:nvPr>
        </p:nvSpPr>
        <p:spPr/>
        <p:txBody>
          <a:bodyPr/>
          <a:lstStyle/>
          <a:p>
            <a:r>
              <a:rPr lang="en-US" dirty="0"/>
              <a:t>When a large system is being developed for an external customer, agile approaches to quality management with minimal documentation may be impractical</a:t>
            </a:r>
            <a:r>
              <a:rPr lang="en-GB" dirty="0"/>
              <a:t>.</a:t>
            </a:r>
          </a:p>
          <a:p>
            <a:pPr lvl="1"/>
            <a:r>
              <a:rPr lang="en-US" dirty="0"/>
              <a:t>If the customer is a large company, it may have its own quality management processes and may expect the software development company to report on progress in a way that is compatible with them. </a:t>
            </a:r>
          </a:p>
          <a:p>
            <a:pPr lvl="1"/>
            <a:r>
              <a:rPr lang="en-GB" dirty="0"/>
              <a:t>Where there are several geographically distributed teams involved in development, perhaps from different companies, then informal communications may be impractical. </a:t>
            </a:r>
          </a:p>
          <a:p>
            <a:pPr lvl="1"/>
            <a:r>
              <a:rPr lang="en-GB" dirty="0"/>
              <a:t>For long-lifetime systems, the team involved in development will change </a:t>
            </a:r>
            <a:r>
              <a:rPr lang="en-GB"/>
              <a:t>over time. </a:t>
            </a:r>
            <a:r>
              <a:rPr lang="en-GB" dirty="0"/>
              <a:t>Without documentation, new team members may find it impossible to understand development. </a:t>
            </a:r>
          </a:p>
          <a:p>
            <a:pPr lvl="1"/>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46</a:t>
            </a:fld>
            <a:endParaRPr lang="en-US"/>
          </a:p>
        </p:txBody>
      </p:sp>
    </p:spTree>
    <p:extLst>
      <p:ext uri="{BB962C8B-B14F-4D97-AF65-F5344CB8AC3E}">
        <p14:creationId xmlns:p14="http://schemas.microsoft.com/office/powerpoint/2010/main" val="593644895"/>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348880"/>
            <a:ext cx="8208912" cy="1143000"/>
          </a:xfrm>
        </p:spPr>
        <p:txBody>
          <a:bodyPr/>
          <a:lstStyle/>
          <a:p>
            <a:pPr algn="ctr"/>
            <a:r>
              <a:rPr lang="en-US" dirty="0">
                <a:solidFill>
                  <a:srgbClr val="FF0000"/>
                </a:solidFill>
              </a:rPr>
              <a:t>Software measurement</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47</a:t>
            </a:fld>
            <a:endParaRPr lang="en-US"/>
          </a:p>
        </p:txBody>
      </p:sp>
    </p:spTree>
    <p:extLst>
      <p:ext uri="{BB962C8B-B14F-4D97-AF65-F5344CB8AC3E}">
        <p14:creationId xmlns:p14="http://schemas.microsoft.com/office/powerpoint/2010/main" val="1490443136"/>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dirty="0"/>
              <a:t>Software measurement</a:t>
            </a:r>
          </a:p>
        </p:txBody>
      </p:sp>
      <p:sp>
        <p:nvSpPr>
          <p:cNvPr id="89091" name="Rectangle 3"/>
          <p:cNvSpPr>
            <a:spLocks noGrp="1" noChangeArrowheads="1"/>
          </p:cNvSpPr>
          <p:nvPr>
            <p:ph idx="1"/>
          </p:nvPr>
        </p:nvSpPr>
        <p:spPr/>
        <p:txBody>
          <a:bodyPr/>
          <a:lstStyle/>
          <a:p>
            <a:r>
              <a:rPr lang="en-GB" dirty="0">
                <a:solidFill>
                  <a:srgbClr val="FF0000"/>
                </a:solidFill>
              </a:rPr>
              <a:t>Software measurement is concerned with deriving a numeric value for an attribute of a software product or process.</a:t>
            </a:r>
          </a:p>
          <a:p>
            <a:r>
              <a:rPr lang="en-GB" dirty="0"/>
              <a:t>This allows for objective comparisons between techniques and processes.</a:t>
            </a:r>
          </a:p>
          <a:p>
            <a:r>
              <a:rPr lang="en-GB" dirty="0"/>
              <a:t>Although some companies have introduced measurement programs, most organizations still don’t make systematic use of software measurement.</a:t>
            </a:r>
          </a:p>
          <a:p>
            <a:r>
              <a:rPr lang="en-GB" dirty="0"/>
              <a:t>There are few established standards in this area.</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48</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title"/>
          </p:nvPr>
        </p:nvSpPr>
        <p:spPr/>
        <p:txBody>
          <a:bodyPr/>
          <a:lstStyle/>
          <a:p>
            <a:r>
              <a:rPr lang="en-GB" dirty="0">
                <a:solidFill>
                  <a:srgbClr val="FF0000"/>
                </a:solidFill>
              </a:rPr>
              <a:t>Software metrics</a:t>
            </a:r>
          </a:p>
        </p:txBody>
      </p:sp>
      <p:sp>
        <p:nvSpPr>
          <p:cNvPr id="52226" name="Rectangle 2"/>
          <p:cNvSpPr>
            <a:spLocks noGrp="1" noChangeArrowheads="1"/>
          </p:cNvSpPr>
          <p:nvPr>
            <p:ph idx="1"/>
          </p:nvPr>
        </p:nvSpPr>
        <p:spPr/>
        <p:txBody>
          <a:bodyPr/>
          <a:lstStyle/>
          <a:p>
            <a:r>
              <a:rPr lang="en-GB" dirty="0">
                <a:solidFill>
                  <a:srgbClr val="FF0000"/>
                </a:solidFill>
              </a:rPr>
              <a:t>Any type of measurement which relates to a software system, process or related documentation.</a:t>
            </a:r>
          </a:p>
          <a:p>
            <a:pPr lvl="1"/>
            <a:r>
              <a:rPr lang="en-GB" dirty="0"/>
              <a:t>Examples: lines of code in a program, the fog index, number of person-days required to develop a component.</a:t>
            </a:r>
          </a:p>
          <a:p>
            <a:r>
              <a:rPr lang="en-GB" dirty="0"/>
              <a:t>They allow the software product and the software process to be quantified.</a:t>
            </a:r>
          </a:p>
          <a:p>
            <a:r>
              <a:rPr lang="en-GB" dirty="0"/>
              <a:t>May be used to predict </a:t>
            </a:r>
            <a:r>
              <a:rPr lang="en-GB" b="1" dirty="0"/>
              <a:t>product</a:t>
            </a:r>
            <a:r>
              <a:rPr lang="en-GB" dirty="0"/>
              <a:t> attributes or to control the software </a:t>
            </a:r>
            <a:r>
              <a:rPr lang="en-GB" b="1" dirty="0"/>
              <a:t>process</a:t>
            </a:r>
            <a:r>
              <a:rPr lang="en-GB" dirty="0"/>
              <a:t>.</a:t>
            </a:r>
          </a:p>
          <a:p>
            <a:r>
              <a:rPr lang="en-GB" dirty="0">
                <a:solidFill>
                  <a:srgbClr val="FF0000"/>
                </a:solidFill>
              </a:rPr>
              <a:t>Product metrics </a:t>
            </a:r>
            <a:r>
              <a:rPr lang="en-GB" dirty="0"/>
              <a:t>can be used for general predictions or to identify anomalous components.</a:t>
            </a:r>
          </a:p>
        </p:txBody>
      </p:sp>
      <p:sp>
        <p:nvSpPr>
          <p:cNvPr id="9" name="Footer Placeholder 8"/>
          <p:cNvSpPr>
            <a:spLocks noGrp="1"/>
          </p:cNvSpPr>
          <p:nvPr>
            <p:ph type="ftr" sz="quarter" idx="11"/>
          </p:nvPr>
        </p:nvSpPr>
        <p:spPr/>
        <p:txBody>
          <a:bodyPr/>
          <a:lstStyle/>
          <a:p>
            <a:r>
              <a:rPr lang="en-US"/>
              <a:t>Chapter 24 Quality management</a:t>
            </a:r>
          </a:p>
        </p:txBody>
      </p:sp>
      <p:sp>
        <p:nvSpPr>
          <p:cNvPr id="8" name="Slide Number Placeholder 7"/>
          <p:cNvSpPr>
            <a:spLocks noGrp="1"/>
          </p:cNvSpPr>
          <p:nvPr>
            <p:ph type="sldNum" sz="quarter" idx="12"/>
          </p:nvPr>
        </p:nvSpPr>
        <p:spPr/>
        <p:txBody>
          <a:bodyPr/>
          <a:lstStyle/>
          <a:p>
            <a:fld id="{745CE82A-87C3-2841-AAF3-37DF1E34DC62}" type="slidenum">
              <a:rPr lang="en-US" smtClean="0"/>
              <a:pPr/>
              <a:t>49</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management and software development</a:t>
            </a:r>
            <a:r>
              <a:rPr lang="en-GB" dirty="0"/>
              <a:t> </a:t>
            </a:r>
            <a:endParaRPr lang="en-US" dirty="0"/>
          </a:p>
        </p:txBody>
      </p:sp>
      <p:pic>
        <p:nvPicPr>
          <p:cNvPr id="4" name="Content Placeholder 3" descr="24.1 QMandDevelopment.eps"/>
          <p:cNvPicPr>
            <a:picLocks noGrp="1" noChangeAspect="1"/>
          </p:cNvPicPr>
          <p:nvPr>
            <p:ph idx="1"/>
          </p:nvPr>
        </p:nvPicPr>
        <p:blipFill>
          <a:blip r:embed="rId2"/>
          <a:srcRect t="-29272" b="-29272"/>
          <a:stretch>
            <a:fillRect/>
          </a:stretch>
        </p:blipFill>
        <p:spPr>
          <a:xfrm>
            <a:off x="777548" y="1600200"/>
            <a:ext cx="7345375" cy="4039673"/>
          </a:xfrm>
        </p:spPr>
      </p:pic>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5</a:t>
            </a:fld>
            <a:endParaRPr lang="en-US"/>
          </a:p>
        </p:txBody>
      </p:sp>
      <p:sp>
        <p:nvSpPr>
          <p:cNvPr id="3" name="Date Placeholder 2"/>
          <p:cNvSpPr>
            <a:spLocks noGrp="1"/>
          </p:cNvSpPr>
          <p:nvPr>
            <p:ph type="dt" sz="half" idx="10"/>
          </p:nvPr>
        </p:nvSpPr>
        <p:spPr/>
        <p:txBody>
          <a:bodyPr/>
          <a:lstStyle/>
          <a:p>
            <a:r>
              <a:rPr lang="en-GB"/>
              <a:t>10/12/2014</a:t>
            </a:r>
            <a:endParaRPr lang="en-US"/>
          </a:p>
        </p:txBody>
      </p:sp>
      <p:sp>
        <p:nvSpPr>
          <p:cNvPr id="7" name="TextBox 6">
            <a:extLst>
              <a:ext uri="{FF2B5EF4-FFF2-40B4-BE49-F238E27FC236}">
                <a16:creationId xmlns:a16="http://schemas.microsoft.com/office/drawing/2014/main" id="{7EDD3E51-ECBA-6C4E-9903-37C1E1A22A72}"/>
              </a:ext>
            </a:extLst>
          </p:cNvPr>
          <p:cNvSpPr txBox="1"/>
          <p:nvPr/>
        </p:nvSpPr>
        <p:spPr>
          <a:xfrm>
            <a:off x="3129265" y="5444113"/>
            <a:ext cx="2890535" cy="369332"/>
          </a:xfrm>
          <a:prstGeom prst="rect">
            <a:avLst/>
          </a:prstGeom>
          <a:noFill/>
        </p:spPr>
        <p:txBody>
          <a:bodyPr wrap="none" rtlCol="0">
            <a:spAutoFit/>
          </a:bodyPr>
          <a:lstStyle/>
          <a:p>
            <a:r>
              <a:rPr lang="en-US" sz="1800" dirty="0">
                <a:latin typeface="Arial" panose="020B0604020202020204" pitchFamily="34" charset="0"/>
                <a:cs typeface="Arial" panose="020B0604020202020204" pitchFamily="34" charset="0"/>
              </a:rPr>
              <a:t>D1, D2… are deliverables.</a:t>
            </a:r>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Examples of process metrics</a:t>
            </a:r>
          </a:p>
        </p:txBody>
      </p:sp>
      <p:sp>
        <p:nvSpPr>
          <p:cNvPr id="3" name="Content Placeholder 2"/>
          <p:cNvSpPr>
            <a:spLocks noGrp="1"/>
          </p:cNvSpPr>
          <p:nvPr>
            <p:ph idx="1"/>
          </p:nvPr>
        </p:nvSpPr>
        <p:spPr/>
        <p:txBody>
          <a:bodyPr/>
          <a:lstStyle/>
          <a:p>
            <a:r>
              <a:rPr lang="en-US" i="1" dirty="0"/>
              <a:t>The time taken for a particular process to be completed</a:t>
            </a:r>
            <a:endParaRPr lang="en-US" dirty="0"/>
          </a:p>
          <a:p>
            <a:pPr lvl="1"/>
            <a:r>
              <a:rPr lang="en-US" dirty="0"/>
              <a:t>This can be the total time devoted to the process, calendar time, the time spent on the process by particular engineers, and so on.</a:t>
            </a:r>
            <a:endParaRPr lang="en-GB" dirty="0"/>
          </a:p>
          <a:p>
            <a:r>
              <a:rPr lang="en-US" i="1" dirty="0"/>
              <a:t>The resources required for a particular process</a:t>
            </a:r>
            <a:endParaRPr lang="en-US" dirty="0"/>
          </a:p>
          <a:p>
            <a:pPr lvl="1"/>
            <a:r>
              <a:rPr lang="en-US" dirty="0"/>
              <a:t>Resources might include total effort in person-days, travel costs or computer resources.</a:t>
            </a:r>
            <a:endParaRPr lang="en-GB" dirty="0"/>
          </a:p>
          <a:p>
            <a:r>
              <a:rPr lang="en-US" i="1" dirty="0"/>
              <a:t>The number of occurrences of a particular event</a:t>
            </a:r>
            <a:endParaRPr lang="en-US" dirty="0"/>
          </a:p>
          <a:p>
            <a:pPr lvl="1"/>
            <a:r>
              <a:rPr lang="en-US" dirty="0"/>
              <a:t>Examples of events that might be monitored include the number of defects discovered during code inspection, the number of requirements changes requested, the number of bug reports in a delivered system and the average number of lines of code modified in response to a requirements change.</a:t>
            </a:r>
            <a:endParaRPr lang="en-GB" dirty="0"/>
          </a:p>
          <a:p>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50</a:t>
            </a:fld>
            <a:endParaRPr lang="en-US"/>
          </a:p>
        </p:txBody>
      </p:sp>
    </p:spTree>
    <p:extLst>
      <p:ext uri="{BB962C8B-B14F-4D97-AF65-F5344CB8AC3E}">
        <p14:creationId xmlns:p14="http://schemas.microsoft.com/office/powerpoint/2010/main" val="2980675860"/>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Predictor and control measurements</a:t>
            </a:r>
            <a:r>
              <a:rPr lang="en-GB" dirty="0"/>
              <a:t> </a:t>
            </a:r>
            <a:endParaRPr lang="en-US" dirty="0"/>
          </a:p>
        </p:txBody>
      </p:sp>
      <p:pic>
        <p:nvPicPr>
          <p:cNvPr id="4" name="Content Placeholder 3" descr="24.9 PredControlMetrics.eps"/>
          <p:cNvPicPr>
            <a:picLocks noGrp="1" noChangeAspect="1"/>
          </p:cNvPicPr>
          <p:nvPr>
            <p:ph idx="1"/>
          </p:nvPr>
        </p:nvPicPr>
        <p:blipFill>
          <a:blip r:embed="rId2"/>
          <a:srcRect l="-10746" r="-10746"/>
          <a:stretch>
            <a:fillRect/>
          </a:stretch>
        </p:blipFill>
        <p:spPr>
          <a:xfrm>
            <a:off x="1187624" y="2276872"/>
            <a:ext cx="6514804" cy="3582891"/>
          </a:xfrm>
        </p:spPr>
      </p:pic>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51</a:t>
            </a:fld>
            <a:endParaRPr lang="en-US"/>
          </a:p>
        </p:txBody>
      </p:sp>
      <p:sp>
        <p:nvSpPr>
          <p:cNvPr id="3" name="Date Placeholder 2"/>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measurements</a:t>
            </a:r>
          </a:p>
        </p:txBody>
      </p:sp>
      <p:sp>
        <p:nvSpPr>
          <p:cNvPr id="3" name="Content Placeholder 2"/>
          <p:cNvSpPr>
            <a:spLocks noGrp="1"/>
          </p:cNvSpPr>
          <p:nvPr>
            <p:ph idx="1"/>
          </p:nvPr>
        </p:nvSpPr>
        <p:spPr/>
        <p:txBody>
          <a:bodyPr/>
          <a:lstStyle/>
          <a:p>
            <a:r>
              <a:rPr lang="en-US" dirty="0"/>
              <a:t>To assign a value to system </a:t>
            </a:r>
            <a:r>
              <a:rPr lang="en-US" i="1" dirty="0"/>
              <a:t>quality</a:t>
            </a:r>
            <a:r>
              <a:rPr lang="en-US" dirty="0"/>
              <a:t> attributes </a:t>
            </a:r>
          </a:p>
          <a:p>
            <a:pPr lvl="1"/>
            <a:r>
              <a:rPr lang="en-US" dirty="0"/>
              <a:t>By measuring the characteristics of system components, such as their </a:t>
            </a:r>
            <a:r>
              <a:rPr lang="en-US" dirty="0" err="1">
                <a:solidFill>
                  <a:schemeClr val="tx1"/>
                </a:solidFill>
              </a:rPr>
              <a:t>cyclomatic</a:t>
            </a:r>
            <a:r>
              <a:rPr lang="en-US" dirty="0">
                <a:solidFill>
                  <a:schemeClr val="tx1"/>
                </a:solidFill>
              </a:rPr>
              <a:t> complexity</a:t>
            </a:r>
            <a:r>
              <a:rPr lang="en-US" dirty="0"/>
              <a:t>, and then aggregating these measurements, you can assess system quality attributes, such as </a:t>
            </a:r>
            <a:r>
              <a:rPr lang="en-US" dirty="0">
                <a:solidFill>
                  <a:schemeClr val="tx1"/>
                </a:solidFill>
              </a:rPr>
              <a:t>maintainability</a:t>
            </a:r>
            <a:r>
              <a:rPr lang="en-US" dirty="0"/>
              <a:t>.</a:t>
            </a:r>
            <a:endParaRPr lang="en-GB" dirty="0"/>
          </a:p>
          <a:p>
            <a:r>
              <a:rPr lang="en-US" dirty="0"/>
              <a:t>To identify the system components whose </a:t>
            </a:r>
            <a:r>
              <a:rPr lang="en-US" i="1" dirty="0"/>
              <a:t>quality</a:t>
            </a:r>
            <a:r>
              <a:rPr lang="en-US" dirty="0"/>
              <a:t> is sub-standard </a:t>
            </a:r>
          </a:p>
          <a:p>
            <a:pPr lvl="1"/>
            <a:r>
              <a:rPr lang="en-US" dirty="0"/>
              <a:t>Measurements can identify individual components with characteristics that deviate from the norm. For example, you can measure components to discover those with the highest complexity. These are most likely to contain bugs because the complexity makes them harder to understand.  </a:t>
            </a:r>
            <a:endParaRPr lang="en-GB" dirty="0"/>
          </a:p>
          <a:p>
            <a:endParaRPr lang="en-US" dirty="0"/>
          </a:p>
        </p:txBody>
      </p:sp>
      <p:sp>
        <p:nvSpPr>
          <p:cNvPr id="5" name="Footer Placeholder 4"/>
          <p:cNvSpPr>
            <a:spLocks noGrp="1"/>
          </p:cNvSpPr>
          <p:nvPr>
            <p:ph type="ftr" sz="quarter" idx="11"/>
          </p:nvPr>
        </p:nvSpPr>
        <p:spPr/>
        <p:txBody>
          <a:bodyPr/>
          <a:lstStyle/>
          <a:p>
            <a:r>
              <a:rPr lang="en-US"/>
              <a:t>Chapter 24 Quality management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52</a:t>
            </a:fld>
            <a:endParaRPr lang="en-US"/>
          </a:p>
        </p:txBody>
      </p:sp>
      <p:sp>
        <p:nvSpPr>
          <p:cNvPr id="6" name="Date Placeholder 5"/>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title"/>
          </p:nvPr>
        </p:nvSpPr>
        <p:spPr/>
        <p:txBody>
          <a:bodyPr/>
          <a:lstStyle/>
          <a:p>
            <a:r>
              <a:rPr lang="en-GB"/>
              <a:t>Metrics assumptions</a:t>
            </a:r>
          </a:p>
        </p:txBody>
      </p:sp>
      <p:sp>
        <p:nvSpPr>
          <p:cNvPr id="56322" name="Rectangle 2"/>
          <p:cNvSpPr>
            <a:spLocks noGrp="1" noChangeArrowheads="1"/>
          </p:cNvSpPr>
          <p:nvPr>
            <p:ph idx="1"/>
          </p:nvPr>
        </p:nvSpPr>
        <p:spPr/>
        <p:txBody>
          <a:bodyPr/>
          <a:lstStyle/>
          <a:p>
            <a:r>
              <a:rPr lang="en-GB" dirty="0"/>
              <a:t>A software property can be measured accurately.</a:t>
            </a:r>
          </a:p>
          <a:p>
            <a:r>
              <a:rPr lang="en-GB" dirty="0"/>
              <a:t>A relationship exists between what we can </a:t>
            </a:r>
            <a:br>
              <a:rPr lang="en-GB" dirty="0"/>
            </a:br>
            <a:r>
              <a:rPr lang="en-GB" dirty="0"/>
              <a:t>measure and what we want to know. We can only measure internal attributes, but we are often more interested in external quality attributes.</a:t>
            </a:r>
          </a:p>
          <a:p>
            <a:r>
              <a:rPr lang="en-GB" dirty="0"/>
              <a:t>This relationship has been formalised and </a:t>
            </a:r>
            <a:br>
              <a:rPr lang="en-GB" dirty="0"/>
            </a:br>
            <a:r>
              <a:rPr lang="en-GB" dirty="0"/>
              <a:t>validated.</a:t>
            </a:r>
          </a:p>
          <a:p>
            <a:r>
              <a:rPr lang="en-GB" dirty="0"/>
              <a:t>It may be difficult to relate what can be measured to desirable external quality attributes.</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53</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 between internal and external </a:t>
            </a:r>
            <a:r>
              <a:rPr lang="en-GB" dirty="0"/>
              <a:t>attributes </a:t>
            </a:r>
            <a:endParaRPr lang="en-US" dirty="0"/>
          </a:p>
        </p:txBody>
      </p:sp>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54</a:t>
            </a:fld>
            <a:endParaRPr lang="en-US"/>
          </a:p>
        </p:txBody>
      </p:sp>
      <p:sp>
        <p:nvSpPr>
          <p:cNvPr id="3" name="Date Placeholder 2"/>
          <p:cNvSpPr>
            <a:spLocks noGrp="1"/>
          </p:cNvSpPr>
          <p:nvPr>
            <p:ph type="dt" sz="half" idx="10"/>
          </p:nvPr>
        </p:nvSpPr>
        <p:spPr/>
        <p:txBody>
          <a:bodyPr/>
          <a:lstStyle/>
          <a:p>
            <a:r>
              <a:rPr lang="en-GB"/>
              <a:t>10/12/2014</a:t>
            </a:r>
            <a:endParaRPr lang="en-US"/>
          </a:p>
        </p:txBody>
      </p:sp>
      <p:pic>
        <p:nvPicPr>
          <p:cNvPr id="8" name="Picture 7" descr="24.10 Int Ext Attribute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700808"/>
            <a:ext cx="6912768" cy="4608512"/>
          </a:xfrm>
          <a:prstGeom prst="rect">
            <a:avLst/>
          </a:prstGeom>
        </p:spPr>
      </p:pic>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measurement in industry</a:t>
            </a:r>
          </a:p>
        </p:txBody>
      </p:sp>
      <p:sp>
        <p:nvSpPr>
          <p:cNvPr id="3" name="Content Placeholder 2"/>
          <p:cNvSpPr>
            <a:spLocks noGrp="1"/>
          </p:cNvSpPr>
          <p:nvPr>
            <p:ph idx="1"/>
          </p:nvPr>
        </p:nvSpPr>
        <p:spPr/>
        <p:txBody>
          <a:bodyPr/>
          <a:lstStyle/>
          <a:p>
            <a:r>
              <a:rPr lang="en-US" sz="2200" dirty="0"/>
              <a:t>It is impossible to quantify the return on investment of introducing an organizational metrics program. </a:t>
            </a:r>
          </a:p>
          <a:p>
            <a:r>
              <a:rPr lang="en-US" sz="2200" dirty="0"/>
              <a:t>There are no standards for software metrics or standardized processes for measurement and analysis. </a:t>
            </a:r>
          </a:p>
          <a:p>
            <a:r>
              <a:rPr lang="en-US" sz="2200" dirty="0"/>
              <a:t>In many companies, software processes are not standardized and are poorly defined and controlled. </a:t>
            </a:r>
          </a:p>
          <a:p>
            <a:r>
              <a:rPr lang="en-US" sz="2200" dirty="0"/>
              <a:t>Most work on software measurement has focused on code-based metrics and plan-driven development processes. However, more and more software is now developed by configuring ERP systems or COTS</a:t>
            </a:r>
            <a:r>
              <a:rPr lang="en-GB" sz="2200" dirty="0"/>
              <a:t>.</a:t>
            </a:r>
          </a:p>
          <a:p>
            <a:r>
              <a:rPr lang="en-US" sz="2200" dirty="0"/>
              <a:t>Introducing measurement adds additional overhead to processes. </a:t>
            </a:r>
          </a:p>
        </p:txBody>
      </p:sp>
      <p:sp>
        <p:nvSpPr>
          <p:cNvPr id="5" name="Footer Placeholder 4"/>
          <p:cNvSpPr>
            <a:spLocks noGrp="1"/>
          </p:cNvSpPr>
          <p:nvPr>
            <p:ph type="ftr" sz="quarter" idx="11"/>
          </p:nvPr>
        </p:nvSpPr>
        <p:spPr/>
        <p:txBody>
          <a:bodyPr/>
          <a:lstStyle/>
          <a:p>
            <a:r>
              <a:rPr lang="en-US"/>
              <a:t>Chapter 24 Quality management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55</a:t>
            </a:fld>
            <a:endParaRPr lang="en-US"/>
          </a:p>
        </p:txBody>
      </p:sp>
      <p:sp>
        <p:nvSpPr>
          <p:cNvPr id="6" name="Date Placeholder 5"/>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Empirical software engineering</a:t>
            </a:r>
          </a:p>
        </p:txBody>
      </p:sp>
      <p:sp>
        <p:nvSpPr>
          <p:cNvPr id="3" name="Content Placeholder 2"/>
          <p:cNvSpPr>
            <a:spLocks noGrp="1"/>
          </p:cNvSpPr>
          <p:nvPr>
            <p:ph idx="1"/>
          </p:nvPr>
        </p:nvSpPr>
        <p:spPr/>
        <p:txBody>
          <a:bodyPr/>
          <a:lstStyle/>
          <a:p>
            <a:r>
              <a:rPr lang="en-US" dirty="0"/>
              <a:t>Software measurement and metrics are the basis of </a:t>
            </a:r>
            <a:r>
              <a:rPr lang="en-US" b="1" dirty="0"/>
              <a:t>empirical software engineering</a:t>
            </a:r>
            <a:r>
              <a:rPr lang="en-US" dirty="0"/>
              <a:t>. </a:t>
            </a:r>
          </a:p>
          <a:p>
            <a:r>
              <a:rPr lang="en-US" dirty="0"/>
              <a:t>This is a research area in which experiments on software systems and the collection of data about real projects has been used to form and validate hypotheses about software engineering methods and techniques.</a:t>
            </a:r>
          </a:p>
          <a:p>
            <a:r>
              <a:rPr lang="en-US" dirty="0"/>
              <a:t>Research on empirical software engineering has not had a significant impact on software engineering practice. </a:t>
            </a:r>
          </a:p>
          <a:p>
            <a:r>
              <a:rPr lang="en-US" dirty="0"/>
              <a:t>It is difficult to relate generic research to a project that is different from the research study. </a:t>
            </a:r>
            <a:r>
              <a:rPr lang="en-GB" dirty="0"/>
              <a:t> </a:t>
            </a:r>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56</a:t>
            </a:fld>
            <a:endParaRPr lang="en-US"/>
          </a:p>
        </p:txBody>
      </p:sp>
    </p:spTree>
    <p:extLst>
      <p:ext uri="{BB962C8B-B14F-4D97-AF65-F5344CB8AC3E}">
        <p14:creationId xmlns:p14="http://schemas.microsoft.com/office/powerpoint/2010/main" val="3104055946"/>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title"/>
          </p:nvPr>
        </p:nvSpPr>
        <p:spPr/>
        <p:txBody>
          <a:bodyPr/>
          <a:lstStyle/>
          <a:p>
            <a:r>
              <a:rPr lang="en-GB" dirty="0">
                <a:solidFill>
                  <a:srgbClr val="FF0000"/>
                </a:solidFill>
              </a:rPr>
              <a:t>Product metrics</a:t>
            </a:r>
          </a:p>
        </p:txBody>
      </p:sp>
      <p:sp>
        <p:nvSpPr>
          <p:cNvPr id="64514" name="Rectangle 2"/>
          <p:cNvSpPr>
            <a:spLocks noGrp="1" noChangeArrowheads="1"/>
          </p:cNvSpPr>
          <p:nvPr>
            <p:ph idx="1"/>
          </p:nvPr>
        </p:nvSpPr>
        <p:spPr/>
        <p:txBody>
          <a:bodyPr/>
          <a:lstStyle/>
          <a:p>
            <a:r>
              <a:rPr lang="en-GB" dirty="0"/>
              <a:t>A quality metric should be a predictor of product quality.</a:t>
            </a:r>
          </a:p>
          <a:p>
            <a:r>
              <a:rPr lang="en-GB" dirty="0"/>
              <a:t>Classes of product metrics:</a:t>
            </a:r>
          </a:p>
          <a:p>
            <a:pPr lvl="1"/>
            <a:r>
              <a:rPr lang="en-GB" dirty="0">
                <a:solidFill>
                  <a:srgbClr val="FF0000"/>
                </a:solidFill>
              </a:rPr>
              <a:t>Dynamic metrics: </a:t>
            </a:r>
            <a:r>
              <a:rPr lang="en-GB" dirty="0"/>
              <a:t>collected by measurements made of a program in execution</a:t>
            </a:r>
          </a:p>
          <a:p>
            <a:pPr lvl="2"/>
            <a:r>
              <a:rPr lang="en-GB" dirty="0"/>
              <a:t>Help assess efficiency and reliability</a:t>
            </a:r>
          </a:p>
          <a:p>
            <a:pPr lvl="1"/>
            <a:r>
              <a:rPr lang="en-GB" dirty="0">
                <a:solidFill>
                  <a:srgbClr val="FF0000"/>
                </a:solidFill>
              </a:rPr>
              <a:t>Static metrics:</a:t>
            </a:r>
            <a:r>
              <a:rPr lang="en-GB" dirty="0"/>
              <a:t> collected by measurements made of the system representations</a:t>
            </a:r>
          </a:p>
          <a:p>
            <a:pPr lvl="2"/>
            <a:r>
              <a:rPr lang="en-GB" dirty="0"/>
              <a:t>Help assess complexity, understandability and maintainability</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57</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GB"/>
              <a:t>Dynamic and static metrics</a:t>
            </a:r>
          </a:p>
        </p:txBody>
      </p:sp>
      <p:sp>
        <p:nvSpPr>
          <p:cNvPr id="93187" name="Rectangle 3"/>
          <p:cNvSpPr>
            <a:spLocks noGrp="1" noChangeArrowheads="1"/>
          </p:cNvSpPr>
          <p:nvPr>
            <p:ph idx="1"/>
          </p:nvPr>
        </p:nvSpPr>
        <p:spPr/>
        <p:txBody>
          <a:bodyPr/>
          <a:lstStyle/>
          <a:p>
            <a:r>
              <a:rPr lang="en-GB" dirty="0">
                <a:solidFill>
                  <a:srgbClr val="FF0000"/>
                </a:solidFill>
              </a:rPr>
              <a:t>Dynamic metrics </a:t>
            </a:r>
            <a:r>
              <a:rPr lang="en-GB" dirty="0"/>
              <a:t>are closely related to software quality attributes</a:t>
            </a:r>
          </a:p>
          <a:p>
            <a:pPr lvl="1"/>
            <a:r>
              <a:rPr lang="en-GB" dirty="0"/>
              <a:t>It is relatively easy to measure the response time of a system (performance attribute) or the number of failures (reliability attribute).</a:t>
            </a:r>
          </a:p>
          <a:p>
            <a:r>
              <a:rPr lang="en-GB" dirty="0">
                <a:solidFill>
                  <a:srgbClr val="FF0000"/>
                </a:solidFill>
              </a:rPr>
              <a:t>Static metrics </a:t>
            </a:r>
            <a:r>
              <a:rPr lang="en-GB" dirty="0"/>
              <a:t>have an </a:t>
            </a:r>
            <a:r>
              <a:rPr lang="en-GB" i="1" dirty="0"/>
              <a:t>indirect</a:t>
            </a:r>
            <a:r>
              <a:rPr lang="en-GB" dirty="0"/>
              <a:t> relationship with software quality attributes</a:t>
            </a:r>
          </a:p>
          <a:p>
            <a:pPr lvl="1"/>
            <a:r>
              <a:rPr lang="en-GB" dirty="0"/>
              <a:t>You need to try and derive a relationship between these metrics and properties such as complexity, understandability and maintainability.</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58</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D805A-8EE9-9B4C-9DA6-C28FD8CE9218}"/>
              </a:ext>
            </a:extLst>
          </p:cNvPr>
          <p:cNvSpPr>
            <a:spLocks noGrp="1"/>
          </p:cNvSpPr>
          <p:nvPr>
            <p:ph type="title"/>
          </p:nvPr>
        </p:nvSpPr>
        <p:spPr/>
        <p:txBody>
          <a:bodyPr/>
          <a:lstStyle/>
          <a:p>
            <a:r>
              <a:rPr lang="en-US" dirty="0"/>
              <a:t>Software Metrics</a:t>
            </a:r>
          </a:p>
        </p:txBody>
      </p:sp>
      <p:sp>
        <p:nvSpPr>
          <p:cNvPr id="4" name="Date Placeholder 3">
            <a:extLst>
              <a:ext uri="{FF2B5EF4-FFF2-40B4-BE49-F238E27FC236}">
                <a16:creationId xmlns:a16="http://schemas.microsoft.com/office/drawing/2014/main" id="{E78F616F-6984-6147-A778-CF4BA793D1E9}"/>
              </a:ext>
            </a:extLst>
          </p:cNvPr>
          <p:cNvSpPr>
            <a:spLocks noGrp="1"/>
          </p:cNvSpPr>
          <p:nvPr>
            <p:ph type="dt" sz="half" idx="10"/>
          </p:nvPr>
        </p:nvSpPr>
        <p:spPr/>
        <p:txBody>
          <a:bodyPr/>
          <a:lstStyle/>
          <a:p>
            <a:r>
              <a:rPr lang="en-GB"/>
              <a:t>10/12/2014</a:t>
            </a:r>
            <a:endParaRPr lang="en-US"/>
          </a:p>
        </p:txBody>
      </p:sp>
      <p:sp>
        <p:nvSpPr>
          <p:cNvPr id="5" name="Footer Placeholder 4">
            <a:extLst>
              <a:ext uri="{FF2B5EF4-FFF2-40B4-BE49-F238E27FC236}">
                <a16:creationId xmlns:a16="http://schemas.microsoft.com/office/drawing/2014/main" id="{3D7ED9B7-DD06-F04D-926B-E4115F1BB0AB}"/>
              </a:ext>
            </a:extLst>
          </p:cNvPr>
          <p:cNvSpPr>
            <a:spLocks noGrp="1"/>
          </p:cNvSpPr>
          <p:nvPr>
            <p:ph type="ftr" sz="quarter" idx="11"/>
          </p:nvPr>
        </p:nvSpPr>
        <p:spPr/>
        <p:txBody>
          <a:bodyPr/>
          <a:lstStyle/>
          <a:p>
            <a:r>
              <a:rPr lang="en-US"/>
              <a:t>Chapter 24 Quality management</a:t>
            </a:r>
          </a:p>
        </p:txBody>
      </p:sp>
      <p:sp>
        <p:nvSpPr>
          <p:cNvPr id="6" name="Slide Number Placeholder 5">
            <a:extLst>
              <a:ext uri="{FF2B5EF4-FFF2-40B4-BE49-F238E27FC236}">
                <a16:creationId xmlns:a16="http://schemas.microsoft.com/office/drawing/2014/main" id="{A316398F-7F4A-5440-913A-10E1B9201DAE}"/>
              </a:ext>
            </a:extLst>
          </p:cNvPr>
          <p:cNvSpPr>
            <a:spLocks noGrp="1"/>
          </p:cNvSpPr>
          <p:nvPr>
            <p:ph type="sldNum" sz="quarter" idx="12"/>
          </p:nvPr>
        </p:nvSpPr>
        <p:spPr/>
        <p:txBody>
          <a:bodyPr/>
          <a:lstStyle/>
          <a:p>
            <a:fld id="{745CE82A-87C3-2841-AAF3-37DF1E34DC62}" type="slidenum">
              <a:rPr lang="en-US" smtClean="0"/>
              <a:pPr/>
              <a:t>59</a:t>
            </a:fld>
            <a:endParaRPr lang="en-US"/>
          </a:p>
        </p:txBody>
      </p:sp>
      <p:pic>
        <p:nvPicPr>
          <p:cNvPr id="7" name="Content Placeholder 7">
            <a:extLst>
              <a:ext uri="{FF2B5EF4-FFF2-40B4-BE49-F238E27FC236}">
                <a16:creationId xmlns:a16="http://schemas.microsoft.com/office/drawing/2014/main" id="{AD71409D-D338-4940-A37B-DBE125C00EC3}"/>
              </a:ext>
            </a:extLst>
          </p:cNvPr>
          <p:cNvPicPr>
            <a:picLocks noGrp="1" noChangeAspect="1"/>
          </p:cNvPicPr>
          <p:nvPr>
            <p:ph idx="1"/>
          </p:nvPr>
        </p:nvPicPr>
        <p:blipFill>
          <a:blip r:embed="rId2"/>
          <a:stretch>
            <a:fillRect/>
          </a:stretch>
        </p:blipFill>
        <p:spPr>
          <a:xfrm>
            <a:off x="1715344" y="1601572"/>
            <a:ext cx="5904656" cy="4555767"/>
          </a:xfrm>
        </p:spPr>
      </p:pic>
    </p:spTree>
    <p:extLst>
      <p:ext uri="{BB962C8B-B14F-4D97-AF65-F5344CB8AC3E}">
        <p14:creationId xmlns:p14="http://schemas.microsoft.com/office/powerpoint/2010/main" val="1428711446"/>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dirty="0">
                <a:solidFill>
                  <a:srgbClr val="FF0000"/>
                </a:solidFill>
              </a:rPr>
              <a:t>Quality planning</a:t>
            </a:r>
          </a:p>
        </p:txBody>
      </p:sp>
      <p:sp>
        <p:nvSpPr>
          <p:cNvPr id="21507" name="Rectangle 3"/>
          <p:cNvSpPr>
            <a:spLocks noGrp="1" noChangeArrowheads="1"/>
          </p:cNvSpPr>
          <p:nvPr>
            <p:ph idx="1"/>
          </p:nvPr>
        </p:nvSpPr>
        <p:spPr/>
        <p:txBody>
          <a:bodyPr/>
          <a:lstStyle/>
          <a:p>
            <a:r>
              <a:rPr lang="en-GB" dirty="0"/>
              <a:t>A </a:t>
            </a:r>
            <a:r>
              <a:rPr lang="en-GB" dirty="0">
                <a:solidFill>
                  <a:srgbClr val="FF0000"/>
                </a:solidFill>
              </a:rPr>
              <a:t>quality plan </a:t>
            </a:r>
            <a:r>
              <a:rPr lang="en-GB" dirty="0"/>
              <a:t>sets out the desired product qualities, and how these are assessed, and defines the most significant </a:t>
            </a:r>
            <a:r>
              <a:rPr lang="en-GB" i="1" dirty="0"/>
              <a:t>quality attributes</a:t>
            </a:r>
            <a:r>
              <a:rPr lang="en-GB" dirty="0"/>
              <a:t>.</a:t>
            </a:r>
          </a:p>
          <a:p>
            <a:r>
              <a:rPr lang="en-GB" dirty="0"/>
              <a:t>The quality plan should define the </a:t>
            </a:r>
            <a:r>
              <a:rPr lang="en-GB" b="1" dirty="0"/>
              <a:t>quality assessment process</a:t>
            </a:r>
            <a:r>
              <a:rPr lang="en-GB" dirty="0"/>
              <a:t>.</a:t>
            </a:r>
          </a:p>
          <a:p>
            <a:r>
              <a:rPr lang="en-GB" dirty="0"/>
              <a:t>It should set out which organizational standards should be applied and, where necessary, define new standards to be used.</a:t>
            </a:r>
          </a:p>
          <a:p>
            <a:r>
              <a:rPr lang="en-GB" dirty="0"/>
              <a:t>Also known as Software Quality Assurance Plan</a:t>
            </a:r>
            <a:endParaRPr lang="en-GB" dirty="0">
              <a:solidFill>
                <a:srgbClr val="FF0000"/>
              </a:solidFill>
            </a:endParaRP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6</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239000" cy="990600"/>
          </a:xfrm>
        </p:spPr>
        <p:txBody>
          <a:bodyPr>
            <a:normAutofit/>
          </a:bodyPr>
          <a:lstStyle/>
          <a:p>
            <a:r>
              <a:rPr lang="en-US" dirty="0">
                <a:solidFill>
                  <a:srgbClr val="FF0000"/>
                </a:solidFill>
              </a:rPr>
              <a:t>Static software product metrics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73042760"/>
              </p:ext>
            </p:extLst>
          </p:nvPr>
        </p:nvGraphicFramePr>
        <p:xfrm>
          <a:off x="762000" y="1859281"/>
          <a:ext cx="7543800" cy="4267200"/>
        </p:xfrm>
        <a:graphic>
          <a:graphicData uri="http://schemas.openxmlformats.org/drawingml/2006/table">
            <a:tbl>
              <a:tblPr firstRow="1" bandRow="1">
                <a:tableStyleId>{5C22544A-7EE6-4342-B048-85BDC9FD1C3A}</a:tableStyleId>
              </a:tblPr>
              <a:tblGrid>
                <a:gridCol w="2181890">
                  <a:extLst>
                    <a:ext uri="{9D8B030D-6E8A-4147-A177-3AD203B41FA5}">
                      <a16:colId xmlns:a16="http://schemas.microsoft.com/office/drawing/2014/main" val="20000"/>
                    </a:ext>
                  </a:extLst>
                </a:gridCol>
                <a:gridCol w="5361910">
                  <a:extLst>
                    <a:ext uri="{9D8B030D-6E8A-4147-A177-3AD203B41FA5}">
                      <a16:colId xmlns:a16="http://schemas.microsoft.com/office/drawing/2014/main" val="20001"/>
                    </a:ext>
                  </a:extLst>
                </a:gridCol>
              </a:tblGrid>
              <a:tr h="370840">
                <a:tc>
                  <a:txBody>
                    <a:bodyPr/>
                    <a:lstStyle/>
                    <a:p>
                      <a:pPr algn="just">
                        <a:spcAft>
                          <a:spcPts val="0"/>
                        </a:spcAft>
                      </a:pPr>
                      <a:r>
                        <a:rPr lang="en-US" sz="1600" b="1" dirty="0">
                          <a:solidFill>
                            <a:srgbClr val="000000"/>
                          </a:solidFill>
                          <a:latin typeface="Arial"/>
                          <a:ea typeface="Times New Roman"/>
                          <a:cs typeface="Arial"/>
                        </a:rPr>
                        <a:t>Software metric</a:t>
                      </a:r>
                      <a:endParaRPr lang="en-GB" sz="16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a:solidFill>
                            <a:srgbClr val="000000"/>
                          </a:solidFill>
                          <a:latin typeface="Arial"/>
                          <a:ea typeface="Times New Roman"/>
                          <a:cs typeface="Arial"/>
                        </a:rPr>
                        <a:t>Description</a:t>
                      </a:r>
                      <a:endParaRPr lang="en-GB" sz="1600"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a:solidFill>
                            <a:srgbClr val="000000"/>
                          </a:solidFill>
                          <a:latin typeface="Arial"/>
                          <a:ea typeface="Times New Roman"/>
                          <a:cs typeface="Arial"/>
                        </a:rPr>
                        <a:t>Fan-in/Fan-out</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b="1" dirty="0">
                          <a:solidFill>
                            <a:srgbClr val="000000"/>
                          </a:solidFill>
                          <a:latin typeface="Arial"/>
                          <a:ea typeface="Times New Roman"/>
                          <a:cs typeface="Arial"/>
                        </a:rPr>
                        <a:t>Fan-in</a:t>
                      </a:r>
                      <a:r>
                        <a:rPr lang="en-US" sz="1600" dirty="0">
                          <a:solidFill>
                            <a:srgbClr val="000000"/>
                          </a:solidFill>
                          <a:latin typeface="Arial"/>
                          <a:ea typeface="Times New Roman"/>
                          <a:cs typeface="Arial"/>
                        </a:rPr>
                        <a:t> is a measure of the number of functions or methods that call another function or method (say X). </a:t>
                      </a:r>
                      <a:r>
                        <a:rPr lang="en-US" sz="1600" b="1" dirty="0">
                          <a:solidFill>
                            <a:srgbClr val="000000"/>
                          </a:solidFill>
                          <a:latin typeface="Arial"/>
                          <a:ea typeface="Times New Roman"/>
                          <a:cs typeface="Arial"/>
                        </a:rPr>
                        <a:t>Fan-out</a:t>
                      </a:r>
                      <a:r>
                        <a:rPr lang="en-US" sz="1600" dirty="0">
                          <a:solidFill>
                            <a:srgbClr val="000000"/>
                          </a:solidFill>
                          <a:latin typeface="Arial"/>
                          <a:ea typeface="Times New Roman"/>
                          <a:cs typeface="Arial"/>
                        </a:rPr>
                        <a:t> is the number of functions that are called by function X. A high value for fan-in means that X is tightly coupled to the rest of the design and changes to X will have extensive knock-on effects. A high value for fan-out suggests that the overall complexity of X may be high because of the complexity of the control logic needed to coordinate the called components.</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a:solidFill>
                            <a:srgbClr val="000000"/>
                          </a:solidFill>
                          <a:latin typeface="Arial"/>
                          <a:ea typeface="Times New Roman"/>
                          <a:cs typeface="Arial"/>
                        </a:rPr>
                        <a:t>Length of code</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This is a measure of the size of a program. Generally, the larger the size of the code of a component, the more complex and error-prone that component is likely to be. Length of code has been shown to be one of the most reliable metrics for predicting error-proneness in components.</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bl>
          </a:graphicData>
        </a:graphic>
      </p:graphicFrame>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60</a:t>
            </a:fld>
            <a:endParaRPr lang="en-US"/>
          </a:p>
        </p:txBody>
      </p:sp>
      <p:sp>
        <p:nvSpPr>
          <p:cNvPr id="3" name="Date Placeholder 2"/>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239000" cy="1066800"/>
          </a:xfrm>
        </p:spPr>
        <p:txBody>
          <a:bodyPr>
            <a:normAutofit/>
          </a:bodyPr>
          <a:lstStyle/>
          <a:p>
            <a:r>
              <a:rPr lang="en-US" dirty="0"/>
              <a:t>Static software product metrics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00177980"/>
              </p:ext>
            </p:extLst>
          </p:nvPr>
        </p:nvGraphicFramePr>
        <p:xfrm>
          <a:off x="914400" y="1676400"/>
          <a:ext cx="7391400" cy="4450080"/>
        </p:xfrm>
        <a:graphic>
          <a:graphicData uri="http://schemas.openxmlformats.org/drawingml/2006/table">
            <a:tbl>
              <a:tblPr firstRow="1" bandRow="1">
                <a:tableStyleId>{5C22544A-7EE6-4342-B048-85BDC9FD1C3A}</a:tableStyleId>
              </a:tblPr>
              <a:tblGrid>
                <a:gridCol w="2137812">
                  <a:extLst>
                    <a:ext uri="{9D8B030D-6E8A-4147-A177-3AD203B41FA5}">
                      <a16:colId xmlns:a16="http://schemas.microsoft.com/office/drawing/2014/main" val="20000"/>
                    </a:ext>
                  </a:extLst>
                </a:gridCol>
                <a:gridCol w="5253588">
                  <a:extLst>
                    <a:ext uri="{9D8B030D-6E8A-4147-A177-3AD203B41FA5}">
                      <a16:colId xmlns:a16="http://schemas.microsoft.com/office/drawing/2014/main" val="20001"/>
                    </a:ext>
                  </a:extLst>
                </a:gridCol>
              </a:tblGrid>
              <a:tr h="370840">
                <a:tc>
                  <a:txBody>
                    <a:bodyPr/>
                    <a:lstStyle/>
                    <a:p>
                      <a:pPr algn="just">
                        <a:spcAft>
                          <a:spcPts val="0"/>
                        </a:spcAft>
                      </a:pPr>
                      <a:r>
                        <a:rPr lang="en-US" sz="1600" b="1" dirty="0">
                          <a:solidFill>
                            <a:srgbClr val="000000"/>
                          </a:solidFill>
                          <a:latin typeface="Arial"/>
                          <a:ea typeface="Times New Roman"/>
                          <a:cs typeface="Arial"/>
                        </a:rPr>
                        <a:t>Software metric</a:t>
                      </a:r>
                      <a:endParaRPr lang="en-GB" sz="16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a:solidFill>
                            <a:srgbClr val="000000"/>
                          </a:solidFill>
                          <a:latin typeface="Arial"/>
                          <a:ea typeface="Times New Roman"/>
                          <a:cs typeface="Arial"/>
                        </a:rPr>
                        <a:t>Description</a:t>
                      </a:r>
                      <a:endParaRPr lang="en-GB" sz="1600"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err="1">
                          <a:solidFill>
                            <a:srgbClr val="000000"/>
                          </a:solidFill>
                          <a:latin typeface="Arial"/>
                          <a:ea typeface="Times New Roman"/>
                          <a:cs typeface="Arial"/>
                        </a:rPr>
                        <a:t>Cyclomatic</a:t>
                      </a:r>
                      <a:r>
                        <a:rPr lang="en-US" sz="1600" dirty="0">
                          <a:solidFill>
                            <a:srgbClr val="000000"/>
                          </a:solidFill>
                          <a:latin typeface="Arial"/>
                          <a:ea typeface="Times New Roman"/>
                          <a:cs typeface="Arial"/>
                        </a:rPr>
                        <a:t> complexity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This is a measure of the control complexity of a program. This control complexity may be related to program understandability. </a:t>
                      </a:r>
                      <a:r>
                        <a:rPr lang="en-US" sz="1600" dirty="0">
                          <a:solidFill>
                            <a:srgbClr val="000000"/>
                          </a:solidFill>
                          <a:latin typeface="Arial"/>
                          <a:ea typeface="Times New Roman"/>
                          <a:cs typeface="Arial"/>
                          <a:hlinkClick r:id="rId2"/>
                        </a:rPr>
                        <a:t>Explanation.</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a:solidFill>
                            <a:srgbClr val="000000"/>
                          </a:solidFill>
                          <a:latin typeface="Arial"/>
                          <a:ea typeface="Times New Roman"/>
                          <a:cs typeface="Arial"/>
                        </a:rPr>
                        <a:t>Length of identifiers</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This is a measure of the average length of identifiers (names for variables, classes, methods, etc.) in a program. The longer the identifiers, the more likely they are to be meaningful and hence the more understandable the program.</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l">
                        <a:spcAft>
                          <a:spcPts val="0"/>
                        </a:spcAft>
                      </a:pPr>
                      <a:r>
                        <a:rPr lang="en-US" sz="1600">
                          <a:solidFill>
                            <a:srgbClr val="000000"/>
                          </a:solidFill>
                          <a:latin typeface="Arial"/>
                          <a:ea typeface="Times New Roman"/>
                          <a:cs typeface="Arial"/>
                        </a:rPr>
                        <a:t>Depth of conditional nesting</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This is a measure of the depth of nesting of if-statements in a program. Deeply nested if-statements are hard to understand and potentially error-prone.</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370840">
                <a:tc>
                  <a:txBody>
                    <a:bodyPr/>
                    <a:lstStyle/>
                    <a:p>
                      <a:pPr algn="l">
                        <a:spcAft>
                          <a:spcPts val="0"/>
                        </a:spcAft>
                      </a:pPr>
                      <a:r>
                        <a:rPr lang="en-US" sz="1600">
                          <a:solidFill>
                            <a:srgbClr val="000000"/>
                          </a:solidFill>
                          <a:latin typeface="Arial"/>
                          <a:ea typeface="Times New Roman"/>
                          <a:cs typeface="Arial"/>
                        </a:rPr>
                        <a:t>Fog index</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This is a measure of the average length of words and sentences in documents. The higher the value of a document’s Fog index, the more difficult the document is to understand.</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61</a:t>
            </a:fld>
            <a:endParaRPr lang="en-US"/>
          </a:p>
        </p:txBody>
      </p:sp>
      <p:sp>
        <p:nvSpPr>
          <p:cNvPr id="3" name="Date Placeholder 2"/>
          <p:cNvSpPr>
            <a:spLocks noGrp="1"/>
          </p:cNvSpPr>
          <p:nvPr>
            <p:ph type="dt" sz="half" idx="10"/>
          </p:nvPr>
        </p:nvSpPr>
        <p:spPr/>
        <p:txBody>
          <a:bodyPr/>
          <a:lstStyle/>
          <a:p>
            <a:r>
              <a:rPr lang="en-GB"/>
              <a:t>10/12/2014</a:t>
            </a:r>
            <a:endParaRPr lang="en-US"/>
          </a:p>
        </p:txBody>
      </p:sp>
      <p:sp>
        <p:nvSpPr>
          <p:cNvPr id="7" name="TextBox 6">
            <a:extLst>
              <a:ext uri="{FF2B5EF4-FFF2-40B4-BE49-F238E27FC236}">
                <a16:creationId xmlns:a16="http://schemas.microsoft.com/office/drawing/2014/main" id="{44B9541E-51D8-5141-B687-4BF8A349AF39}"/>
              </a:ext>
            </a:extLst>
          </p:cNvPr>
          <p:cNvSpPr txBox="1"/>
          <p:nvPr/>
        </p:nvSpPr>
        <p:spPr>
          <a:xfrm>
            <a:off x="381000" y="6060095"/>
            <a:ext cx="550151"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*1,2</a:t>
            </a:r>
          </a:p>
        </p:txBody>
      </p:sp>
    </p:spTree>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CK object-oriented metrics suite</a:t>
            </a:r>
            <a:r>
              <a:rPr lang="en-GB" dirty="0"/>
              <a:t> </a:t>
            </a:r>
            <a:endParaRPr lang="en-US" dirty="0"/>
          </a:p>
        </p:txBody>
      </p:sp>
      <p:graphicFrame>
        <p:nvGraphicFramePr>
          <p:cNvPr id="4" name="Content Placeholder 3"/>
          <p:cNvGraphicFramePr>
            <a:graphicFrameLocks noGrp="1"/>
          </p:cNvGraphicFramePr>
          <p:nvPr>
            <p:ph idx="1"/>
          </p:nvPr>
        </p:nvGraphicFramePr>
        <p:xfrm>
          <a:off x="381000" y="1828800"/>
          <a:ext cx="8229600" cy="4297680"/>
        </p:xfrm>
        <a:graphic>
          <a:graphicData uri="http://schemas.openxmlformats.org/drawingml/2006/table">
            <a:tbl>
              <a:tblPr firstRow="1" bandRow="1">
                <a:tableStyleId>{5C22544A-7EE6-4342-B048-85BDC9FD1C3A}</a:tableStyleId>
              </a:tblPr>
              <a:tblGrid>
                <a:gridCol w="1731685">
                  <a:extLst>
                    <a:ext uri="{9D8B030D-6E8A-4147-A177-3AD203B41FA5}">
                      <a16:colId xmlns:a16="http://schemas.microsoft.com/office/drawing/2014/main" val="20000"/>
                    </a:ext>
                  </a:extLst>
                </a:gridCol>
                <a:gridCol w="6497915">
                  <a:extLst>
                    <a:ext uri="{9D8B030D-6E8A-4147-A177-3AD203B41FA5}">
                      <a16:colId xmlns:a16="http://schemas.microsoft.com/office/drawing/2014/main" val="20001"/>
                    </a:ext>
                  </a:extLst>
                </a:gridCol>
              </a:tblGrid>
              <a:tr h="370840">
                <a:tc>
                  <a:txBody>
                    <a:bodyPr/>
                    <a:lstStyle/>
                    <a:p>
                      <a:pPr algn="just">
                        <a:spcAft>
                          <a:spcPts val="0"/>
                        </a:spcAft>
                      </a:pPr>
                      <a:r>
                        <a:rPr lang="en-US" sz="1400" b="1" dirty="0">
                          <a:solidFill>
                            <a:srgbClr val="000000"/>
                          </a:solidFill>
                          <a:latin typeface="Arial"/>
                          <a:ea typeface="Times New Roman"/>
                          <a:cs typeface="Arial"/>
                        </a:rPr>
                        <a:t>Object-oriented metric</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b="1" dirty="0">
                          <a:solidFill>
                            <a:srgbClr val="000000"/>
                          </a:solidFill>
                          <a:latin typeface="Arial"/>
                          <a:ea typeface="Times New Roman"/>
                          <a:cs typeface="Arial"/>
                        </a:rPr>
                        <a:t>Description</a:t>
                      </a:r>
                      <a:endParaRPr lang="en-GB" sz="1400"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US" sz="1400" dirty="0">
                          <a:solidFill>
                            <a:srgbClr val="000000"/>
                          </a:solidFill>
                          <a:latin typeface="Arial"/>
                          <a:ea typeface="Times New Roman"/>
                          <a:cs typeface="Arial"/>
                        </a:rPr>
                        <a:t>Weighted methods per class (WMC)</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This is the number of methods in each class, weighted by the complexity of each method. Therefore, a simple method may have a complexity of 1, and a large and complex method a much higher value. The larger the value for this metric, the more complex the object class. Complex objects are more likely to be difficult to understand. They may not be logically cohesive, so cannot be reused effectively as superclasses in an inheritance tree.</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US" sz="1400">
                          <a:solidFill>
                            <a:srgbClr val="000000"/>
                          </a:solidFill>
                          <a:latin typeface="Arial"/>
                          <a:ea typeface="Times New Roman"/>
                          <a:cs typeface="Arial"/>
                        </a:rPr>
                        <a:t>Depth of inheritance tree (DIT)</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This represents the number of discrete levels in the inheritance tree where subclasses inherit attributes and operations (methods) from superclasses. The deeper the inheritance tree, the more complex the design. Many object classes may have to be understood to understand the object classes at the leaves of the tree. </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US" sz="1400" dirty="0">
                          <a:solidFill>
                            <a:srgbClr val="000000"/>
                          </a:solidFill>
                          <a:latin typeface="Arial"/>
                          <a:ea typeface="Times New Roman"/>
                          <a:cs typeface="Arial"/>
                        </a:rPr>
                        <a:t>Number of children (NOC)</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This is a measure of the number of immediate subclasses in a class. It measures the breadth of a class hierarchy, whereas DIT measures its depth. A high value for NOC may indicate greater reuse. It may mean that more effort should be made in validating base classes because of the number of subclasses that depend on them.</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bl>
          </a:graphicData>
        </a:graphic>
      </p:graphicFrame>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62</a:t>
            </a:fld>
            <a:endParaRPr lang="en-US"/>
          </a:p>
        </p:txBody>
      </p:sp>
      <p:sp>
        <p:nvSpPr>
          <p:cNvPr id="3" name="Date Placeholder 2"/>
          <p:cNvSpPr>
            <a:spLocks noGrp="1"/>
          </p:cNvSpPr>
          <p:nvPr>
            <p:ph type="dt" sz="half" idx="10"/>
          </p:nvPr>
        </p:nvSpPr>
        <p:spPr/>
        <p:txBody>
          <a:bodyPr/>
          <a:lstStyle/>
          <a:p>
            <a:r>
              <a:rPr lang="en-GB"/>
              <a:t>10/12/2014</a:t>
            </a:r>
            <a:endParaRPr lang="en-US"/>
          </a:p>
        </p:txBody>
      </p:sp>
      <p:sp>
        <p:nvSpPr>
          <p:cNvPr id="7" name="TextBox 6">
            <a:extLst>
              <a:ext uri="{FF2B5EF4-FFF2-40B4-BE49-F238E27FC236}">
                <a16:creationId xmlns:a16="http://schemas.microsoft.com/office/drawing/2014/main" id="{F0D0D0D9-A66E-4A49-A841-8ED7D64FA02C}"/>
              </a:ext>
            </a:extLst>
          </p:cNvPr>
          <p:cNvSpPr txBox="1"/>
          <p:nvPr/>
        </p:nvSpPr>
        <p:spPr>
          <a:xfrm>
            <a:off x="2411760" y="1383217"/>
            <a:ext cx="4896544" cy="461665"/>
          </a:xfrm>
          <a:prstGeom prst="rect">
            <a:avLst/>
          </a:prstGeom>
          <a:noFill/>
        </p:spPr>
        <p:txBody>
          <a:bodyPr wrap="square" rtlCol="0">
            <a:spAutoFit/>
          </a:bodyPr>
          <a:lstStyle/>
          <a:p>
            <a:r>
              <a:rPr lang="en-US" b="1" dirty="0">
                <a:solidFill>
                  <a:srgbClr val="000000"/>
                </a:solidFill>
                <a:latin typeface="Arial" panose="020B0604020202020204" pitchFamily="34" charset="0"/>
                <a:cs typeface="Arial" panose="020B0604020202020204" pitchFamily="34" charset="0"/>
              </a:rPr>
              <a:t>CK = </a:t>
            </a:r>
            <a:r>
              <a:rPr lang="en-US" b="1" dirty="0" err="1">
                <a:solidFill>
                  <a:srgbClr val="000000"/>
                </a:solidFill>
                <a:latin typeface="Arial" panose="020B0604020202020204" pitchFamily="34" charset="0"/>
                <a:cs typeface="Arial" panose="020B0604020202020204" pitchFamily="34" charset="0"/>
                <a:hlinkClick r:id="rId2"/>
              </a:rPr>
              <a:t>Chidamber</a:t>
            </a:r>
            <a:r>
              <a:rPr lang="en-US" b="1" dirty="0">
                <a:solidFill>
                  <a:srgbClr val="000000"/>
                </a:solidFill>
                <a:latin typeface="Arial" panose="020B0604020202020204" pitchFamily="34" charset="0"/>
                <a:cs typeface="Arial" panose="020B0604020202020204" pitchFamily="34" charset="0"/>
                <a:hlinkClick r:id="rId2"/>
              </a:rPr>
              <a:t> &amp; </a:t>
            </a:r>
            <a:r>
              <a:rPr lang="en-US" b="1" dirty="0" err="1">
                <a:solidFill>
                  <a:srgbClr val="000000"/>
                </a:solidFill>
                <a:latin typeface="Arial" panose="020B0604020202020204" pitchFamily="34" charset="0"/>
                <a:cs typeface="Arial" panose="020B0604020202020204" pitchFamily="34" charset="0"/>
                <a:hlinkClick r:id="rId2"/>
              </a:rPr>
              <a:t>Kemerer</a:t>
            </a:r>
            <a:endParaRPr lang="en-US" b="1" dirty="0">
              <a:latin typeface="Arial" panose="020B0604020202020204" pitchFamily="34" charset="0"/>
              <a:cs typeface="Arial" panose="020B0604020202020204" pitchFamily="34" charset="0"/>
            </a:endParaRPr>
          </a:p>
        </p:txBody>
      </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CK object-oriented metrics suite</a:t>
            </a:r>
            <a:r>
              <a:rPr lang="en-GB" dirty="0"/>
              <a:t> </a:t>
            </a:r>
            <a:endParaRPr lang="en-US" dirty="0"/>
          </a:p>
        </p:txBody>
      </p:sp>
      <p:graphicFrame>
        <p:nvGraphicFramePr>
          <p:cNvPr id="4" name="Content Placeholder 3"/>
          <p:cNvGraphicFramePr>
            <a:graphicFrameLocks noGrp="1"/>
          </p:cNvGraphicFramePr>
          <p:nvPr>
            <p:ph idx="1"/>
          </p:nvPr>
        </p:nvGraphicFramePr>
        <p:xfrm>
          <a:off x="457200" y="1905000"/>
          <a:ext cx="8229600" cy="3870960"/>
        </p:xfrm>
        <a:graphic>
          <a:graphicData uri="http://schemas.openxmlformats.org/drawingml/2006/table">
            <a:tbl>
              <a:tblPr firstRow="1" bandRow="1">
                <a:tableStyleId>{5C22544A-7EE6-4342-B048-85BDC9FD1C3A}</a:tableStyleId>
              </a:tblPr>
              <a:tblGrid>
                <a:gridCol w="1731685">
                  <a:extLst>
                    <a:ext uri="{9D8B030D-6E8A-4147-A177-3AD203B41FA5}">
                      <a16:colId xmlns:a16="http://schemas.microsoft.com/office/drawing/2014/main" val="20000"/>
                    </a:ext>
                  </a:extLst>
                </a:gridCol>
                <a:gridCol w="6497915">
                  <a:extLst>
                    <a:ext uri="{9D8B030D-6E8A-4147-A177-3AD203B41FA5}">
                      <a16:colId xmlns:a16="http://schemas.microsoft.com/office/drawing/2014/main" val="20001"/>
                    </a:ext>
                  </a:extLst>
                </a:gridCol>
              </a:tblGrid>
              <a:tr h="370840">
                <a:tc>
                  <a:txBody>
                    <a:bodyPr/>
                    <a:lstStyle/>
                    <a:p>
                      <a:pPr algn="just">
                        <a:spcAft>
                          <a:spcPts val="0"/>
                        </a:spcAft>
                      </a:pPr>
                      <a:r>
                        <a:rPr lang="en-US" sz="1400" b="1" dirty="0">
                          <a:solidFill>
                            <a:srgbClr val="000000"/>
                          </a:solidFill>
                          <a:latin typeface="Arial"/>
                          <a:ea typeface="Times New Roman"/>
                          <a:cs typeface="Arial"/>
                        </a:rPr>
                        <a:t>Object-oriented metric</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b="1" dirty="0">
                          <a:solidFill>
                            <a:srgbClr val="000000"/>
                          </a:solidFill>
                          <a:latin typeface="Arial"/>
                          <a:ea typeface="Times New Roman"/>
                          <a:cs typeface="Arial"/>
                        </a:rPr>
                        <a:t>Description</a:t>
                      </a:r>
                      <a:endParaRPr lang="en-GB" sz="1400"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US" sz="1400" dirty="0">
                          <a:solidFill>
                            <a:srgbClr val="000000"/>
                          </a:solidFill>
                          <a:latin typeface="Arial"/>
                          <a:ea typeface="Times New Roman"/>
                          <a:cs typeface="Arial"/>
                        </a:rPr>
                        <a:t>Coupling between object classes (CBO)</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Classes are coupled when methods in one class use methods or instance variables defined in a different class. CBO is a measure of how much coupling exists. A high value for CBO means that classes are highly dependent, and therefore it is more likely that changing one class will affect other classes in the program.</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US" sz="1400">
                          <a:solidFill>
                            <a:srgbClr val="000000"/>
                          </a:solidFill>
                          <a:latin typeface="Arial"/>
                          <a:ea typeface="Times New Roman"/>
                          <a:cs typeface="Arial"/>
                        </a:rPr>
                        <a:t>Response for a class (RFC)</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RFC is a measure of the number of methods that could potentially be executed in response to a message received by an object of that class. Again, RFC is related to complexity. The higher the value for RFC, the more complex a class and hence the more likely it is that it will include errors.</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132711">
                <a:tc>
                  <a:txBody>
                    <a:bodyPr/>
                    <a:lstStyle/>
                    <a:p>
                      <a:pPr algn="l">
                        <a:spcAft>
                          <a:spcPts val="0"/>
                        </a:spcAft>
                      </a:pPr>
                      <a:r>
                        <a:rPr lang="en-US" sz="1400">
                          <a:solidFill>
                            <a:srgbClr val="000000"/>
                          </a:solidFill>
                          <a:latin typeface="Arial"/>
                          <a:ea typeface="Times New Roman"/>
                          <a:cs typeface="Arial"/>
                        </a:rPr>
                        <a:t>Lack of cohesion in methods (LCOM)</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LCOM is calculated by considering pairs of methods in a class.  LCOM is the difference between the number of method pairs without shared attributes and the number of method pairs with shared attributes. The value of this metric has been widely debated and it exists in several variations. It is not clear if it really adds any additional, useful information over and above that provided by other metrics.</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bl>
          </a:graphicData>
        </a:graphic>
      </p:graphicFrame>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63</a:t>
            </a:fld>
            <a:endParaRPr lang="en-US"/>
          </a:p>
        </p:txBody>
      </p:sp>
      <p:sp>
        <p:nvSpPr>
          <p:cNvPr id="3" name="Date Placeholder 2"/>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component analysis</a:t>
            </a:r>
          </a:p>
        </p:txBody>
      </p:sp>
      <p:sp>
        <p:nvSpPr>
          <p:cNvPr id="3" name="Content Placeholder 2"/>
          <p:cNvSpPr>
            <a:spLocks noGrp="1"/>
          </p:cNvSpPr>
          <p:nvPr>
            <p:ph idx="1"/>
          </p:nvPr>
        </p:nvSpPr>
        <p:spPr/>
        <p:txBody>
          <a:bodyPr/>
          <a:lstStyle/>
          <a:p>
            <a:r>
              <a:rPr lang="en-US" dirty="0"/>
              <a:t>System components can be analyzed separately using a range of metrics. </a:t>
            </a:r>
          </a:p>
          <a:p>
            <a:r>
              <a:rPr lang="en-US" dirty="0"/>
              <a:t>The values of these metrics may then be compared for different components and, perhaps, with historical measurement data collected on previous projects.</a:t>
            </a:r>
          </a:p>
          <a:p>
            <a:r>
              <a:rPr lang="en-US" dirty="0"/>
              <a:t>Anomalous measurements, which deviate significantly from the norm, may imply that there are problems with the quality of these components. </a:t>
            </a:r>
          </a:p>
        </p:txBody>
      </p:sp>
      <p:sp>
        <p:nvSpPr>
          <p:cNvPr id="5" name="Footer Placeholder 4"/>
          <p:cNvSpPr>
            <a:spLocks noGrp="1"/>
          </p:cNvSpPr>
          <p:nvPr>
            <p:ph type="ftr" sz="quarter" idx="11"/>
          </p:nvPr>
        </p:nvSpPr>
        <p:spPr/>
        <p:txBody>
          <a:bodyPr/>
          <a:lstStyle/>
          <a:p>
            <a:r>
              <a:rPr lang="en-US"/>
              <a:t>Chapter 24 Quality management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64</a:t>
            </a:fld>
            <a:endParaRPr lang="en-US"/>
          </a:p>
        </p:txBody>
      </p:sp>
      <p:sp>
        <p:nvSpPr>
          <p:cNvPr id="6" name="Date Placeholder 5"/>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The process of product measurement</a:t>
            </a:r>
            <a:r>
              <a:rPr lang="en-GB" dirty="0">
                <a:solidFill>
                  <a:srgbClr val="FF0000"/>
                </a:solidFill>
              </a:rPr>
              <a:t> </a:t>
            </a:r>
            <a:endParaRPr lang="en-US" dirty="0">
              <a:solidFill>
                <a:srgbClr val="FF0000"/>
              </a:solidFill>
            </a:endParaRPr>
          </a:p>
        </p:txBody>
      </p:sp>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65</a:t>
            </a:fld>
            <a:endParaRPr lang="en-US"/>
          </a:p>
        </p:txBody>
      </p:sp>
      <p:sp>
        <p:nvSpPr>
          <p:cNvPr id="3" name="Date Placeholder 2"/>
          <p:cNvSpPr>
            <a:spLocks noGrp="1"/>
          </p:cNvSpPr>
          <p:nvPr>
            <p:ph type="dt" sz="half" idx="10"/>
          </p:nvPr>
        </p:nvSpPr>
        <p:spPr/>
        <p:txBody>
          <a:bodyPr/>
          <a:lstStyle/>
          <a:p>
            <a:r>
              <a:rPr lang="en-GB"/>
              <a:t>10/12/2014</a:t>
            </a:r>
            <a:endParaRPr lang="en-US"/>
          </a:p>
        </p:txBody>
      </p:sp>
      <p:pic>
        <p:nvPicPr>
          <p:cNvPr id="8" name="Picture 7" descr="24.11 Product Measuremen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2348880"/>
            <a:ext cx="7207229" cy="2736304"/>
          </a:xfrm>
          <a:prstGeom prst="rect">
            <a:avLst/>
          </a:prstGeom>
        </p:spPr>
      </p:pic>
    </p:spTree>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ambiguity</a:t>
            </a:r>
          </a:p>
        </p:txBody>
      </p:sp>
      <p:sp>
        <p:nvSpPr>
          <p:cNvPr id="3" name="Content Placeholder 2"/>
          <p:cNvSpPr>
            <a:spLocks noGrp="1"/>
          </p:cNvSpPr>
          <p:nvPr>
            <p:ph idx="1"/>
          </p:nvPr>
        </p:nvSpPr>
        <p:spPr/>
        <p:txBody>
          <a:bodyPr/>
          <a:lstStyle/>
          <a:p>
            <a:r>
              <a:rPr lang="en-US" dirty="0"/>
              <a:t>When you collect quantitative data (metrics) about software and software processes, you have to analyze that data to understand its meaning. </a:t>
            </a:r>
          </a:p>
          <a:p>
            <a:r>
              <a:rPr lang="en-US" dirty="0"/>
              <a:t>It is easy to misinterpret data and to make inferences that are incorrect. </a:t>
            </a:r>
          </a:p>
          <a:p>
            <a:r>
              <a:rPr lang="en-US" dirty="0"/>
              <a:t>You cannot simply look at the data on its own. You must also consider the context where the data is collected.</a:t>
            </a:r>
            <a:r>
              <a:rPr lang="en-GB" dirty="0"/>
              <a:t> </a:t>
            </a:r>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66</a:t>
            </a:fld>
            <a:endParaRPr lang="en-US"/>
          </a:p>
        </p:txBody>
      </p:sp>
    </p:spTree>
    <p:extLst>
      <p:ext uri="{BB962C8B-B14F-4D97-AF65-F5344CB8AC3E}">
        <p14:creationId xmlns:p14="http://schemas.microsoft.com/office/powerpoint/2010/main" val="3624457794"/>
      </p:ext>
    </p:extLst>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GB" dirty="0"/>
              <a:t>Measurement surprises</a:t>
            </a:r>
          </a:p>
        </p:txBody>
      </p:sp>
      <p:sp>
        <p:nvSpPr>
          <p:cNvPr id="95235" name="Rectangle 3"/>
          <p:cNvSpPr>
            <a:spLocks noGrp="1" noChangeArrowheads="1"/>
          </p:cNvSpPr>
          <p:nvPr>
            <p:ph idx="1"/>
          </p:nvPr>
        </p:nvSpPr>
        <p:spPr/>
        <p:txBody>
          <a:bodyPr/>
          <a:lstStyle/>
          <a:p>
            <a:r>
              <a:rPr lang="en-GB" dirty="0"/>
              <a:t>This could happen…</a:t>
            </a:r>
          </a:p>
          <a:p>
            <a:r>
              <a:rPr lang="en-GB" dirty="0"/>
              <a:t>Reducing the number of faults in a program leads to an increased number of help desk calls.</a:t>
            </a:r>
          </a:p>
          <a:p>
            <a:pPr lvl="1"/>
            <a:r>
              <a:rPr lang="en-GB" dirty="0"/>
              <a:t>The program is now thought of as more reliable and so has a wider, more diverse market. The percentage of users who call the help desk may have decreased but the total may increase.</a:t>
            </a:r>
          </a:p>
          <a:p>
            <a:pPr lvl="1"/>
            <a:r>
              <a:rPr lang="en-GB" dirty="0"/>
              <a:t>A more reliable system is used in a different way from a system where users work around the faults. This situation leads to more help desk calls.</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67</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context</a:t>
            </a:r>
          </a:p>
        </p:txBody>
      </p:sp>
      <p:sp>
        <p:nvSpPr>
          <p:cNvPr id="3" name="Content Placeholder 2"/>
          <p:cNvSpPr>
            <a:spLocks noGrp="1"/>
          </p:cNvSpPr>
          <p:nvPr>
            <p:ph idx="1"/>
          </p:nvPr>
        </p:nvSpPr>
        <p:spPr/>
        <p:txBody>
          <a:bodyPr/>
          <a:lstStyle/>
          <a:p>
            <a:r>
              <a:rPr lang="en-US" dirty="0"/>
              <a:t>Processes and products that are being measured are not insulated from their environment. </a:t>
            </a:r>
          </a:p>
          <a:p>
            <a:r>
              <a:rPr lang="en-US" dirty="0"/>
              <a:t>The business environment is constantly changing and it is impossible to avoid changes to work practice just because they may make comparisons of data invalid. </a:t>
            </a:r>
          </a:p>
          <a:p>
            <a:r>
              <a:rPr lang="en-US" dirty="0"/>
              <a:t>Data about human activities cannot always be taken at face value. The reasons why a measured value changes are often ambiguous. These reasons must be investigated in detail before drawing conclusions from any measurements that have been made.</a:t>
            </a:r>
            <a:endParaRPr lang="en-GB" dirty="0"/>
          </a:p>
          <a:p>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68</a:t>
            </a:fld>
            <a:endParaRPr lang="en-US"/>
          </a:p>
        </p:txBody>
      </p:sp>
    </p:spTree>
    <p:extLst>
      <p:ext uri="{BB962C8B-B14F-4D97-AF65-F5344CB8AC3E}">
        <p14:creationId xmlns:p14="http://schemas.microsoft.com/office/powerpoint/2010/main" val="2278585955"/>
      </p:ext>
    </p:extLst>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Software analytics</a:t>
            </a:r>
          </a:p>
        </p:txBody>
      </p:sp>
      <p:sp>
        <p:nvSpPr>
          <p:cNvPr id="3" name="Content Placeholder 2"/>
          <p:cNvSpPr>
            <a:spLocks noGrp="1"/>
          </p:cNvSpPr>
          <p:nvPr>
            <p:ph idx="1"/>
          </p:nvPr>
        </p:nvSpPr>
        <p:spPr>
          <a:xfrm>
            <a:off x="457200" y="1765599"/>
            <a:ext cx="3682752" cy="3823642"/>
          </a:xfrm>
        </p:spPr>
        <p:txBody>
          <a:bodyPr/>
          <a:lstStyle/>
          <a:p>
            <a:pPr marL="0" indent="0">
              <a:buNone/>
            </a:pPr>
            <a:r>
              <a:rPr lang="en-US" dirty="0"/>
              <a:t>Software analytics is analytics on software data for managers and software engineers with the aim of empowering them to gain and share insight from their data to make better decisions.</a:t>
            </a:r>
            <a:endParaRPr lang="en-GB"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69</a:t>
            </a:fld>
            <a:endParaRPr lang="en-US"/>
          </a:p>
        </p:txBody>
      </p:sp>
      <p:pic>
        <p:nvPicPr>
          <p:cNvPr id="8" name="Picture 7">
            <a:extLst>
              <a:ext uri="{FF2B5EF4-FFF2-40B4-BE49-F238E27FC236}">
                <a16:creationId xmlns:a16="http://schemas.microsoft.com/office/drawing/2014/main" id="{ACD45669-BA94-EB49-8B59-90EF95B9A218}"/>
              </a:ext>
            </a:extLst>
          </p:cNvPr>
          <p:cNvPicPr>
            <a:picLocks noChangeAspect="1"/>
          </p:cNvPicPr>
          <p:nvPr/>
        </p:nvPicPr>
        <p:blipFill>
          <a:blip r:embed="rId2"/>
          <a:stretch>
            <a:fillRect/>
          </a:stretch>
        </p:blipFill>
        <p:spPr>
          <a:xfrm>
            <a:off x="4555165" y="1700808"/>
            <a:ext cx="4165600" cy="4655542"/>
          </a:xfrm>
          <a:prstGeom prst="rect">
            <a:avLst/>
          </a:prstGeom>
        </p:spPr>
      </p:pic>
      <p:sp>
        <p:nvSpPr>
          <p:cNvPr id="7" name="TextBox 6">
            <a:extLst>
              <a:ext uri="{FF2B5EF4-FFF2-40B4-BE49-F238E27FC236}">
                <a16:creationId xmlns:a16="http://schemas.microsoft.com/office/drawing/2014/main" id="{C51CF74F-1635-DB47-98E7-F714241DF381}"/>
              </a:ext>
            </a:extLst>
          </p:cNvPr>
          <p:cNvSpPr txBox="1"/>
          <p:nvPr/>
        </p:nvSpPr>
        <p:spPr>
          <a:xfrm>
            <a:off x="423235" y="5937202"/>
            <a:ext cx="1184940" cy="369332"/>
          </a:xfrm>
          <a:prstGeom prst="rect">
            <a:avLst/>
          </a:prstGeom>
          <a:noFill/>
        </p:spPr>
        <p:txBody>
          <a:bodyPr wrap="none" rtlCol="0">
            <a:spAutoFit/>
          </a:bodyPr>
          <a:lstStyle/>
          <a:p>
            <a:r>
              <a:rPr lang="en-US" sz="1800" dirty="0">
                <a:solidFill>
                  <a:srgbClr val="FF0000"/>
                </a:solidFill>
                <a:latin typeface="Arial" panose="020B0604020202020204" pitchFamily="34" charset="0"/>
                <a:cs typeface="Arial" panose="020B0604020202020204" pitchFamily="34" charset="0"/>
              </a:rPr>
              <a:t>Stop here</a:t>
            </a:r>
          </a:p>
        </p:txBody>
      </p:sp>
    </p:spTree>
    <p:extLst>
      <p:ext uri="{BB962C8B-B14F-4D97-AF65-F5344CB8AC3E}">
        <p14:creationId xmlns:p14="http://schemas.microsoft.com/office/powerpoint/2010/main" val="1070093193"/>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dirty="0"/>
              <a:t>Software Quality Assurance Plan</a:t>
            </a:r>
          </a:p>
        </p:txBody>
      </p:sp>
      <p:sp>
        <p:nvSpPr>
          <p:cNvPr id="88067" name="Rectangle 3"/>
          <p:cNvSpPr>
            <a:spLocks noGrp="1" noChangeArrowheads="1"/>
          </p:cNvSpPr>
          <p:nvPr>
            <p:ph idx="1"/>
          </p:nvPr>
        </p:nvSpPr>
        <p:spPr/>
        <p:txBody>
          <a:bodyPr/>
          <a:lstStyle/>
          <a:p>
            <a:r>
              <a:rPr lang="en-GB" dirty="0"/>
              <a:t>Software Quality Assurance Plan structure</a:t>
            </a:r>
          </a:p>
          <a:p>
            <a:pPr lvl="1"/>
            <a:r>
              <a:rPr lang="en-GB" dirty="0"/>
              <a:t>Product introduction</a:t>
            </a:r>
          </a:p>
          <a:p>
            <a:pPr lvl="1"/>
            <a:r>
              <a:rPr lang="en-GB" dirty="0"/>
              <a:t>Product plans</a:t>
            </a:r>
          </a:p>
          <a:p>
            <a:pPr lvl="1"/>
            <a:r>
              <a:rPr lang="en-GB" dirty="0"/>
              <a:t>Process descriptions (tasks)</a:t>
            </a:r>
          </a:p>
          <a:p>
            <a:pPr lvl="1"/>
            <a:r>
              <a:rPr lang="en-GB" dirty="0"/>
              <a:t>Quality goals</a:t>
            </a:r>
          </a:p>
          <a:p>
            <a:pPr lvl="1"/>
            <a:r>
              <a:rPr lang="en-GB" dirty="0"/>
              <a:t>Risks and risk management</a:t>
            </a:r>
          </a:p>
          <a:p>
            <a:r>
              <a:rPr lang="en-GB" dirty="0"/>
              <a:t>Quality plans should be short, succinct documents</a:t>
            </a:r>
          </a:p>
          <a:p>
            <a:pPr lvl="1"/>
            <a:r>
              <a:rPr lang="en-GB" dirty="0"/>
              <a:t>If they are too long, no one will read them… maybe!</a:t>
            </a:r>
          </a:p>
          <a:p>
            <a:r>
              <a:rPr lang="en-GB" dirty="0">
                <a:solidFill>
                  <a:srgbClr val="FF0000"/>
                </a:solidFill>
              </a:rPr>
              <a:t>Example SQA Plan</a:t>
            </a:r>
          </a:p>
          <a:p>
            <a:pPr lvl="1"/>
            <a:r>
              <a:rPr lang="en-GB" dirty="0"/>
              <a:t>Review overall structure</a:t>
            </a:r>
          </a:p>
          <a:p>
            <a:pPr lvl="1"/>
            <a:r>
              <a:rPr lang="en-GB" dirty="0"/>
              <a:t>See task 3.7</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7</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analytics enablers</a:t>
            </a:r>
          </a:p>
        </p:txBody>
      </p:sp>
      <p:sp>
        <p:nvSpPr>
          <p:cNvPr id="3" name="Content Placeholder 2"/>
          <p:cNvSpPr>
            <a:spLocks noGrp="1"/>
          </p:cNvSpPr>
          <p:nvPr>
            <p:ph idx="1"/>
          </p:nvPr>
        </p:nvSpPr>
        <p:spPr/>
        <p:txBody>
          <a:bodyPr/>
          <a:lstStyle/>
          <a:p>
            <a:r>
              <a:rPr lang="en-GB" dirty="0"/>
              <a:t>The automated collection of user data by software product companies when their product is used. </a:t>
            </a:r>
          </a:p>
          <a:p>
            <a:pPr lvl="1"/>
            <a:r>
              <a:rPr lang="en-GB" dirty="0"/>
              <a:t>If the software fails, information about the failure and the state of the system can be sent over the Internet from the user’s computer to servers run by the product developer. </a:t>
            </a:r>
          </a:p>
          <a:p>
            <a:r>
              <a:rPr lang="en-GB" dirty="0"/>
              <a:t>The use of open source software available on platforms such as Sourceforge and GitHub and open source repositories of software engineering data.  </a:t>
            </a:r>
          </a:p>
          <a:p>
            <a:pPr lvl="1"/>
            <a:r>
              <a:rPr lang="en-GB" dirty="0"/>
              <a:t>The source code of open source software is available for automated analysis and this can sometimes be linked with data in the open source repository. </a:t>
            </a:r>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70</a:t>
            </a:fld>
            <a:endParaRPr lang="en-US"/>
          </a:p>
        </p:txBody>
      </p:sp>
    </p:spTree>
    <p:extLst>
      <p:ext uri="{BB962C8B-B14F-4D97-AF65-F5344CB8AC3E}">
        <p14:creationId xmlns:p14="http://schemas.microsoft.com/office/powerpoint/2010/main" val="1389824176"/>
      </p:ext>
    </p:extLst>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Analytics tool use</a:t>
            </a:r>
          </a:p>
        </p:txBody>
      </p:sp>
      <p:sp>
        <p:nvSpPr>
          <p:cNvPr id="3" name="Content Placeholder 2"/>
          <p:cNvSpPr>
            <a:spLocks noGrp="1"/>
          </p:cNvSpPr>
          <p:nvPr>
            <p:ph idx="1"/>
          </p:nvPr>
        </p:nvSpPr>
        <p:spPr/>
        <p:txBody>
          <a:bodyPr/>
          <a:lstStyle/>
          <a:p>
            <a:r>
              <a:rPr lang="en-GB" dirty="0"/>
              <a:t>Tools should be easy to use as managers are unlikely to have experience with analysis.</a:t>
            </a:r>
          </a:p>
          <a:p>
            <a:r>
              <a:rPr lang="en-GB" dirty="0"/>
              <a:t>Tools should run quickly and produce concise outputs rather than large volumes of information.</a:t>
            </a:r>
          </a:p>
          <a:p>
            <a:r>
              <a:rPr lang="en-GB" dirty="0"/>
              <a:t>Tools should make many measurements using as many parameters as possible. It is impossible to predict in advance what insights might emerge.</a:t>
            </a:r>
          </a:p>
          <a:p>
            <a:r>
              <a:rPr lang="en-GB" dirty="0"/>
              <a:t>Tools should be interactive and allow managers and developers to explore the analyses. </a:t>
            </a:r>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71</a:t>
            </a:fld>
            <a:endParaRPr lang="en-US"/>
          </a:p>
        </p:txBody>
      </p:sp>
    </p:spTree>
    <p:extLst>
      <p:ext uri="{BB962C8B-B14F-4D97-AF65-F5344CB8AC3E}">
        <p14:creationId xmlns:p14="http://schemas.microsoft.com/office/powerpoint/2010/main" val="1318537603"/>
      </p:ext>
    </p:extLst>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Status of software analytics</a:t>
            </a:r>
          </a:p>
        </p:txBody>
      </p:sp>
      <p:sp>
        <p:nvSpPr>
          <p:cNvPr id="3" name="Content Placeholder 2"/>
          <p:cNvSpPr>
            <a:spLocks noGrp="1"/>
          </p:cNvSpPr>
          <p:nvPr>
            <p:ph idx="1"/>
          </p:nvPr>
        </p:nvSpPr>
        <p:spPr>
          <a:xfrm>
            <a:off x="457200" y="1600200"/>
            <a:ext cx="8229600" cy="4756150"/>
          </a:xfrm>
        </p:spPr>
        <p:txBody>
          <a:bodyPr/>
          <a:lstStyle/>
          <a:p>
            <a:r>
              <a:rPr lang="en-US" dirty="0"/>
              <a:t>Software analytics is still immature and it is too early to say what effect it will have. </a:t>
            </a:r>
          </a:p>
          <a:p>
            <a:r>
              <a:rPr lang="en-US" dirty="0"/>
              <a:t>Not only are there general problems of ‘big data’ processing, our knowledge depends on collected data from large companies. </a:t>
            </a:r>
          </a:p>
          <a:p>
            <a:pPr lvl="1"/>
            <a:r>
              <a:rPr lang="en-US" dirty="0"/>
              <a:t>This is primarily from software products and it is unclear if the tools and techniques that are appropriate for products can also be used with custom software. </a:t>
            </a:r>
          </a:p>
          <a:p>
            <a:r>
              <a:rPr lang="en-US" dirty="0"/>
              <a:t>Small companies are unlikely to invest in the data collection systems that are required for automated analysis so they may not be able to use software analytics.</a:t>
            </a:r>
            <a:endParaRPr lang="en-GB" dirty="0"/>
          </a:p>
          <a:p>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72</a:t>
            </a:fld>
            <a:endParaRPr lang="en-US"/>
          </a:p>
        </p:txBody>
      </p:sp>
    </p:spTree>
    <p:extLst>
      <p:ext uri="{BB962C8B-B14F-4D97-AF65-F5344CB8AC3E}">
        <p14:creationId xmlns:p14="http://schemas.microsoft.com/office/powerpoint/2010/main" val="954539730"/>
      </p:ext>
    </p:extLst>
  </p:cSld>
  <p:clrMapOvr>
    <a:masterClrMapping/>
  </p:clrMapOvr>
  <p:transition spd="med">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Software quality management is concerned with ensuring that software has a low number of defects and that it reaches the required standards of maintainability, reliability, portability etc. Software standards are important for quality assurance as they represent an identification of ‘best practice’. When developing software, standards provide a solid foundation for building good quality software.</a:t>
            </a:r>
            <a:endParaRPr lang="en-GB" dirty="0"/>
          </a:p>
          <a:p>
            <a:r>
              <a:rPr lang="en-US" dirty="0"/>
              <a:t>Reviews of the software process deliverables involve a team of people who check that quality standards are being followed. Reviews are the most widely used technique for assessing quality.</a:t>
            </a:r>
            <a:endParaRPr lang="en-GB" dirty="0"/>
          </a:p>
          <a:p>
            <a:endParaRPr lang="en-US" dirty="0"/>
          </a:p>
        </p:txBody>
      </p:sp>
      <p:sp>
        <p:nvSpPr>
          <p:cNvPr id="5" name="Footer Placeholder 4"/>
          <p:cNvSpPr>
            <a:spLocks noGrp="1"/>
          </p:cNvSpPr>
          <p:nvPr>
            <p:ph type="ftr" sz="quarter" idx="11"/>
          </p:nvPr>
        </p:nvSpPr>
        <p:spPr/>
        <p:txBody>
          <a:bodyPr/>
          <a:lstStyle/>
          <a:p>
            <a:r>
              <a:rPr lang="en-US"/>
              <a:t>Chapter 24 Quality management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73</a:t>
            </a:fld>
            <a:endParaRPr lang="en-US"/>
          </a:p>
        </p:txBody>
      </p:sp>
      <p:sp>
        <p:nvSpPr>
          <p:cNvPr id="6" name="Date Placeholder 5"/>
          <p:cNvSpPr>
            <a:spLocks noGrp="1"/>
          </p:cNvSpPr>
          <p:nvPr>
            <p:ph type="dt" sz="half" idx="10"/>
          </p:nvPr>
        </p:nvSpPr>
        <p:spPr/>
        <p:txBody>
          <a:bodyPr/>
          <a:lstStyle/>
          <a:p>
            <a:r>
              <a:rPr lang="en-GB"/>
              <a:t>10/12/2014</a:t>
            </a:r>
            <a:endParaRPr lang="en-US"/>
          </a:p>
        </p:txBody>
      </p:sp>
    </p:spTree>
    <p:extLst>
      <p:ext uri="{BB962C8B-B14F-4D97-AF65-F5344CB8AC3E}">
        <p14:creationId xmlns:p14="http://schemas.microsoft.com/office/powerpoint/2010/main" val="771247454"/>
      </p:ext>
    </p:extLst>
  </p:cSld>
  <p:clrMapOvr>
    <a:masterClrMapping/>
  </p:clrMapOvr>
  <p:transition spd="med">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In a program inspection or peer review, a small team systematically checks the code. They read the code in detail and look for possible errors and omissions. The problems detected are discussed at a code review meeting.</a:t>
            </a:r>
            <a:endParaRPr lang="en-GB" dirty="0"/>
          </a:p>
          <a:p>
            <a:r>
              <a:rPr lang="en-US" dirty="0"/>
              <a:t>Agile quality management relies on establishing a quality culture where the development team works together to improve software quality.</a:t>
            </a:r>
            <a:endParaRPr lang="en-GB" dirty="0"/>
          </a:p>
          <a:p>
            <a:r>
              <a:rPr lang="en-US" dirty="0"/>
              <a:t>Software measurement can be used to gather quantitative data about software and the software process. </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74</a:t>
            </a:fld>
            <a:endParaRPr lang="en-US"/>
          </a:p>
        </p:txBody>
      </p:sp>
    </p:spTree>
    <p:extLst>
      <p:ext uri="{BB962C8B-B14F-4D97-AF65-F5344CB8AC3E}">
        <p14:creationId xmlns:p14="http://schemas.microsoft.com/office/powerpoint/2010/main" val="1447933546"/>
      </p:ext>
    </p:extLst>
  </p:cSld>
  <p:clrMapOvr>
    <a:masterClrMapping/>
  </p:clrMapOvr>
  <p:transition spd="med">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You may be able to use the values of the software metrics that are collected to make inferences about product and process quality.</a:t>
            </a:r>
          </a:p>
          <a:p>
            <a:r>
              <a:rPr lang="en-US" dirty="0"/>
              <a:t>Product quality metrics are particularly useful for highlighting anomalous components that may have quality problems. These components should then be analyzed in more detail.</a:t>
            </a:r>
            <a:endParaRPr lang="en-GB" dirty="0"/>
          </a:p>
          <a:p>
            <a:r>
              <a:rPr lang="en-US" dirty="0"/>
              <a:t>Software analytics is the automated analysis of large volumes of software product and process data to discover relationships that may provide insights for project managers </a:t>
            </a:r>
            <a:r>
              <a:rPr lang="en-US"/>
              <a:t>and developers.</a:t>
            </a:r>
            <a:endParaRPr lang="en-GB" dirty="0"/>
          </a:p>
          <a:p>
            <a:endParaRPr lang="en-GB" dirty="0"/>
          </a:p>
          <a:p>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75</a:t>
            </a:fld>
            <a:endParaRPr lang="en-US"/>
          </a:p>
        </p:txBody>
      </p:sp>
    </p:spTree>
    <p:extLst>
      <p:ext uri="{BB962C8B-B14F-4D97-AF65-F5344CB8AC3E}">
        <p14:creationId xmlns:p14="http://schemas.microsoft.com/office/powerpoint/2010/main" val="3785551004"/>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a:t>Scope of quality management</a:t>
            </a:r>
          </a:p>
        </p:txBody>
      </p:sp>
      <p:sp>
        <p:nvSpPr>
          <p:cNvPr id="1027" name="Rectangle 3"/>
          <p:cNvSpPr>
            <a:spLocks noGrp="1" noChangeArrowheads="1"/>
          </p:cNvSpPr>
          <p:nvPr>
            <p:ph idx="1"/>
          </p:nvPr>
        </p:nvSpPr>
        <p:spPr/>
        <p:txBody>
          <a:bodyPr/>
          <a:lstStyle/>
          <a:p>
            <a:r>
              <a:rPr lang="en-US" dirty="0"/>
              <a:t>Quality management is particularly important for large, complex systems. The quality documentation is a record of progress and supports continuity of development as the development team changes.</a:t>
            </a:r>
          </a:p>
          <a:p>
            <a:r>
              <a:rPr lang="en-US" dirty="0"/>
              <a:t>For smaller systems, quality management needs less documentation and should focus on establishing a quality culture.</a:t>
            </a:r>
          </a:p>
          <a:p>
            <a:r>
              <a:rPr lang="en-US" dirty="0"/>
              <a:t>Techniques have to evolve when </a:t>
            </a:r>
            <a:r>
              <a:rPr lang="en-US" b="1" dirty="0"/>
              <a:t>agile development </a:t>
            </a:r>
            <a:r>
              <a:rPr lang="en-US" dirty="0"/>
              <a:t>is used (more later).</a:t>
            </a:r>
          </a:p>
        </p:txBody>
      </p:sp>
      <p:sp>
        <p:nvSpPr>
          <p:cNvPr id="5" name="Footer Placeholder 4"/>
          <p:cNvSpPr>
            <a:spLocks noGrp="1"/>
          </p:cNvSpPr>
          <p:nvPr>
            <p:ph type="ftr" sz="quarter" idx="11"/>
          </p:nvPr>
        </p:nvSpPr>
        <p:spPr/>
        <p:txBody>
          <a:bodyPr/>
          <a:lstStyle/>
          <a:p>
            <a:r>
              <a:rPr lang="en-US"/>
              <a:t>Chapter 24 Quality management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8</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348880"/>
            <a:ext cx="8208912" cy="1143000"/>
          </a:xfrm>
        </p:spPr>
        <p:txBody>
          <a:bodyPr/>
          <a:lstStyle/>
          <a:p>
            <a:pPr algn="ctr"/>
            <a:r>
              <a:rPr lang="en-US" dirty="0">
                <a:solidFill>
                  <a:srgbClr val="FF0000"/>
                </a:solidFill>
              </a:rPr>
              <a:t>Software quality</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9</a:t>
            </a:fld>
            <a:endParaRPr lang="en-US"/>
          </a:p>
        </p:txBody>
      </p:sp>
    </p:spTree>
    <p:extLst>
      <p:ext uri="{BB962C8B-B14F-4D97-AF65-F5344CB8AC3E}">
        <p14:creationId xmlns:p14="http://schemas.microsoft.com/office/powerpoint/2010/main" val="2171765866"/>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4422</TotalTime>
  <Pages>55</Pages>
  <Words>5593</Words>
  <Application>Microsoft Macintosh PowerPoint</Application>
  <PresentationFormat>On-screen Show (4:3)</PresentationFormat>
  <Paragraphs>616</Paragraphs>
  <Slides>75</Slides>
  <Notes>12</Notes>
  <HiddenSlides>6</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75</vt:i4>
      </vt:variant>
    </vt:vector>
  </HeadingPairs>
  <TitlesOfParts>
    <vt:vector size="81" baseType="lpstr">
      <vt:lpstr>Arial</vt:lpstr>
      <vt:lpstr>Calibri</vt:lpstr>
      <vt:lpstr>Symbol</vt:lpstr>
      <vt:lpstr>Times</vt:lpstr>
      <vt:lpstr>Wingdings</vt:lpstr>
      <vt:lpstr>SE10 slides</vt:lpstr>
      <vt:lpstr>Chapter 24 - Quality Management</vt:lpstr>
      <vt:lpstr>Topics covered</vt:lpstr>
      <vt:lpstr>Software quality management</vt:lpstr>
      <vt:lpstr>Quality management activities</vt:lpstr>
      <vt:lpstr>Quality management and software development </vt:lpstr>
      <vt:lpstr>Quality planning</vt:lpstr>
      <vt:lpstr>Software Quality Assurance Plan</vt:lpstr>
      <vt:lpstr>Scope of quality management</vt:lpstr>
      <vt:lpstr>Software quality</vt:lpstr>
      <vt:lpstr>Software quality</vt:lpstr>
      <vt:lpstr>Software fitness for purpose</vt:lpstr>
      <vt:lpstr>Non-functional characteristics</vt:lpstr>
      <vt:lpstr>Software quality attributes</vt:lpstr>
      <vt:lpstr>Quality conflicts</vt:lpstr>
      <vt:lpstr>Process and product quality</vt:lpstr>
      <vt:lpstr>Process-based quality </vt:lpstr>
      <vt:lpstr>Quality culture</vt:lpstr>
      <vt:lpstr>Software standards</vt:lpstr>
      <vt:lpstr>Software standards</vt:lpstr>
      <vt:lpstr>Importance of standards</vt:lpstr>
      <vt:lpstr>Product and process standards</vt:lpstr>
      <vt:lpstr>Product and process standards (examples)</vt:lpstr>
      <vt:lpstr>Problems with standards</vt:lpstr>
      <vt:lpstr>Standards development</vt:lpstr>
      <vt:lpstr>ISO 9001 standards framework</vt:lpstr>
      <vt:lpstr>ISO 9001 core processes </vt:lpstr>
      <vt:lpstr>ISO 9001 and quality management </vt:lpstr>
      <vt:lpstr>ISO 9001 certification</vt:lpstr>
      <vt:lpstr>Software quality and ISO 9001</vt:lpstr>
      <vt:lpstr>Reviews and inspections</vt:lpstr>
      <vt:lpstr>Reviews and inspections</vt:lpstr>
      <vt:lpstr>Quality reviews</vt:lpstr>
      <vt:lpstr>Phases in the FTR process</vt:lpstr>
      <vt:lpstr>The software FTR process </vt:lpstr>
      <vt:lpstr>Distributed reviews</vt:lpstr>
      <vt:lpstr>Program inspections</vt:lpstr>
      <vt:lpstr>Inspection checklists</vt:lpstr>
      <vt:lpstr>An inspection checklist (a)</vt:lpstr>
      <vt:lpstr>An inspection checklist (b)</vt:lpstr>
      <vt:lpstr>Quality management  and  agile development</vt:lpstr>
      <vt:lpstr>Quality management and agile development</vt:lpstr>
      <vt:lpstr>Shared good practice</vt:lpstr>
      <vt:lpstr>Reviews and agile methods</vt:lpstr>
      <vt:lpstr>Pair programming and reviews</vt:lpstr>
      <vt:lpstr>Pair programming weaknesses</vt:lpstr>
      <vt:lpstr>Agile QM and large systems</vt:lpstr>
      <vt:lpstr>Software measurement</vt:lpstr>
      <vt:lpstr>Software measurement</vt:lpstr>
      <vt:lpstr>Software metrics</vt:lpstr>
      <vt:lpstr>Examples of process metrics</vt:lpstr>
      <vt:lpstr>Predictor and control measurements </vt:lpstr>
      <vt:lpstr>Use of measurements</vt:lpstr>
      <vt:lpstr>Metrics assumptions</vt:lpstr>
      <vt:lpstr>Relationships between internal and external attributes </vt:lpstr>
      <vt:lpstr>Problems with measurement in industry</vt:lpstr>
      <vt:lpstr>Empirical software engineering</vt:lpstr>
      <vt:lpstr>Product metrics</vt:lpstr>
      <vt:lpstr>Dynamic and static metrics</vt:lpstr>
      <vt:lpstr>Software Metrics</vt:lpstr>
      <vt:lpstr>Static software product metrics</vt:lpstr>
      <vt:lpstr>Static software product metrics</vt:lpstr>
      <vt:lpstr>The CK object-oriented metrics suite </vt:lpstr>
      <vt:lpstr>The CK object-oriented metrics suite </vt:lpstr>
      <vt:lpstr>Software component analysis</vt:lpstr>
      <vt:lpstr>The process of product measurement </vt:lpstr>
      <vt:lpstr>Measurement ambiguity</vt:lpstr>
      <vt:lpstr>Measurement surprises</vt:lpstr>
      <vt:lpstr>Software context</vt:lpstr>
      <vt:lpstr>Software analytics</vt:lpstr>
      <vt:lpstr>Software analytics enablers</vt:lpstr>
      <vt:lpstr>Analytics tool use</vt:lpstr>
      <vt:lpstr>Status of software analytics</vt:lpstr>
      <vt:lpstr>Key points</vt:lpstr>
      <vt:lpstr>Key points</vt:lpstr>
      <vt:lpstr>Key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Management</dc:title>
  <dc:subject/>
  <dc:creator/>
  <cp:keywords/>
  <dc:description/>
  <cp:lastModifiedBy>Palacios, Joaquin M</cp:lastModifiedBy>
  <cp:revision>133</cp:revision>
  <cp:lastPrinted>2010-02-15T15:10:11Z</cp:lastPrinted>
  <dcterms:created xsi:type="dcterms:W3CDTF">2010-02-15T15:08:46Z</dcterms:created>
  <dcterms:modified xsi:type="dcterms:W3CDTF">2021-11-22T21:53:16Z</dcterms:modified>
</cp:coreProperties>
</file>