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3"/>
  </p:notesMasterIdLst>
  <p:handoutMasterIdLst>
    <p:handoutMasterId r:id="rId74"/>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339" r:id="rId14"/>
    <p:sldId id="343" r:id="rId15"/>
    <p:sldId id="271" r:id="rId16"/>
    <p:sldId id="259" r:id="rId17"/>
    <p:sldId id="341" r:id="rId18"/>
    <p:sldId id="260" r:id="rId19"/>
    <p:sldId id="265" r:id="rId20"/>
    <p:sldId id="275" r:id="rId21"/>
    <p:sldId id="330" r:id="rId22"/>
    <p:sldId id="276" r:id="rId23"/>
    <p:sldId id="261" r:id="rId24"/>
    <p:sldId id="262" r:id="rId25"/>
    <p:sldId id="344" r:id="rId26"/>
    <p:sldId id="278" r:id="rId27"/>
    <p:sldId id="301" r:id="rId28"/>
    <p:sldId id="303" r:id="rId29"/>
    <p:sldId id="279" r:id="rId30"/>
    <p:sldId id="282" r:id="rId31"/>
    <p:sldId id="305" r:id="rId32"/>
    <p:sldId id="263" r:id="rId33"/>
    <p:sldId id="306" r:id="rId34"/>
    <p:sldId id="307" r:id="rId35"/>
    <p:sldId id="283" r:id="rId36"/>
    <p:sldId id="295" r:id="rId37"/>
    <p:sldId id="318" r:id="rId38"/>
    <p:sldId id="287" r:id="rId39"/>
    <p:sldId id="309" r:id="rId40"/>
    <p:sldId id="313" r:id="rId41"/>
    <p:sldId id="331" r:id="rId42"/>
    <p:sldId id="332" r:id="rId43"/>
    <p:sldId id="340" r:id="rId44"/>
    <p:sldId id="293" r:id="rId45"/>
    <p:sldId id="294" r:id="rId46"/>
    <p:sldId id="310" r:id="rId47"/>
    <p:sldId id="311" r:id="rId48"/>
    <p:sldId id="314" r:id="rId49"/>
    <p:sldId id="321" r:id="rId50"/>
    <p:sldId id="288" r:id="rId51"/>
    <p:sldId id="312" r:id="rId52"/>
    <p:sldId id="325" r:id="rId53"/>
    <p:sldId id="333" r:id="rId54"/>
    <p:sldId id="326" r:id="rId55"/>
    <p:sldId id="334" r:id="rId56"/>
    <p:sldId id="327" r:id="rId57"/>
    <p:sldId id="335" r:id="rId58"/>
    <p:sldId id="336" r:id="rId59"/>
    <p:sldId id="315" r:id="rId60"/>
    <p:sldId id="328" r:id="rId61"/>
    <p:sldId id="329" r:id="rId62"/>
    <p:sldId id="337" r:id="rId63"/>
    <p:sldId id="289" r:id="rId64"/>
    <p:sldId id="292" r:id="rId65"/>
    <p:sldId id="316" r:id="rId66"/>
    <p:sldId id="317" r:id="rId67"/>
    <p:sldId id="291" r:id="rId68"/>
    <p:sldId id="338" r:id="rId69"/>
    <p:sldId id="290" r:id="rId70"/>
    <p:sldId id="319" r:id="rId71"/>
    <p:sldId id="267" r:id="rId7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0"/>
    <p:restoredTop sz="94674"/>
  </p:normalViewPr>
  <p:slideViewPr>
    <p:cSldViewPr snapToGrid="0" snapToObjects="1">
      <p:cViewPr varScale="1">
        <p:scale>
          <a:sx n="124" d="100"/>
          <a:sy n="124" d="100"/>
        </p:scale>
        <p:origin x="1240" y="16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9/8/21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9/8/21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gilemanifesto.org/principle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rumguides.org/scrum-guide.html" TargetMode="External"/><Relationship Id="rId2" Type="http://schemas.openxmlformats.org/officeDocument/2006/relationships/hyperlink" Target="https://www.scrum.org/resources/what-is-scru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tKSUokG3Y0w"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en.wikipedia.org/wiki/Brownfield_(software_developmen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gilemanifesto.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br>
              <a:rPr lang="en-US" dirty="0"/>
            </a:br>
            <a:r>
              <a:rPr lang="en-US" sz="1600" dirty="0">
                <a:hlinkClick r:id="rId2"/>
              </a:rPr>
              <a:t>https://agilemanifesto.org/principles.html</a:t>
            </a:r>
            <a:r>
              <a:rPr lang="en-GB" sz="1600" dirty="0"/>
              <a:t> </a:t>
            </a:r>
            <a:endParaRPr lang="en-US" sz="1600"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259B-44F8-BB49-B850-A335CC8AAB2F}"/>
              </a:ext>
            </a:extLst>
          </p:cNvPr>
          <p:cNvSpPr>
            <a:spLocks noGrp="1"/>
          </p:cNvSpPr>
          <p:nvPr>
            <p:ph type="title"/>
          </p:nvPr>
        </p:nvSpPr>
        <p:spPr/>
        <p:txBody>
          <a:bodyPr/>
          <a:lstStyle/>
          <a:p>
            <a:r>
              <a:rPr lang="en-US" dirty="0"/>
              <a:t>Agile techniques - Scrum Framework</a:t>
            </a:r>
          </a:p>
        </p:txBody>
      </p:sp>
      <p:sp>
        <p:nvSpPr>
          <p:cNvPr id="3" name="Content Placeholder 2">
            <a:extLst>
              <a:ext uri="{FF2B5EF4-FFF2-40B4-BE49-F238E27FC236}">
                <a16:creationId xmlns:a16="http://schemas.microsoft.com/office/drawing/2014/main" id="{CDC2DB40-DC71-A948-8586-20A127929528}"/>
              </a:ext>
            </a:extLst>
          </p:cNvPr>
          <p:cNvSpPr>
            <a:spLocks noGrp="1"/>
          </p:cNvSpPr>
          <p:nvPr>
            <p:ph idx="1"/>
          </p:nvPr>
        </p:nvSpPr>
        <p:spPr/>
        <p:txBody>
          <a:bodyPr/>
          <a:lstStyle/>
          <a:p>
            <a:pPr marL="291600" indent="-291600">
              <a:spcBef>
                <a:spcPts val="1000"/>
              </a:spcBef>
              <a:spcAft>
                <a:spcPts val="0"/>
              </a:spcAft>
              <a:buFont typeface="Arial" panose="020B0604020202020204" pitchFamily="34" charset="0"/>
              <a:buChar char="•"/>
            </a:pPr>
            <a:r>
              <a:rPr lang="en-US" altLang="en-US" dirty="0">
                <a:latin typeface="Arial" panose="020B0604020202020204" pitchFamily="34" charset="0"/>
                <a:ea typeface="Tahoma" panose="020B0604030504040204" pitchFamily="34" charset="0"/>
                <a:cs typeface="Arial" panose="020B0604020202020204" pitchFamily="34" charset="0"/>
                <a:hlinkClick r:id="rId2"/>
              </a:rPr>
              <a:t>What is Scrum?</a:t>
            </a:r>
            <a:endParaRPr lang="en-US" altLang="en-US" dirty="0">
              <a:latin typeface="Arial" panose="020B0604020202020204" pitchFamily="34" charset="0"/>
              <a:ea typeface="Tahoma" panose="020B0604030504040204" pitchFamily="34" charset="0"/>
              <a:cs typeface="Arial" panose="020B0604020202020204" pitchFamily="34" charset="0"/>
            </a:endParaRPr>
          </a:p>
          <a:p>
            <a:pPr marL="291600" indent="-291600">
              <a:spcBef>
                <a:spcPts val="1000"/>
              </a:spcBef>
              <a:spcAft>
                <a:spcPts val="0"/>
              </a:spcAft>
              <a:buFont typeface="Arial" panose="020B0604020202020204" pitchFamily="34" charset="0"/>
              <a:buChar char="•"/>
            </a:pPr>
            <a:r>
              <a:rPr lang="en-US" altLang="en-US" dirty="0">
                <a:latin typeface="Arial" panose="020B0604020202020204" pitchFamily="34" charset="0"/>
                <a:ea typeface="Tahoma" panose="020B0604030504040204" pitchFamily="34" charset="0"/>
                <a:cs typeface="Arial" panose="020B0604020202020204" pitchFamily="34" charset="0"/>
              </a:rPr>
              <a:t>Scrum is a framework for developing and sustaining complex products.</a:t>
            </a:r>
          </a:p>
          <a:p>
            <a:pPr marL="291600" indent="-291600">
              <a:spcBef>
                <a:spcPts val="1000"/>
              </a:spcBef>
              <a:spcAft>
                <a:spcPts val="0"/>
              </a:spcAft>
              <a:buFont typeface="Arial" panose="020B0604020202020204" pitchFamily="34" charset="0"/>
              <a:buChar char="•"/>
            </a:pPr>
            <a:r>
              <a:rPr lang="en-US" altLang="en-US" dirty="0">
                <a:latin typeface="Arial" panose="020B0604020202020204" pitchFamily="34" charset="0"/>
                <a:ea typeface="Tahoma" panose="020B0604030504040204" pitchFamily="34" charset="0"/>
                <a:cs typeface="Arial" panose="020B0604020202020204" pitchFamily="34" charset="0"/>
                <a:hlinkClick r:id="rId3"/>
              </a:rPr>
              <a:t>The Scrum Guide</a:t>
            </a:r>
            <a:endParaRPr lang="en-US" altLang="en-US" dirty="0">
              <a:latin typeface="Arial" panose="020B0604020202020204" pitchFamily="34" charset="0"/>
              <a:ea typeface="Tahoma" panose="020B0604030504040204" pitchFamily="34" charset="0"/>
              <a:cs typeface="Arial" panose="020B0604020202020204" pitchFamily="34" charset="0"/>
            </a:endParaRPr>
          </a:p>
          <a:p>
            <a:pPr marL="291600" indent="-291600">
              <a:spcBef>
                <a:spcPts val="1000"/>
              </a:spcBef>
              <a:spcAft>
                <a:spcPts val="0"/>
              </a:spcAft>
              <a:buFont typeface="Arial" panose="020B0604020202020204" pitchFamily="34" charset="0"/>
              <a:buChar char="•"/>
            </a:pPr>
            <a:r>
              <a:rPr lang="en-US" altLang="en-US" dirty="0">
                <a:latin typeface="Arial" panose="020B0604020202020204" pitchFamily="34" charset="0"/>
                <a:ea typeface="Tahoma" panose="020B0604030504040204" pitchFamily="34" charset="0"/>
                <a:cs typeface="Arial" panose="020B0604020202020204" pitchFamily="34" charset="0"/>
              </a:rPr>
              <a:t>The Scrum Guide contains the definition of Scrum. It consists of Scrum’s roles, events, artifacts, and the rules that bind them together. Ken </a:t>
            </a:r>
            <a:r>
              <a:rPr lang="en-US" altLang="en-US" dirty="0" err="1">
                <a:latin typeface="Arial" panose="020B0604020202020204" pitchFamily="34" charset="0"/>
                <a:ea typeface="Tahoma" panose="020B0604030504040204" pitchFamily="34" charset="0"/>
                <a:cs typeface="Arial" panose="020B0604020202020204" pitchFamily="34" charset="0"/>
              </a:rPr>
              <a:t>Schwaber</a:t>
            </a:r>
            <a:r>
              <a:rPr lang="en-US" altLang="en-US" dirty="0">
                <a:latin typeface="Arial" panose="020B0604020202020204" pitchFamily="34" charset="0"/>
                <a:ea typeface="Tahoma" panose="020B0604030504040204" pitchFamily="34" charset="0"/>
                <a:cs typeface="Arial" panose="020B0604020202020204" pitchFamily="34" charset="0"/>
              </a:rPr>
              <a:t> and Jeff Sutherland developed Scrum.</a:t>
            </a:r>
          </a:p>
          <a:p>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07CAB27-0B97-A241-8F75-68BC61D99F23}"/>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98E1CF7C-2D6D-BE48-A7C5-A6115CFD5EE1}"/>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F68D43F0-3269-464D-A58E-5D8248C414BD}"/>
              </a:ext>
            </a:extLst>
          </p:cNvPr>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extLst>
      <p:ext uri="{BB962C8B-B14F-4D97-AF65-F5344CB8AC3E}">
        <p14:creationId xmlns:p14="http://schemas.microsoft.com/office/powerpoint/2010/main" val="2023624992"/>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2BFE-7DBE-B949-844C-899B2518C865}"/>
              </a:ext>
            </a:extLst>
          </p:cNvPr>
          <p:cNvSpPr>
            <a:spLocks noGrp="1"/>
          </p:cNvSpPr>
          <p:nvPr>
            <p:ph type="title"/>
          </p:nvPr>
        </p:nvSpPr>
        <p:spPr/>
        <p:txBody>
          <a:bodyPr/>
          <a:lstStyle/>
          <a:p>
            <a:r>
              <a:rPr lang="en-US" dirty="0"/>
              <a:t>Scrum and Sprints</a:t>
            </a:r>
          </a:p>
        </p:txBody>
      </p:sp>
      <p:sp>
        <p:nvSpPr>
          <p:cNvPr id="4" name="Date Placeholder 3">
            <a:extLst>
              <a:ext uri="{FF2B5EF4-FFF2-40B4-BE49-F238E27FC236}">
                <a16:creationId xmlns:a16="http://schemas.microsoft.com/office/drawing/2014/main" id="{3677DDD5-D05B-E14C-8B32-80A90343ECF0}"/>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38A974A6-1892-074A-9F57-23034E9E58A2}"/>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177A985C-F6E9-3C47-B4C4-5DF7F22969CE}"/>
              </a:ext>
            </a:extLst>
          </p:cNvPr>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9" name="Picture 8" descr="A close up of a map&#10;&#10;Description automatically generated">
            <a:extLst>
              <a:ext uri="{FF2B5EF4-FFF2-40B4-BE49-F238E27FC236}">
                <a16:creationId xmlns:a16="http://schemas.microsoft.com/office/drawing/2014/main" id="{FED37C12-4620-1545-920E-F694DBCBB909}"/>
              </a:ext>
            </a:extLst>
          </p:cNvPr>
          <p:cNvPicPr>
            <a:picLocks noChangeAspect="1"/>
          </p:cNvPicPr>
          <p:nvPr/>
        </p:nvPicPr>
        <p:blipFill>
          <a:blip r:embed="rId2"/>
          <a:stretch>
            <a:fillRect/>
          </a:stretch>
        </p:blipFill>
        <p:spPr>
          <a:xfrm>
            <a:off x="1033080" y="1968438"/>
            <a:ext cx="7077839" cy="3692621"/>
          </a:xfrm>
          <a:prstGeom prst="rect">
            <a:avLst/>
          </a:prstGeom>
        </p:spPr>
      </p:pic>
      <p:sp>
        <p:nvSpPr>
          <p:cNvPr id="3" name="TextBox 2">
            <a:extLst>
              <a:ext uri="{FF2B5EF4-FFF2-40B4-BE49-F238E27FC236}">
                <a16:creationId xmlns:a16="http://schemas.microsoft.com/office/drawing/2014/main" id="{61F91DAD-8198-CB4A-A138-06C413C30760}"/>
              </a:ext>
            </a:extLst>
          </p:cNvPr>
          <p:cNvSpPr txBox="1"/>
          <p:nvPr/>
        </p:nvSpPr>
        <p:spPr>
          <a:xfrm>
            <a:off x="2714089" y="5854816"/>
            <a:ext cx="3945054" cy="307777"/>
          </a:xfrm>
          <a:prstGeom prst="rect">
            <a:avLst/>
          </a:prstGeom>
          <a:noFill/>
        </p:spPr>
        <p:txBody>
          <a:bodyPr wrap="none" rtlCol="0">
            <a:spAutoFit/>
          </a:bodyPr>
          <a:lstStyle/>
          <a:p>
            <a:r>
              <a:rPr lang="en-US" sz="1400" dirty="0"/>
              <a:t>https://</a:t>
            </a:r>
            <a:r>
              <a:rPr lang="en-US" sz="1400" dirty="0" err="1"/>
              <a:t>www.scrum.org</a:t>
            </a:r>
            <a:r>
              <a:rPr lang="en-US" sz="1400" dirty="0"/>
              <a:t>/resources/what-is-scrum</a:t>
            </a:r>
          </a:p>
        </p:txBody>
      </p:sp>
    </p:spTree>
    <p:extLst>
      <p:ext uri="{BB962C8B-B14F-4D97-AF65-F5344CB8AC3E}">
        <p14:creationId xmlns:p14="http://schemas.microsoft.com/office/powerpoint/2010/main" val="1446587894"/>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dirty="0"/>
              <a:t>Agile techniques - 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3295-BF46-024F-B948-0BB289F9263C}"/>
              </a:ext>
            </a:extLst>
          </p:cNvPr>
          <p:cNvSpPr>
            <a:spLocks noGrp="1"/>
          </p:cNvSpPr>
          <p:nvPr>
            <p:ph type="title"/>
          </p:nvPr>
        </p:nvSpPr>
        <p:spPr/>
        <p:txBody>
          <a:bodyPr/>
          <a:lstStyle/>
          <a:p>
            <a:r>
              <a:rPr lang="en-US" dirty="0"/>
              <a:t>Extreme Programming (XP) Framework</a:t>
            </a:r>
          </a:p>
        </p:txBody>
      </p:sp>
      <p:pic>
        <p:nvPicPr>
          <p:cNvPr id="8" name="Content Placeholder 7">
            <a:extLst>
              <a:ext uri="{FF2B5EF4-FFF2-40B4-BE49-F238E27FC236}">
                <a16:creationId xmlns:a16="http://schemas.microsoft.com/office/drawing/2014/main" id="{E5D36F73-2AEC-BA4B-8E03-FAE648F1C9E5}"/>
              </a:ext>
            </a:extLst>
          </p:cNvPr>
          <p:cNvPicPr>
            <a:picLocks noGrp="1" noChangeAspect="1"/>
          </p:cNvPicPr>
          <p:nvPr>
            <p:ph idx="1"/>
          </p:nvPr>
        </p:nvPicPr>
        <p:blipFill>
          <a:blip r:embed="rId2"/>
          <a:stretch>
            <a:fillRect/>
          </a:stretch>
        </p:blipFill>
        <p:spPr>
          <a:xfrm>
            <a:off x="2075381" y="1538592"/>
            <a:ext cx="4921320" cy="4454120"/>
          </a:xfrm>
        </p:spPr>
      </p:pic>
      <p:sp>
        <p:nvSpPr>
          <p:cNvPr id="4" name="Date Placeholder 3">
            <a:extLst>
              <a:ext uri="{FF2B5EF4-FFF2-40B4-BE49-F238E27FC236}">
                <a16:creationId xmlns:a16="http://schemas.microsoft.com/office/drawing/2014/main" id="{9235152A-305E-6449-ACC7-926BCC36A969}"/>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5EED215D-ED18-3546-B2F6-3D3ECAF8C545}"/>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44E40FC5-8471-3B4A-A925-713A55746F00}"/>
              </a:ext>
            </a:extLst>
          </p:cNvPr>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3" name="TextBox 2">
            <a:extLst>
              <a:ext uri="{FF2B5EF4-FFF2-40B4-BE49-F238E27FC236}">
                <a16:creationId xmlns:a16="http://schemas.microsoft.com/office/drawing/2014/main" id="{0380473E-1B12-AF4D-A14B-48F3865B69A5}"/>
              </a:ext>
            </a:extLst>
          </p:cNvPr>
          <p:cNvSpPr txBox="1"/>
          <p:nvPr/>
        </p:nvSpPr>
        <p:spPr>
          <a:xfrm>
            <a:off x="1490296" y="6048573"/>
            <a:ext cx="6608925" cy="307777"/>
          </a:xfrm>
          <a:prstGeom prst="rect">
            <a:avLst/>
          </a:prstGeom>
          <a:noFill/>
        </p:spPr>
        <p:txBody>
          <a:bodyPr wrap="none" rtlCol="0">
            <a:spAutoFit/>
          </a:bodyPr>
          <a:lstStyle/>
          <a:p>
            <a:r>
              <a:rPr lang="en-US" sz="1400" i="1" dirty="0"/>
              <a:t>Software Engineering: A Practitioner’s Approach</a:t>
            </a:r>
            <a:r>
              <a:rPr lang="en-US" sz="1400" dirty="0"/>
              <a:t>, Roger S. Pressman, 9th Edition</a:t>
            </a:r>
          </a:p>
        </p:txBody>
      </p:sp>
    </p:spTree>
    <p:extLst>
      <p:ext uri="{BB962C8B-B14F-4D97-AF65-F5344CB8AC3E}">
        <p14:creationId xmlns:p14="http://schemas.microsoft.com/office/powerpoint/2010/main" val="370192952"/>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92227198"/>
              </p:ext>
            </p:extLst>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to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 (explained below)</a:t>
            </a:r>
          </a:p>
          <a:p>
            <a:pPr marL="914400" lvl="1" indent="-457200">
              <a:buFont typeface="+mj-lt"/>
              <a:buAutoNum type="alphaLcParenR"/>
            </a:pPr>
            <a:r>
              <a:rPr lang="en-US" dirty="0"/>
              <a:t>User stories for requirements</a:t>
            </a:r>
          </a:p>
          <a:p>
            <a:pPr marL="914400" lvl="1" indent="-457200">
              <a:buFont typeface="+mj-lt"/>
              <a:buAutoNum type="alphaLcParenR"/>
            </a:pPr>
            <a:r>
              <a:rPr lang="en-US" dirty="0"/>
              <a:t>Refactoring</a:t>
            </a:r>
          </a:p>
          <a:p>
            <a:pPr marL="914400" lvl="1" indent="-457200">
              <a:buFont typeface="+mj-lt"/>
              <a:buAutoNum type="alphaLcParenR"/>
            </a:pPr>
            <a:r>
              <a:rPr lang="en-US" dirty="0"/>
              <a:t>Test-first development (aka, Test-driven development or TDD)</a:t>
            </a:r>
          </a:p>
          <a:p>
            <a:pPr marL="914400" lvl="1" indent="-457200">
              <a:buFont typeface="+mj-lt"/>
              <a:buAutoNum type="alphaLcParenR"/>
            </a:pPr>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a) 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a:t>
            </a:r>
            <a:r>
              <a:rPr lang="en-US" i="1" dirty="0"/>
              <a:t>user stories </a:t>
            </a:r>
            <a:r>
              <a:rPr lang="en-US" dirty="0"/>
              <a:t>or scenarios.</a:t>
            </a:r>
          </a:p>
          <a:p>
            <a:r>
              <a:rPr lang="en-US" dirty="0"/>
              <a:t>These are written on cards and the development team break them down into </a:t>
            </a:r>
            <a:r>
              <a:rPr lang="en-US" i="1" dirty="0"/>
              <a:t>implementation tasks</a:t>
            </a:r>
            <a:r>
              <a:rPr lang="en-US" dirty="0"/>
              <a:t>.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user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User Stories</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8" name="Content Placeholder 3">
            <a:extLst>
              <a:ext uri="{FF2B5EF4-FFF2-40B4-BE49-F238E27FC236}">
                <a16:creationId xmlns:a16="http://schemas.microsoft.com/office/drawing/2014/main" id="{BD9FFE88-FF8D-1346-96B2-B49CB4C16C6B}"/>
              </a:ext>
            </a:extLst>
          </p:cNvPr>
          <p:cNvSpPr txBox="1">
            <a:spLocks/>
          </p:cNvSpPr>
          <p:nvPr/>
        </p:nvSpPr>
        <p:spPr>
          <a:xfrm>
            <a:off x="380144" y="1417638"/>
            <a:ext cx="8420956" cy="5044122"/>
          </a:xfrm>
          <a:prstGeom prst="rect">
            <a:avLst/>
          </a:prstGeom>
        </p:spPr>
        <p:txBody>
          <a:bodyPr vert="horz" lIns="91440" tIns="45720" rIns="91440" bIns="45720" rtlCol="0">
            <a:no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1000"/>
              </a:spcBef>
              <a:spcAft>
                <a:spcPts val="0"/>
              </a:spcAf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User stories are fine-grain narratives that set out in, a detailed and structured way, a single thing that a user wants from a software system. </a:t>
            </a:r>
            <a:r>
              <a:rPr lang="en-US" sz="1600" dirty="0">
                <a:solidFill>
                  <a:schemeClr val="tx1"/>
                </a:solidFill>
                <a:latin typeface="Arial" panose="020B0604020202020204" pitchFamily="34" charset="0"/>
                <a:cs typeface="Arial" panose="020B0604020202020204" pitchFamily="34" charset="0"/>
              </a:rPr>
              <a:t>(Video: </a:t>
            </a:r>
            <a:r>
              <a:rPr lang="en-US" sz="1600" dirty="0">
                <a:latin typeface="Arial" panose="020B0604020202020204" pitchFamily="34" charset="0"/>
                <a:cs typeface="Arial" panose="020B0604020202020204" pitchFamily="34" charset="0"/>
                <a:hlinkClick r:id="rId2"/>
              </a:rPr>
              <a:t>How to Write Good User Stories</a:t>
            </a:r>
            <a:r>
              <a:rPr lang="en-US" sz="1600" dirty="0">
                <a:solidFill>
                  <a:schemeClr val="tx1"/>
                </a:solidFill>
                <a:latin typeface="Arial" panose="020B0604020202020204" pitchFamily="34" charset="0"/>
                <a:cs typeface="Arial" panose="020B0604020202020204" pitchFamily="34" charset="0"/>
              </a:rPr>
              <a:t>)</a:t>
            </a:r>
          </a:p>
          <a:p>
            <a:pPr marL="687388" lvl="1" fontAlgn="auto">
              <a:spcBef>
                <a:spcPts val="1000"/>
              </a:spcBef>
              <a:spcAft>
                <a:spcPts val="0"/>
              </a:spcAft>
            </a:pPr>
            <a:r>
              <a:rPr lang="en-US" sz="1800" dirty="0">
                <a:solidFill>
                  <a:schemeClr val="tx1"/>
                </a:solidFill>
                <a:latin typeface="Arial" panose="020B0604020202020204" pitchFamily="34" charset="0"/>
                <a:cs typeface="Arial" panose="020B0604020202020204" pitchFamily="34" charset="0"/>
              </a:rPr>
              <a:t>As an author, I need a way to organize the book that I’m writing into chapters and sections. </a:t>
            </a:r>
          </a:p>
          <a:p>
            <a:pPr marL="342900" indent="-342900">
              <a:spcBef>
                <a:spcPts val="1000"/>
              </a:spcBef>
              <a:spcAft>
                <a:spcPts val="0"/>
              </a:spcAf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This story reflects what has become the standard format of a user story:</a:t>
            </a:r>
          </a:p>
          <a:p>
            <a:pPr marL="687388" lvl="1" fontAlgn="auto">
              <a:spcBef>
                <a:spcPts val="1000"/>
              </a:spcBef>
              <a:spcAft>
                <a:spcPts val="0"/>
              </a:spcAft>
            </a:pPr>
            <a:r>
              <a:rPr lang="en-US" sz="1800" dirty="0">
                <a:solidFill>
                  <a:schemeClr val="tx1"/>
                </a:solidFill>
                <a:latin typeface="Arial" panose="020B0604020202020204" pitchFamily="34" charset="0"/>
                <a:cs typeface="Arial" panose="020B0604020202020204" pitchFamily="34" charset="0"/>
              </a:rPr>
              <a:t>As a &lt;role&gt;, I &lt;want | need&gt; to &lt;do something&gt;</a:t>
            </a:r>
          </a:p>
          <a:p>
            <a:pPr marL="687388" lvl="1" fontAlgn="auto">
              <a:spcBef>
                <a:spcPts val="1000"/>
              </a:spcBef>
              <a:spcAft>
                <a:spcPts val="0"/>
              </a:spcAft>
            </a:pPr>
            <a:r>
              <a:rPr lang="en-US" sz="1800" dirty="0">
                <a:solidFill>
                  <a:schemeClr val="tx1"/>
                </a:solidFill>
                <a:latin typeface="Arial" panose="020B0604020202020204" pitchFamily="34" charset="0"/>
                <a:cs typeface="Arial" panose="020B0604020202020204" pitchFamily="34" charset="0"/>
              </a:rPr>
              <a:t>As a teacher, I want to tell all members of my group when new information is available.</a:t>
            </a:r>
          </a:p>
          <a:p>
            <a:pPr marL="342900" indent="-342900">
              <a:spcBef>
                <a:spcPts val="1000"/>
              </a:spcBef>
              <a:spcAft>
                <a:spcPts val="0"/>
              </a:spcAft>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 variant of this standard format adds a justification for the action:</a:t>
            </a:r>
          </a:p>
          <a:p>
            <a:pPr marL="687388" lvl="1" fontAlgn="auto">
              <a:spcBef>
                <a:spcPts val="1000"/>
              </a:spcBef>
              <a:spcAft>
                <a:spcPts val="0"/>
              </a:spcAft>
            </a:pPr>
            <a:r>
              <a:rPr lang="en-US" sz="1800" dirty="0">
                <a:solidFill>
                  <a:schemeClr val="tx1"/>
                </a:solidFill>
                <a:latin typeface="Arial" panose="020B0604020202020204" pitchFamily="34" charset="0"/>
                <a:cs typeface="Arial" panose="020B0604020202020204" pitchFamily="34" charset="0"/>
              </a:rPr>
              <a:t>As a &lt;role&gt; I &lt;want | need&gt; to &lt;do something&gt; so that &lt;reason&gt;</a:t>
            </a:r>
          </a:p>
          <a:p>
            <a:pPr marL="687388" lvl="1" fontAlgn="auto">
              <a:spcBef>
                <a:spcPts val="1000"/>
              </a:spcBef>
              <a:spcAft>
                <a:spcPts val="0"/>
              </a:spcAft>
            </a:pPr>
            <a:r>
              <a:rPr lang="en-US" sz="1800" dirty="0">
                <a:solidFill>
                  <a:schemeClr val="tx1"/>
                </a:solidFill>
                <a:latin typeface="Arial" panose="020B0604020202020204" pitchFamily="34" charset="0"/>
                <a:cs typeface="Arial" panose="020B0604020202020204" pitchFamily="34" charset="0"/>
              </a:rPr>
              <a:t>As a teacher, I need to be able to report who is attending a class trip so that the school maintains the required health and safety records.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2568075"/>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b) Refactoring</a:t>
            </a:r>
          </a:p>
        </p:txBody>
      </p:sp>
      <p:sp>
        <p:nvSpPr>
          <p:cNvPr id="1171459" name="Rectangle 3"/>
          <p:cNvSpPr>
            <a:spLocks noGrp="1" noChangeArrowheads="1"/>
          </p:cNvSpPr>
          <p:nvPr>
            <p:ph idx="1"/>
          </p:nvPr>
        </p:nvSpPr>
        <p:spPr/>
        <p:txBody>
          <a:bodyPr/>
          <a:lstStyle/>
          <a:p>
            <a:pPr>
              <a:lnSpc>
                <a:spcPct val="90000"/>
              </a:lnSpc>
            </a:pPr>
            <a:r>
              <a:rPr lang="en-US" dirty="0"/>
              <a:t>Conventional wisdom in software engineering is to design for change: It is worth spending time and effort anticipating changes as this reduces costs later in the life cycle.</a:t>
            </a:r>
          </a:p>
          <a:p>
            <a:pPr>
              <a:lnSpc>
                <a:spcPct val="90000"/>
              </a:lnSpc>
            </a:pPr>
            <a:r>
              <a:rPr lang="en-US" dirty="0"/>
              <a:t>XP, however, maintains that this is not worthwhile as changes cannot be reliably anticipated.</a:t>
            </a:r>
          </a:p>
          <a:p>
            <a:pPr>
              <a:lnSpc>
                <a:spcPct val="90000"/>
              </a:lnSpc>
            </a:pPr>
            <a:r>
              <a:rPr lang="en-US" dirty="0"/>
              <a:t>Rather, it proposes </a:t>
            </a:r>
            <a:r>
              <a:rPr lang="en-US" i="1" dirty="0"/>
              <a:t>constant code improvement </a:t>
            </a:r>
            <a:r>
              <a:rPr lang="en-US" dirty="0"/>
              <a:t>(</a:t>
            </a:r>
            <a:r>
              <a:rPr lang="en-US" b="1" dirty="0"/>
              <a:t>refactoring</a:t>
            </a:r>
            <a:r>
              <a:rPr lang="en-US" dirty="0"/>
              <a:t>)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looks for possible software improvements and makes these improvements even when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TextBox 6">
            <a:extLst>
              <a:ext uri="{FF2B5EF4-FFF2-40B4-BE49-F238E27FC236}">
                <a16:creationId xmlns:a16="http://schemas.microsoft.com/office/drawing/2014/main" id="{ACE0D026-2475-544B-8D0D-5FF86EBB8883}"/>
              </a:ext>
            </a:extLst>
          </p:cNvPr>
          <p:cNvSpPr txBox="1"/>
          <p:nvPr/>
        </p:nvSpPr>
        <p:spPr>
          <a:xfrm>
            <a:off x="534256" y="5866544"/>
            <a:ext cx="354584" cy="307777"/>
          </a:xfrm>
          <a:prstGeom prst="rect">
            <a:avLst/>
          </a:prstGeom>
          <a:noFill/>
        </p:spPr>
        <p:txBody>
          <a:bodyPr wrap="none" rtlCol="0">
            <a:spAutoFit/>
          </a:bodyPr>
          <a:lstStyle/>
          <a:p>
            <a:r>
              <a:rPr lang="en-US" sz="1400" dirty="0">
                <a:solidFill>
                  <a:srgbClr val="FF0000"/>
                </a:solidFill>
              </a:rPr>
              <a:t>*2</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c) Test-first development (or TDD)</a:t>
            </a:r>
          </a:p>
        </p:txBody>
      </p:sp>
      <p:sp>
        <p:nvSpPr>
          <p:cNvPr id="1172483" name="Rectangle 3"/>
          <p:cNvSpPr>
            <a:spLocks noGrp="1" noChangeArrowheads="1"/>
          </p:cNvSpPr>
          <p:nvPr>
            <p:ph idx="1"/>
          </p:nvPr>
        </p:nvSpPr>
        <p:spPr/>
        <p:txBody>
          <a:bodyPr/>
          <a:lstStyle/>
          <a:p>
            <a:r>
              <a:rPr lang="en-US" dirty="0"/>
              <a:t>Testing is central to XP and so it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global, rapidly changing environment,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systems, but does not meet these business needs.</a:t>
            </a:r>
          </a:p>
          <a:p>
            <a:r>
              <a:rPr lang="en-US" dirty="0"/>
              <a:t>Agile development methods emerged in the late 1990s, their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Test-first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Each test includes a check that it has executed correctly.</a:t>
            </a:r>
          </a:p>
          <a:p>
            <a:pPr lvl="1">
              <a:lnSpc>
                <a:spcPct val="90000"/>
              </a:lnSpc>
            </a:pPr>
            <a:r>
              <a:rPr lang="en-US" dirty="0"/>
              <a:t>Usually, it relies on a testing framework such as Junit.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 in TDD</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helps to write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is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dirty="0"/>
              <a:t>d) 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a:t>
            </a:r>
            <a:r>
              <a:rPr lang="en-US" sz="2400" i="1" dirty="0"/>
              <a:t>review process </a:t>
            </a:r>
            <a:r>
              <a:rPr lang="en-US" sz="2400" dirty="0"/>
              <a:t>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b="1" dirty="0">
                <a:solidFill>
                  <a:srgbClr val="0000FF"/>
                </a:solidFill>
              </a:rPr>
              <a:t>Scrum</a:t>
            </a:r>
            <a:r>
              <a:rPr lang="en-GB" dirty="0"/>
              <a:t> is an agile method that focuses on </a:t>
            </a:r>
            <a:r>
              <a:rPr lang="en-GB" i="1" dirty="0"/>
              <a:t>managing</a:t>
            </a:r>
            <a:r>
              <a:rPr lang="en-GB" dirty="0"/>
              <a:t> </a:t>
            </a:r>
            <a:r>
              <a:rPr lang="en-GB" i="1" dirty="0"/>
              <a:t>iterative development </a:t>
            </a:r>
            <a:r>
              <a:rPr lang="en-GB" dirty="0"/>
              <a:t>rather than specific agile practices.</a:t>
            </a:r>
          </a:p>
          <a:p>
            <a:r>
              <a:rPr lang="en-GB" dirty="0"/>
              <a:t>There are three phases in Scrum. </a:t>
            </a:r>
          </a:p>
          <a:p>
            <a:pPr lvl="1"/>
            <a:r>
              <a:rPr lang="en-GB" dirty="0"/>
              <a:t>The initial phase is an outline </a:t>
            </a:r>
            <a:r>
              <a:rPr lang="en-GB" b="1" dirty="0"/>
              <a:t>planning</a:t>
            </a:r>
            <a:r>
              <a:rPr lang="en-GB" dirty="0"/>
              <a:t> phase where you establish the general objectives for the project and design the software architecture. </a:t>
            </a:r>
          </a:p>
          <a:p>
            <a:pPr lvl="1"/>
            <a:r>
              <a:rPr lang="en-GB" dirty="0"/>
              <a:t>This is followed by a series of </a:t>
            </a:r>
            <a:r>
              <a:rPr lang="en-GB" b="1" dirty="0"/>
              <a:t>sprint cycles</a:t>
            </a:r>
            <a:r>
              <a:rPr lang="en-GB" dirty="0"/>
              <a:t>, where each cycle develops an increment of the system. </a:t>
            </a:r>
          </a:p>
          <a:p>
            <a:pPr lvl="1"/>
            <a:r>
              <a:rPr lang="en-GB" dirty="0"/>
              <a:t>The </a:t>
            </a:r>
            <a:r>
              <a:rPr lang="en-GB" b="1" dirty="0"/>
              <a:t>project closure </a:t>
            </a:r>
            <a:r>
              <a:rPr lang="en-GB" dirty="0"/>
              <a:t>phase wraps up the project, completes required documentation such as system help frames and user manuals and assesses the lessons learned from the project.</a:t>
            </a:r>
          </a:p>
          <a:p>
            <a:pPr marL="0" indent="0">
              <a:buNone/>
            </a:pP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configuration management)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73142160"/>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2BFE-7DBE-B949-844C-899B2518C865}"/>
              </a:ext>
            </a:extLst>
          </p:cNvPr>
          <p:cNvSpPr>
            <a:spLocks noGrp="1"/>
          </p:cNvSpPr>
          <p:nvPr>
            <p:ph type="title"/>
          </p:nvPr>
        </p:nvSpPr>
        <p:spPr/>
        <p:txBody>
          <a:bodyPr/>
          <a:lstStyle/>
          <a:p>
            <a:r>
              <a:rPr lang="en-US" dirty="0"/>
              <a:t>Scrum and Sprints</a:t>
            </a:r>
          </a:p>
        </p:txBody>
      </p:sp>
      <p:pic>
        <p:nvPicPr>
          <p:cNvPr id="8" name="Content Placeholder 7">
            <a:extLst>
              <a:ext uri="{FF2B5EF4-FFF2-40B4-BE49-F238E27FC236}">
                <a16:creationId xmlns:a16="http://schemas.microsoft.com/office/drawing/2014/main" id="{7C27627E-6AA9-644D-98A8-AF15AEDB4039}"/>
              </a:ext>
            </a:extLst>
          </p:cNvPr>
          <p:cNvPicPr>
            <a:picLocks noGrp="1" noChangeAspect="1"/>
          </p:cNvPicPr>
          <p:nvPr>
            <p:ph idx="1"/>
          </p:nvPr>
        </p:nvPicPr>
        <p:blipFill>
          <a:blip r:embed="rId2"/>
          <a:stretch>
            <a:fillRect/>
          </a:stretch>
        </p:blipFill>
        <p:spPr>
          <a:xfrm>
            <a:off x="742950" y="1894681"/>
            <a:ext cx="7658100" cy="3937000"/>
          </a:xfrm>
        </p:spPr>
      </p:pic>
      <p:sp>
        <p:nvSpPr>
          <p:cNvPr id="4" name="Date Placeholder 3">
            <a:extLst>
              <a:ext uri="{FF2B5EF4-FFF2-40B4-BE49-F238E27FC236}">
                <a16:creationId xmlns:a16="http://schemas.microsoft.com/office/drawing/2014/main" id="{3677DDD5-D05B-E14C-8B32-80A90343ECF0}"/>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38A974A6-1892-074A-9F57-23034E9E58A2}"/>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177A985C-F6E9-3C47-B4C4-5DF7F22969CE}"/>
              </a:ext>
            </a:extLst>
          </p:cNvPr>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3" name="TextBox 2">
            <a:extLst>
              <a:ext uri="{FF2B5EF4-FFF2-40B4-BE49-F238E27FC236}">
                <a16:creationId xmlns:a16="http://schemas.microsoft.com/office/drawing/2014/main" id="{ACDEE88A-5F4D-0D40-AC5D-77E219EFD97A}"/>
              </a:ext>
            </a:extLst>
          </p:cNvPr>
          <p:cNvSpPr txBox="1"/>
          <p:nvPr/>
        </p:nvSpPr>
        <p:spPr>
          <a:xfrm>
            <a:off x="1376737" y="5969285"/>
            <a:ext cx="5691238" cy="276999"/>
          </a:xfrm>
          <a:prstGeom prst="rect">
            <a:avLst/>
          </a:prstGeom>
          <a:noFill/>
        </p:spPr>
        <p:txBody>
          <a:bodyPr wrap="none" rtlCol="0">
            <a:spAutoFit/>
          </a:bodyPr>
          <a:lstStyle/>
          <a:p>
            <a:r>
              <a:rPr lang="en-US" sz="1200" i="1" dirty="0"/>
              <a:t>Software Engineering: A Practitioner’s Approach</a:t>
            </a:r>
            <a:r>
              <a:rPr lang="en-US" sz="1200" dirty="0"/>
              <a:t>, Roger S. Pressman, 9th Edition</a:t>
            </a:r>
          </a:p>
        </p:txBody>
      </p:sp>
    </p:spTree>
    <p:extLst>
      <p:ext uri="{BB962C8B-B14F-4D97-AF65-F5344CB8AC3E}">
        <p14:creationId xmlns:p14="http://schemas.microsoft.com/office/powerpoint/2010/main" val="385556055"/>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
        <p:nvSpPr>
          <p:cNvPr id="6" name="TextBox 5">
            <a:extLst>
              <a:ext uri="{FF2B5EF4-FFF2-40B4-BE49-F238E27FC236}">
                <a16:creationId xmlns:a16="http://schemas.microsoft.com/office/drawing/2014/main" id="{E27585E8-851B-AA47-B935-EFB86D70F3A9}"/>
              </a:ext>
            </a:extLst>
          </p:cNvPr>
          <p:cNvSpPr txBox="1"/>
          <p:nvPr/>
        </p:nvSpPr>
        <p:spPr>
          <a:xfrm>
            <a:off x="595901" y="6143946"/>
            <a:ext cx="354584" cy="307777"/>
          </a:xfrm>
          <a:prstGeom prst="rect">
            <a:avLst/>
          </a:prstGeom>
          <a:noFill/>
        </p:spPr>
        <p:txBody>
          <a:bodyPr wrap="none" rtlCol="0">
            <a:spAutoFit/>
          </a:bodyPr>
          <a:lstStyle/>
          <a:p>
            <a:r>
              <a:rPr lang="en-US" sz="1400" dirty="0">
                <a:solidFill>
                  <a:srgbClr val="FF0000"/>
                </a:solidFill>
              </a:rPr>
              <a:t>*1</a:t>
            </a:r>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vs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a:xfrm>
            <a:off x="534256" y="1600201"/>
            <a:ext cx="8152544" cy="4584842"/>
          </a:xfrm>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a:t>
            </a:r>
            <a:r>
              <a:rPr lang="en-GB" dirty="0">
                <a:solidFill>
                  <a:srgbClr val="0000FF"/>
                </a:solidFill>
              </a:rPr>
              <a:t>Scaling up</a:t>
            </a:r>
            <a:r>
              <a:rPr lang="en-GB" dirty="0"/>
              <a:t>’ is concerned with using agile methods for developing </a:t>
            </a:r>
            <a:r>
              <a:rPr lang="en-GB" b="1" dirty="0"/>
              <a:t>large</a:t>
            </a:r>
            <a:r>
              <a:rPr lang="en-GB" dirty="0"/>
              <a:t> </a:t>
            </a:r>
            <a:r>
              <a:rPr lang="en-GB" b="1" dirty="0"/>
              <a:t>software systems </a:t>
            </a:r>
            <a:r>
              <a:rPr lang="en-GB" dirty="0"/>
              <a:t>that cannot be developed by a small team.</a:t>
            </a:r>
          </a:p>
          <a:p>
            <a:r>
              <a:rPr lang="en-GB" dirty="0"/>
              <a:t>‘</a:t>
            </a:r>
            <a:r>
              <a:rPr lang="en-GB" dirty="0">
                <a:solidFill>
                  <a:srgbClr val="0000FF"/>
                </a:solidFill>
              </a:rPr>
              <a:t>Scaling out</a:t>
            </a:r>
            <a:r>
              <a:rPr lang="en-GB" dirty="0"/>
              <a:t>’ is concerned with how agile methods can be introduced </a:t>
            </a:r>
            <a:r>
              <a:rPr lang="en-GB" b="1" dirty="0"/>
              <a:t>across a large organization </a:t>
            </a:r>
            <a:r>
              <a:rPr lang="en-GB" dirty="0"/>
              <a:t>with many years of software development experience.</a:t>
            </a:r>
          </a:p>
          <a:p>
            <a:r>
              <a:rPr lang="en-GB" dirty="0"/>
              <a:t>When scaling agile methods, it is important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a:t>
            </a:r>
            <a:r>
              <a:rPr lang="en-GB" dirty="0">
                <a:solidFill>
                  <a:srgbClr val="0000FF"/>
                </a:solidFill>
              </a:rPr>
              <a:t>informality</a:t>
            </a:r>
            <a:r>
              <a:rPr lang="en-GB" dirty="0"/>
              <a:t> of agile development is incompatible with the legal approach to </a:t>
            </a:r>
            <a:r>
              <a:rPr lang="en-GB" dirty="0">
                <a:solidFill>
                  <a:srgbClr val="0000FF"/>
                </a:solidFill>
              </a:rPr>
              <a:t>contract</a:t>
            </a:r>
            <a:r>
              <a:rPr lang="en-GB" dirty="0"/>
              <a:t> definition that is commonly used in large companies.</a:t>
            </a:r>
          </a:p>
          <a:p>
            <a:r>
              <a:rPr lang="en-GB" dirty="0"/>
              <a:t>Agile methods are most appropriate for </a:t>
            </a:r>
            <a:r>
              <a:rPr lang="en-GB" dirty="0">
                <a:solidFill>
                  <a:srgbClr val="0000FF"/>
                </a:solidFill>
              </a:rPr>
              <a:t>new software development</a:t>
            </a:r>
            <a:r>
              <a:rPr lang="en-GB" dirty="0"/>
              <a:t> rather than software maintenance. Yet the majority of software costs in large companies come from maintaining their existing software systems.</a:t>
            </a:r>
          </a:p>
          <a:p>
            <a:r>
              <a:rPr lang="en-GB" dirty="0"/>
              <a:t>Agile methods are designed for </a:t>
            </a:r>
            <a:r>
              <a:rPr lang="en-GB" dirty="0">
                <a:solidFill>
                  <a:srgbClr val="0000FF"/>
                </a:solidFill>
              </a:rPr>
              <a:t>small co-located teams </a:t>
            </a:r>
            <a:r>
              <a:rPr lang="en-GB" dirty="0"/>
              <a:t>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(SRS), which sets out what has to be implemented by the system developer for the system customer.</a:t>
            </a:r>
          </a:p>
          <a:p>
            <a:r>
              <a:rPr lang="en-US" dirty="0"/>
              <a:t>However, this precludes interleaving specification and development as is the norm in agile development.</a:t>
            </a:r>
          </a:p>
          <a:p>
            <a:r>
              <a:rPr lang="en-US" dirty="0">
                <a:solidFill>
                  <a:srgbClr val="0000FF"/>
                </a:solidFill>
              </a:rPr>
              <a:t>A contract that pays for developer time rather than functionality is required.</a:t>
            </a:r>
            <a:r>
              <a:rPr lang="en-US" dirty="0"/>
              <a:t> </a:t>
            </a:r>
          </a:p>
          <a:p>
            <a:pPr lvl="1"/>
            <a:r>
              <a:rPr lang="en-US" dirty="0"/>
              <a:t>However, this is seen as a high risk by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a:t>
            </a:r>
            <a:r>
              <a:rPr lang="en-US" dirty="0">
                <a:solidFill>
                  <a:srgbClr val="0000FF"/>
                </a:solidFill>
              </a:rPr>
              <a:t>support maintenance </a:t>
            </a:r>
            <a:r>
              <a:rPr lang="en-US" dirty="0"/>
              <a:t>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factors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factors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factors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a:hlinkClick r:id="rId2"/>
              </a:rPr>
              <a:t>‘brownfield systems’,</a:t>
            </a:r>
            <a:r>
              <a:rPr lang="en-GB" sz="2200" dirty="0"/>
              <a:t>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a:t>
            </a:r>
            <a:r>
              <a:rPr lang="en-GB"/>
              <a:t>discuss progress and </a:t>
            </a:r>
            <a:r>
              <a:rPr lang="en-GB" dirty="0"/>
              <a:t>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TextBox 6">
            <a:extLst>
              <a:ext uri="{FF2B5EF4-FFF2-40B4-BE49-F238E27FC236}">
                <a16:creationId xmlns:a16="http://schemas.microsoft.com/office/drawing/2014/main" id="{DB64D9D2-7BCB-2B4C-8655-C7237B64C40E}"/>
              </a:ext>
            </a:extLst>
          </p:cNvPr>
          <p:cNvSpPr txBox="1"/>
          <p:nvPr/>
        </p:nvSpPr>
        <p:spPr>
          <a:xfrm>
            <a:off x="457200" y="6231135"/>
            <a:ext cx="354584" cy="307777"/>
          </a:xfrm>
          <a:prstGeom prst="rect">
            <a:avLst/>
          </a:prstGeom>
          <a:noFill/>
        </p:spPr>
        <p:txBody>
          <a:bodyPr wrap="none" rtlCol="0">
            <a:spAutoFit/>
          </a:bodyPr>
          <a:lstStyle/>
          <a:p>
            <a:r>
              <a:rPr lang="en-US" sz="1400" dirty="0">
                <a:solidFill>
                  <a:srgbClr val="FF0000"/>
                </a:solidFill>
              </a:rPr>
              <a:t>*2</a:t>
            </a:r>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 (documentation)</a:t>
            </a:r>
          </a:p>
          <a:p>
            <a:pPr lvl="1"/>
            <a:r>
              <a:rPr lang="en-US" sz="2000" dirty="0"/>
              <a:t>Are based on an iterative approach to software development</a:t>
            </a:r>
          </a:p>
          <a:p>
            <a:pPr lvl="1"/>
            <a:r>
              <a:rPr lang="en-US" sz="2000" dirty="0"/>
              <a:t>Are intended to deliver working software quickly and evolve it quickly to meet changing requirements</a:t>
            </a:r>
          </a:p>
          <a:p>
            <a:r>
              <a:rPr lang="en-US" sz="2400" dirty="0"/>
              <a:t>The aim of agile methods is to reduce overhead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buFont typeface="Arial" panose="020B0604020202020204" pitchFamily="34" charset="0"/>
              <a:buChar char="•"/>
            </a:pPr>
            <a:r>
              <a:rPr lang="en-US" i="1" dirty="0"/>
              <a:t>Individuals and interactions over processes and tools</a:t>
            </a:r>
          </a:p>
          <a:p>
            <a:pPr lvl="1">
              <a:buFont typeface="Arial" panose="020B0604020202020204" pitchFamily="34" charset="0"/>
              <a:buChar char="•"/>
            </a:pPr>
            <a:r>
              <a:rPr lang="en-US" i="1" dirty="0"/>
              <a:t>Working software over comprehensive documentation </a:t>
            </a:r>
          </a:p>
          <a:p>
            <a:pPr lvl="1">
              <a:buFont typeface="Arial" panose="020B0604020202020204" pitchFamily="34" charset="0"/>
              <a:buChar char="•"/>
            </a:pPr>
            <a:r>
              <a:rPr lang="en-US" i="1" dirty="0"/>
              <a:t>Customer collaboration over contract negotiation </a:t>
            </a:r>
          </a:p>
          <a:p>
            <a:pPr lvl="1">
              <a:buFont typeface="Arial" panose="020B0604020202020204" pitchFamily="34" charset="0"/>
              <a:buChar char="•"/>
            </a:pPr>
            <a:r>
              <a:rPr lang="en-US" i="1" dirty="0"/>
              <a:t>Responding to change over following a plan </a:t>
            </a:r>
            <a:endParaRPr lang="en-GB" dirty="0"/>
          </a:p>
          <a:p>
            <a:r>
              <a:rPr lang="en-US" i="1" dirty="0"/>
              <a:t>That is, while there is value in the items on the right, we value the items on the left more.</a:t>
            </a:r>
            <a:r>
              <a:rPr lang="en-GB" dirty="0"/>
              <a:t> </a:t>
            </a:r>
          </a:p>
          <a:p>
            <a:r>
              <a:rPr lang="en-GB" dirty="0">
                <a:hlinkClick r:id="rId2"/>
              </a:rPr>
              <a:t>http://agilemanifesto.org/</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4418</TotalTime>
  <Words>5555</Words>
  <Application>Microsoft Macintosh PowerPoint</Application>
  <PresentationFormat>On-screen Show (4:3)</PresentationFormat>
  <Paragraphs>572</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vs Agile development</vt:lpstr>
      <vt:lpstr>Plan-driven and agile development</vt:lpstr>
      <vt:lpstr>Agile methods</vt:lpstr>
      <vt:lpstr>Agile methods</vt:lpstr>
      <vt:lpstr>Agile Manifesto </vt:lpstr>
      <vt:lpstr>The principles of agile methods https://agilemanifesto.org/principles.html </vt:lpstr>
      <vt:lpstr>Agile method applicability</vt:lpstr>
      <vt:lpstr>Agile development techniques</vt:lpstr>
      <vt:lpstr>Agile techniques - Scrum Framework</vt:lpstr>
      <vt:lpstr>Scrum and Sprints</vt:lpstr>
      <vt:lpstr>Agile techniques - Extreme programming</vt:lpstr>
      <vt:lpstr>The extreme programming release cycle </vt:lpstr>
      <vt:lpstr>Extreme Programming (XP) Framework</vt:lpstr>
      <vt:lpstr>Extreme programming practices (a) </vt:lpstr>
      <vt:lpstr>Extreme programming practices (b)</vt:lpstr>
      <vt:lpstr>XP and agile principles</vt:lpstr>
      <vt:lpstr>Influential XP practices</vt:lpstr>
      <vt:lpstr>a) User stories for requirements</vt:lpstr>
      <vt:lpstr>A ‘prescribing medication’ user story </vt:lpstr>
      <vt:lpstr>Examples of task cards for ‘prescribing medication’ </vt:lpstr>
      <vt:lpstr>User Stories</vt:lpstr>
      <vt:lpstr>b) Refactoring</vt:lpstr>
      <vt:lpstr>Refactoring</vt:lpstr>
      <vt:lpstr>Examples of refactoring</vt:lpstr>
      <vt:lpstr>c) Test-first development (or TDD)</vt:lpstr>
      <vt:lpstr>Test-first development</vt:lpstr>
      <vt:lpstr>Customer involvement in TDD</vt:lpstr>
      <vt:lpstr>Test case description for dose checking </vt:lpstr>
      <vt:lpstr>Test automation</vt:lpstr>
      <vt:lpstr>Problems with test-first development</vt:lpstr>
      <vt:lpstr>d) Pair programming</vt:lpstr>
      <vt:lpstr>Pair programming</vt:lpstr>
      <vt:lpstr>Agile project management</vt:lpstr>
      <vt:lpstr>Agile project management</vt:lpstr>
      <vt:lpstr>Scrum</vt:lpstr>
      <vt:lpstr>Scrum sprint cycle</vt:lpstr>
      <vt:lpstr>Scrum terminology (a)</vt:lpstr>
      <vt:lpstr>Scrum terminology (b)</vt:lpstr>
      <vt:lpstr>Scrum and Sprints</vt:lpstr>
      <vt:lpstr>The Scrum sprint cycle</vt:lpstr>
      <vt:lpstr>The Scrum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factors</vt:lpstr>
      <vt:lpstr>Team factors</vt:lpstr>
      <vt:lpstr>Organization factors</vt:lpstr>
      <vt:lpstr>Agile methods for large systems</vt:lpstr>
      <vt:lpstr>Large system development</vt:lpstr>
      <vt:lpstr>Factors in large systems</vt:lpstr>
      <vt:lpstr>Example: 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Palacios, Joaquin M</cp:lastModifiedBy>
  <cp:revision>96</cp:revision>
  <dcterms:created xsi:type="dcterms:W3CDTF">2010-01-06T20:28:26Z</dcterms:created>
  <dcterms:modified xsi:type="dcterms:W3CDTF">2021-09-08T21:42:36Z</dcterms:modified>
</cp:coreProperties>
</file>