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1"/>
  </p:notesMasterIdLst>
  <p:handoutMasterIdLst>
    <p:handoutMasterId r:id="rId92"/>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33" r:id="rId33"/>
    <p:sldId id="304" r:id="rId34"/>
    <p:sldId id="270" r:id="rId35"/>
    <p:sldId id="340" r:id="rId36"/>
    <p:sldId id="335" r:id="rId37"/>
    <p:sldId id="336" r:id="rId38"/>
    <p:sldId id="345" r:id="rId39"/>
    <p:sldId id="383" r:id="rId40"/>
    <p:sldId id="384" r:id="rId41"/>
    <p:sldId id="385" r:id="rId42"/>
    <p:sldId id="386" r:id="rId43"/>
    <p:sldId id="387" r:id="rId44"/>
    <p:sldId id="346" r:id="rId45"/>
    <p:sldId id="398" r:id="rId46"/>
    <p:sldId id="395" r:id="rId47"/>
    <p:sldId id="396" r:id="rId48"/>
    <p:sldId id="397" r:id="rId49"/>
    <p:sldId id="358"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88" r:id="rId64"/>
    <p:sldId id="389" r:id="rId65"/>
    <p:sldId id="401" r:id="rId66"/>
    <p:sldId id="402" r:id="rId67"/>
    <p:sldId id="390" r:id="rId68"/>
    <p:sldId id="391" r:id="rId69"/>
    <p:sldId id="392" r:id="rId70"/>
    <p:sldId id="393" r:id="rId71"/>
    <p:sldId id="394" r:id="rId72"/>
    <p:sldId id="356" r:id="rId73"/>
    <p:sldId id="295" r:id="rId74"/>
    <p:sldId id="296" r:id="rId75"/>
    <p:sldId id="297" r:id="rId76"/>
    <p:sldId id="298" r:id="rId77"/>
    <p:sldId id="299" r:id="rId78"/>
    <p:sldId id="355" r:id="rId79"/>
    <p:sldId id="347" r:id="rId80"/>
    <p:sldId id="348" r:id="rId81"/>
    <p:sldId id="274" r:id="rId82"/>
    <p:sldId id="399" r:id="rId83"/>
    <p:sldId id="349" r:id="rId84"/>
    <p:sldId id="350" r:id="rId85"/>
    <p:sldId id="275" r:id="rId86"/>
    <p:sldId id="352" r:id="rId87"/>
    <p:sldId id="354" r:id="rId88"/>
    <p:sldId id="400" r:id="rId89"/>
    <p:sldId id="309" r:id="rId90"/>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clrMru>
    <a:srgbClr val="1049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57"/>
    <p:restoredTop sz="94674"/>
  </p:normalViewPr>
  <p:slideViewPr>
    <p:cSldViewPr snapToObjects="1">
      <p:cViewPr varScale="1">
        <p:scale>
          <a:sx n="124" d="100"/>
          <a:sy n="124" d="100"/>
        </p:scale>
        <p:origin x="1400" y="16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uru99.com/functional-vs-non-functional-requirement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omg.org/spec/UML/2.4/"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catalog.library.txstate.edu/search/?searchtype=t&amp;SORT=D&amp;searcharg=agile+software+requirements&amp;searchscope=1&amp;submit=Search"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7.xml.rels><?xml version="1.0" encoding="UTF-8" standalone="yes"?>
<Relationships xmlns="http://schemas.openxmlformats.org/package/2006/relationships"><Relationship Id="rId2" Type="http://schemas.openxmlformats.org/officeDocument/2006/relationships/hyperlink" Target="https://en.wikipedia.org/wiki/Software_requirements_specification"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ieeexplore.ieee.org/document/72057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a:t>
            </a:r>
            <a:r>
              <a:rPr lang="en-US" dirty="0">
                <a:solidFill>
                  <a:srgbClr val="C00000"/>
                </a:solidFill>
              </a:rPr>
              <a:t>incremental requirements engineering</a:t>
            </a:r>
            <a:r>
              <a:rPr lang="en-US" dirty="0"/>
              <a:t> and may express requirements as ‘user stories’ (discussed in Chapter 3).</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(features)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a:t>
            </a:r>
            <a:r>
              <a:rPr lang="en-GB" i="1" dirty="0"/>
              <a:t>user</a:t>
            </a:r>
            <a:r>
              <a:rPr lang="en-GB" dirty="0"/>
              <a:t> requirements may be high-level statements of what the system should do.</a:t>
            </a:r>
          </a:p>
          <a:p>
            <a:r>
              <a:rPr lang="en-GB" dirty="0"/>
              <a:t>Functional </a:t>
            </a:r>
            <a:r>
              <a:rPr lang="en-GB" i="1" dirty="0"/>
              <a:t>system</a:t>
            </a:r>
            <a:r>
              <a:rPr lang="en-GB" dirty="0"/>
              <a:t> requirements should describe the system services in detail.</a:t>
            </a:r>
          </a:p>
          <a:p>
            <a:r>
              <a:rPr lang="en-GB">
                <a:hlinkClick r:id="rId2"/>
              </a:rPr>
              <a:t>Functional-vs-non-functional-requirements</a:t>
            </a: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pPr marL="457200" indent="-457200">
              <a:buFont typeface="+mj-lt"/>
              <a:buAutoNum type="arabicPeriod"/>
            </a:pPr>
            <a:r>
              <a:rPr lang="en-US" dirty="0"/>
              <a:t>A user shall be able to </a:t>
            </a:r>
            <a:r>
              <a:rPr lang="en-US" b="1" dirty="0"/>
              <a:t>search</a:t>
            </a:r>
            <a:r>
              <a:rPr lang="en-US" dirty="0"/>
              <a:t> the appointments lists for all clinics.</a:t>
            </a:r>
            <a:endParaRPr lang="en-GB" dirty="0"/>
          </a:p>
          <a:p>
            <a:pPr marL="457200" indent="-457200">
              <a:buFont typeface="+mj-lt"/>
              <a:buAutoNum type="arabicPeriod"/>
            </a:pPr>
            <a:r>
              <a:rPr lang="en-US" dirty="0"/>
              <a:t>The system shall generate each day, for each clinic, a list of patients who are expected to attend appointments that day. </a:t>
            </a:r>
            <a:endParaRPr lang="en-GB" dirty="0"/>
          </a:p>
          <a:p>
            <a:pPr marL="457200" indent="-457200">
              <a:buFont typeface="+mj-lt"/>
              <a:buAutoNum type="arabicPeriod"/>
            </a:pPr>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t>
            </a:r>
            <a:r>
              <a:rPr lang="en-GB" i="1" dirty="0"/>
              <a:t>all</a:t>
            </a:r>
            <a:r>
              <a:rPr lang="en-GB" dirty="0"/>
              <a:t> clinics;</a:t>
            </a:r>
          </a:p>
          <a:p>
            <a:pPr lvl="1"/>
            <a:r>
              <a:rPr lang="en-GB" dirty="0"/>
              <a:t>Developer interpretation – search for a patient name in an individual clinic: User chooses a clinic then does the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
        <p:nvSpPr>
          <p:cNvPr id="7" name="TextBox 6">
            <a:extLst>
              <a:ext uri="{FF2B5EF4-FFF2-40B4-BE49-F238E27FC236}">
                <a16:creationId xmlns:a16="http://schemas.microsoft.com/office/drawing/2014/main" id="{E08BE9FC-DB51-A048-A4C0-D0BB48620AFB}"/>
              </a:ext>
            </a:extLst>
          </p:cNvPr>
          <p:cNvSpPr txBox="1"/>
          <p:nvPr/>
        </p:nvSpPr>
        <p:spPr>
          <a:xfrm>
            <a:off x="323528" y="6237312"/>
            <a:ext cx="304892" cy="461665"/>
          </a:xfrm>
          <a:prstGeom prst="rect">
            <a:avLst/>
          </a:prstGeom>
          <a:noFill/>
        </p:spPr>
        <p:txBody>
          <a:bodyPr wrap="none" rtlCol="0">
            <a:spAutoFit/>
          </a:bodyPr>
          <a:lstStyle/>
          <a:p>
            <a:r>
              <a:rPr lang="en-US" dirty="0">
                <a:solidFill>
                  <a:srgbClr val="FF0000"/>
                </a:solidFill>
              </a:rPr>
              <a:t>*</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44512257"/>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Goals and requirements</a:t>
            </a:r>
          </a:p>
        </p:txBody>
      </p:sp>
      <p:sp>
        <p:nvSpPr>
          <p:cNvPr id="44035" name="Rectangle 3"/>
          <p:cNvSpPr>
            <a:spLocks noGrp="1" noChangeArrowheads="1"/>
          </p:cNvSpPr>
          <p:nvPr>
            <p:ph idx="1"/>
          </p:nvPr>
        </p:nvSpPr>
        <p:spPr/>
        <p:txBody>
          <a:bodyPr/>
          <a:lstStyle/>
          <a:p>
            <a:r>
              <a:rPr lang="en-GB" sz="2400" dirty="0"/>
              <a:t>Non-functional requirements may be very difficult to </a:t>
            </a:r>
            <a:r>
              <a:rPr lang="en-GB" sz="2400"/>
              <a:t>state precisely; imprecise </a:t>
            </a:r>
            <a:r>
              <a:rPr lang="en-GB" sz="2400" dirty="0"/>
              <a:t>requirements may be difficult to verify or test.</a:t>
            </a:r>
            <a:endParaRPr lang="en-GB" sz="2000" dirty="0"/>
          </a:p>
          <a:p>
            <a:r>
              <a:rPr lang="en-GB" sz="2400" dirty="0"/>
              <a:t>Verifiable non-functional requirement</a:t>
            </a:r>
          </a:p>
          <a:p>
            <a:pPr lvl="1"/>
            <a:r>
              <a:rPr lang="en-GB" dirty="0"/>
              <a:t>A statement using some measure that can be objectively tested.</a:t>
            </a:r>
          </a:p>
          <a:p>
            <a:r>
              <a:rPr lang="en-GB" dirty="0"/>
              <a:t>Goal</a:t>
            </a:r>
          </a:p>
          <a:p>
            <a:pPr lvl="1"/>
            <a:r>
              <a:rPr lang="en-GB" dirty="0"/>
              <a:t>A general intention of the user such as ease of use.</a:t>
            </a:r>
            <a:endParaRPr lang="en-GB" sz="2000" dirty="0"/>
          </a:p>
          <a:p>
            <a:r>
              <a:rPr lang="en-GB" sz="2400" dirty="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 and analysis;</a:t>
            </a:r>
          </a:p>
          <a:p>
            <a:pPr lvl="1">
              <a:lnSpc>
                <a:spcPct val="90000"/>
              </a:lnSpc>
            </a:pPr>
            <a:r>
              <a:rPr lang="en-GB" dirty="0"/>
              <a:t>Requirements specification;</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9712" y="159549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 customer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 and analysis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a:t>
            </a:r>
            <a:r>
              <a:rPr lang="en-GB" dirty="0"/>
              <a:t>may </a:t>
            </a:r>
            <a:r>
              <a:rPr lang="en-GB" sz="2400" dirty="0"/>
              <a:t>not know what they really want.</a:t>
            </a:r>
          </a:p>
          <a:p>
            <a:r>
              <a:rPr lang="en-GB" sz="2400" dirty="0"/>
              <a:t>Stakeholders express requirements in their own terms.</a:t>
            </a:r>
          </a:p>
          <a:p>
            <a:r>
              <a:rPr lang="en-GB" sz="2400" dirty="0"/>
              <a:t>Different stakeholders may have conflicting requirements.</a:t>
            </a:r>
          </a:p>
          <a:p>
            <a:r>
              <a:rPr lang="en-GB" sz="2400" dirty="0"/>
              <a:t>Organizational and political factors may influence the system requirements.</a:t>
            </a:r>
          </a:p>
          <a:p>
            <a:r>
              <a:rPr lang="en-GB" sz="2400" dirty="0"/>
              <a:t>The requirements may change during the analysis process. New stakeholders may emerge;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organization</a:t>
            </a:r>
          </a:p>
          <a:p>
            <a:pPr lvl="1">
              <a:lnSpc>
                <a:spcPct val="90000"/>
              </a:lnSpc>
            </a:pPr>
            <a:r>
              <a:rPr lang="en-GB" sz="2000" dirty="0"/>
              <a:t>Grouping related requirements and organizing them into coherent clusters.</a:t>
            </a:r>
          </a:p>
          <a:p>
            <a:pPr>
              <a:lnSpc>
                <a:spcPct val="90000"/>
              </a:lnSpc>
            </a:pPr>
            <a:r>
              <a:rPr lang="en-GB" sz="2400" dirty="0"/>
              <a:t>Prioritization and negotiation</a:t>
            </a:r>
          </a:p>
          <a:p>
            <a:pPr lvl="1">
              <a:lnSpc>
                <a:spcPct val="90000"/>
              </a:lnSpc>
            </a:pPr>
            <a:r>
              <a:rPr lang="en-GB" sz="2000" dirty="0"/>
              <a:t>Prioritizing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a:p>
            <a:r>
              <a:rPr lang="en-US" dirty="0"/>
              <a:t>A number of approaches exist:</a:t>
            </a:r>
          </a:p>
          <a:p>
            <a:pPr lvl="1"/>
            <a:r>
              <a:rPr lang="en-US" dirty="0"/>
              <a:t>Interviewing,</a:t>
            </a:r>
          </a:p>
          <a:p>
            <a:pPr lvl="1"/>
            <a:r>
              <a:rPr lang="en-GB" dirty="0"/>
              <a:t>Ethnography,</a:t>
            </a:r>
          </a:p>
          <a:p>
            <a:pPr lvl="1"/>
            <a:r>
              <a:rPr lang="en-US" dirty="0"/>
              <a:t>User stories and scenarios</a:t>
            </a:r>
            <a:r>
              <a:rPr lang="en-GB" dirty="0"/>
              <a:t>.</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Interviewing</a:t>
            </a:r>
          </a:p>
        </p:txBody>
      </p:sp>
      <p:sp>
        <p:nvSpPr>
          <p:cNvPr id="3" name="Content Placeholder 2"/>
          <p:cNvSpPr>
            <a:spLocks noGrp="1"/>
          </p:cNvSpPr>
          <p:nvPr>
            <p:ph idx="1"/>
          </p:nvPr>
        </p:nvSpPr>
        <p:spPr>
          <a:xfrm>
            <a:off x="457200" y="1600200"/>
            <a:ext cx="8229600" cy="4637112"/>
          </a:xfrm>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be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user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GB" dirty="0"/>
              <a:t>Constraints on the system from the domain of operation;</a:t>
            </a:r>
            <a:endParaRPr lang="en-US" dirty="0"/>
          </a:p>
          <a:p>
            <a:pPr lvl="1">
              <a:lnSpc>
                <a:spcPct val="90000"/>
              </a:lnSpc>
            </a:pPr>
            <a:r>
              <a:rPr lang="en-US" dirty="0"/>
              <a:t>Requirements engineers may not understand specific domain terminology;</a:t>
            </a:r>
          </a:p>
          <a:p>
            <a:pPr lvl="1">
              <a:lnSpc>
                <a:spcPct val="90000"/>
              </a:lnSpc>
            </a:pPr>
            <a:r>
              <a:rPr lang="en-US" dirty="0"/>
              <a:t>Some domain knowledge is so familiar to experts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This is inevitable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t>May be the basis for the contract itself - therefore must be defined in detail;</a:t>
            </a:r>
          </a:p>
          <a:p>
            <a:pPr lvl="1">
              <a:lnSpc>
                <a:spcPct val="90000"/>
              </a:lnSpc>
            </a:pPr>
            <a:r>
              <a:rPr lang="en-GB" dirty="0"/>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b) 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organizational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process definitions suggest they ought to work.</a:t>
            </a:r>
          </a:p>
          <a:p>
            <a:r>
              <a:rPr lang="en-GB" dirty="0"/>
              <a:t>Requirements that are derived from cooperation and awareness of other people’s activities.</a:t>
            </a:r>
          </a:p>
          <a:p>
            <a:pPr lvl="1"/>
            <a:r>
              <a:rPr lang="en-GB" dirty="0"/>
              <a:t>Awareness of what other people are doing leads to changes in the way in which we do things.</a:t>
            </a:r>
          </a:p>
          <a:p>
            <a:r>
              <a:rPr lang="en-GB" dirty="0"/>
              <a:t>Ethnography is effective for understanding existing processes, but cannot identify </a:t>
            </a:r>
            <a:r>
              <a:rPr lang="en-GB" b="1" dirty="0"/>
              <a:t>new features </a:t>
            </a:r>
            <a:r>
              <a:rPr lang="en-GB" dirty="0"/>
              <a:t>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dirty="0"/>
              <a:t>Developed in a project studying the air-traffic control process.</a:t>
            </a:r>
          </a:p>
          <a:p>
            <a:pPr>
              <a:lnSpc>
                <a:spcPct val="90000"/>
              </a:lnSpc>
            </a:pPr>
            <a:r>
              <a:rPr lang="en-GB" dirty="0"/>
              <a:t>Combines ethnography with prototyping.</a:t>
            </a:r>
          </a:p>
          <a:p>
            <a:pPr>
              <a:lnSpc>
                <a:spcPct val="90000"/>
              </a:lnSpc>
            </a:pPr>
            <a:r>
              <a:rPr lang="en-GB" dirty="0"/>
              <a:t>Prototype development results in unanswered questions, which focus the ethnographic analysis.</a:t>
            </a:r>
          </a:p>
          <a:p>
            <a:pPr>
              <a:lnSpc>
                <a:spcPct val="90000"/>
              </a:lnSpc>
            </a:pPr>
            <a:r>
              <a:rPr lang="en-GB" dirty="0"/>
              <a:t>The problem with ethnography is that it studies existing practices, which may have some historical basis that is no longer relevant.</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c) User 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User stories and scenarios are a description of how a system may be used for a particular task.</a:t>
            </a:r>
          </a:p>
          <a:p>
            <a:r>
              <a:rPr lang="en-US" dirty="0"/>
              <a:t>Because they are based on a practical situation, stakeholders can relate to them and can comment on their situation with respect to the story.</a:t>
            </a:r>
          </a:p>
          <a:p>
            <a:r>
              <a:rPr lang="en-US" dirty="0"/>
              <a:t>See User Stories examples in chapter 3.</a:t>
            </a:r>
          </a:p>
          <a:p>
            <a:r>
              <a:rPr lang="en-US" dirty="0"/>
              <a:t>A collection of user stories is called an epic.</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Epic: Photo sharing in the classroom (</a:t>
            </a:r>
            <a:r>
              <a:rPr lang="en-US" dirty="0" err="1"/>
              <a:t>iLearn</a:t>
            </a:r>
            <a:r>
              <a:rPr lang="en-US" dirty="0"/>
              <a:t>)</a:t>
            </a:r>
          </a:p>
        </p:txBody>
      </p:sp>
      <p:sp>
        <p:nvSpPr>
          <p:cNvPr id="3" name="Content Placeholder 2"/>
          <p:cNvSpPr>
            <a:spLocks noGrp="1"/>
          </p:cNvSpPr>
          <p:nvPr>
            <p:ph idx="1"/>
          </p:nvPr>
        </p:nvSpPr>
        <p:spPr>
          <a:xfrm>
            <a:off x="457200" y="1600200"/>
            <a:ext cx="8229600" cy="4756150"/>
          </a:xfrm>
        </p:spPr>
        <p:txBody>
          <a:bodyPr/>
          <a:lstStyle/>
          <a:p>
            <a:r>
              <a:rPr lang="en-GB" sz="1600" dirty="0"/>
              <a:t>Jack is a primary school teacher in Ullapool (a village in northern Scotland). </a:t>
            </a:r>
          </a:p>
          <a:p>
            <a:r>
              <a:rPr lang="en-GB" sz="1600" dirty="0"/>
              <a:t>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p>
          <a:p>
            <a:r>
              <a:rPr lang="en-GB" sz="1600" dirty="0"/>
              <a:t>Jack sends an email to a primary school teachers group, of which he is a member,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scenario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 flow</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(cont’d)</a:t>
            </a:r>
          </a:p>
        </p:txBody>
      </p:sp>
      <p:sp>
        <p:nvSpPr>
          <p:cNvPr id="3" name="Content Placeholder 2"/>
          <p:cNvSpPr>
            <a:spLocks noGrp="1"/>
          </p:cNvSpPr>
          <p:nvPr>
            <p:ph idx="1"/>
          </p:nvPr>
        </p:nvSpPr>
        <p:spPr/>
        <p:txBody>
          <a:bodyPr/>
          <a:lstStyle/>
          <a:p>
            <a:r>
              <a:rPr lang="en-US" sz="1600" b="1" dirty="0"/>
              <a:t>What can go wrong</a:t>
            </a:r>
            <a:r>
              <a:rPr lang="en-US" sz="1600" dirty="0"/>
              <a:t>: 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 (SRS).</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 it is therefore important that these be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software requirements specification (SRS)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28022603"/>
              </p:ext>
            </p:extLst>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a:t>
            </a:r>
            <a:r>
              <a:rPr lang="en-GB" b="1" dirty="0"/>
              <a:t>what</a:t>
            </a:r>
            <a:r>
              <a:rPr lang="en-GB" dirty="0"/>
              <a:t> the system should do, whereas the design should describe </a:t>
            </a:r>
            <a:r>
              <a:rPr lang="en-GB" b="1" dirty="0"/>
              <a:t>how</a:t>
            </a:r>
            <a:r>
              <a:rPr lang="en-GB" dirty="0"/>
              <a:t>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dirty="0"/>
              <a:t>The design may be the consequence of a regulatory requirement.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a:t>
            </a:r>
            <a:r>
              <a:rPr lang="en-GB" b="1" dirty="0"/>
              <a:t>shall</a:t>
            </a:r>
            <a:r>
              <a:rPr lang="en-GB" dirty="0"/>
              <a:t> for mandatory requirements, and </a:t>
            </a:r>
            <a:r>
              <a:rPr lang="en-GB" b="1" dirty="0"/>
              <a:t>should</a:t>
            </a:r>
            <a:r>
              <a:rPr lang="en-GB" dirty="0"/>
              <a:t>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98"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dirty="0"/>
              <a:t>Types of requirements</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 (cont’d)</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70"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dirty="0"/>
              <a:t>c) Use cases and use case diagrams</a:t>
            </a:r>
          </a:p>
        </p:txBody>
      </p:sp>
      <p:sp>
        <p:nvSpPr>
          <p:cNvPr id="48131" name="Rectangle 3"/>
          <p:cNvSpPr>
            <a:spLocks noGrp="1" noChangeArrowheads="1"/>
          </p:cNvSpPr>
          <p:nvPr>
            <p:ph idx="1"/>
          </p:nvPr>
        </p:nvSpPr>
        <p:spPr>
          <a:xfrm>
            <a:off x="457200" y="1600200"/>
            <a:ext cx="8229600" cy="4756150"/>
          </a:xfrm>
        </p:spPr>
        <p:txBody>
          <a:bodyPr/>
          <a:lstStyle/>
          <a:p>
            <a:r>
              <a:rPr lang="en-GB" dirty="0"/>
              <a:t>Use cases are a kind of scenario that are included in the </a:t>
            </a:r>
            <a:r>
              <a:rPr lang="en-US" dirty="0"/>
              <a:t>Unified Modeling Language (</a:t>
            </a:r>
            <a:r>
              <a:rPr lang="en-US" dirty="0">
                <a:hlinkClick r:id="rId2"/>
              </a:rPr>
              <a:t>UML</a:t>
            </a:r>
            <a:r>
              <a:rPr lang="en-US" dirty="0"/>
              <a:t>).</a:t>
            </a:r>
            <a:endParaRPr lang="en-GB" dirty="0"/>
          </a:p>
          <a:p>
            <a:r>
              <a:rPr lang="en-GB" dirty="0"/>
              <a:t>Use cases identify the actors in an interaction and describe the interaction itself.</a:t>
            </a:r>
          </a:p>
          <a:p>
            <a:r>
              <a:rPr lang="en-GB" dirty="0"/>
              <a:t>A set of use cases should describe all possible interactions with the system.</a:t>
            </a:r>
          </a:p>
          <a:p>
            <a:r>
              <a:rPr lang="en-GB" dirty="0"/>
              <a:t>A high-level graphical model supplemented by more detailed tabular description (see Chapter 5).</a:t>
            </a:r>
          </a:p>
          <a:p>
            <a:r>
              <a:rPr lang="en-GB" dirty="0"/>
              <a:t>UML sequence diagrams may be used to add detail to use 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TextBox 2">
            <a:extLst>
              <a:ext uri="{FF2B5EF4-FFF2-40B4-BE49-F238E27FC236}">
                <a16:creationId xmlns:a16="http://schemas.microsoft.com/office/drawing/2014/main" id="{8DF2E48D-DB92-844C-9139-6C9919B80A0C}"/>
              </a:ext>
            </a:extLst>
          </p:cNvPr>
          <p:cNvSpPr txBox="1"/>
          <p:nvPr/>
        </p:nvSpPr>
        <p:spPr>
          <a:xfrm>
            <a:off x="323528" y="6237312"/>
            <a:ext cx="304892" cy="461665"/>
          </a:xfrm>
          <a:prstGeom prst="rect">
            <a:avLst/>
          </a:prstGeom>
          <a:noFill/>
        </p:spPr>
        <p:txBody>
          <a:bodyPr wrap="none" rtlCol="0">
            <a:spAutoFit/>
          </a:bodyPr>
          <a:lstStyle/>
          <a:p>
            <a:r>
              <a:rPr lang="en-US">
                <a:solidFill>
                  <a:srgbClr val="FF0000"/>
                </a:solidFill>
              </a:rPr>
              <a:t>*</a:t>
            </a:r>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745-2D32-5746-AF4E-61E0CCA6CC2F}"/>
              </a:ext>
            </a:extLst>
          </p:cNvPr>
          <p:cNvSpPr>
            <a:spLocks noGrp="1"/>
          </p:cNvSpPr>
          <p:nvPr>
            <p:ph type="title"/>
          </p:nvPr>
        </p:nvSpPr>
        <p:spPr/>
        <p:txBody>
          <a:bodyPr>
            <a:normAutofit/>
          </a:bodyPr>
          <a:lstStyle/>
          <a:p>
            <a:r>
              <a:rPr lang="en-US" sz="1687" i="1" dirty="0">
                <a:solidFill>
                  <a:schemeClr val="tx1"/>
                </a:solidFill>
              </a:rPr>
              <a:t>A user story is to a use case as a gazelle is to a gazebo.</a:t>
            </a:r>
            <a:br>
              <a:rPr lang="en-US" sz="1687" i="1" dirty="0">
                <a:solidFill>
                  <a:schemeClr val="tx1"/>
                </a:solidFill>
              </a:rPr>
            </a:br>
            <a:r>
              <a:rPr lang="en-US" sz="1687" dirty="0">
                <a:solidFill>
                  <a:schemeClr val="tx1"/>
                </a:solidFill>
              </a:rPr>
              <a:t>—</a:t>
            </a:r>
            <a:r>
              <a:rPr lang="en-US" sz="1406" dirty="0">
                <a:solidFill>
                  <a:schemeClr val="tx1"/>
                </a:solidFill>
              </a:rPr>
              <a:t>Alistair Cockburn</a:t>
            </a:r>
          </a:p>
        </p:txBody>
      </p:sp>
      <p:sp>
        <p:nvSpPr>
          <p:cNvPr id="3" name="Content Placeholder 2">
            <a:extLst>
              <a:ext uri="{FF2B5EF4-FFF2-40B4-BE49-F238E27FC236}">
                <a16:creationId xmlns:a16="http://schemas.microsoft.com/office/drawing/2014/main" id="{150A8FD8-818E-B942-AB64-B3FF985E0094}"/>
              </a:ext>
            </a:extLst>
          </p:cNvPr>
          <p:cNvSpPr>
            <a:spLocks noGrp="1"/>
          </p:cNvSpPr>
          <p:nvPr>
            <p:ph idx="1"/>
          </p:nvPr>
        </p:nvSpPr>
        <p:spPr/>
        <p:txBody>
          <a:bodyPr/>
          <a:lstStyle/>
          <a:p>
            <a:r>
              <a:rPr lang="en-US" dirty="0"/>
              <a:t>A use case describes a sequence of actions between an </a:t>
            </a:r>
            <a:r>
              <a:rPr lang="en-US" b="1" dirty="0"/>
              <a:t>actor</a:t>
            </a:r>
            <a:r>
              <a:rPr lang="en-US" dirty="0"/>
              <a:t> and a system, that produces a result of value for that actor.</a:t>
            </a:r>
          </a:p>
          <a:p>
            <a:r>
              <a:rPr lang="en-US" dirty="0"/>
              <a:t>Use cases are a form of requirements.</a:t>
            </a:r>
          </a:p>
          <a:p>
            <a:r>
              <a:rPr lang="en-US" dirty="0"/>
              <a:t>They were presented in the UML.</a:t>
            </a:r>
          </a:p>
          <a:p>
            <a:r>
              <a:rPr lang="en-US" dirty="0"/>
              <a:t>Use cases help explore the deeper interactions among </a:t>
            </a:r>
            <a:r>
              <a:rPr lang="en-US" i="1" dirty="0"/>
              <a:t>users</a:t>
            </a:r>
            <a:r>
              <a:rPr lang="en-US" dirty="0"/>
              <a:t>, the </a:t>
            </a:r>
            <a:r>
              <a:rPr lang="en-US" i="1" dirty="0"/>
              <a:t>systems</a:t>
            </a:r>
            <a:r>
              <a:rPr lang="en-US" dirty="0"/>
              <a:t>, and the </a:t>
            </a:r>
            <a:r>
              <a:rPr lang="en-US" i="1" dirty="0"/>
              <a:t>subsystems</a:t>
            </a:r>
            <a:r>
              <a:rPr lang="en-US" dirty="0"/>
              <a:t> of the solution.</a:t>
            </a:r>
          </a:p>
          <a:p>
            <a:r>
              <a:rPr lang="en-US" dirty="0"/>
              <a:t>An actor is someone or something that interacts with the system.</a:t>
            </a:r>
          </a:p>
        </p:txBody>
      </p:sp>
      <p:pic>
        <p:nvPicPr>
          <p:cNvPr id="5" name="Picture 4">
            <a:extLst>
              <a:ext uri="{FF2B5EF4-FFF2-40B4-BE49-F238E27FC236}">
                <a16:creationId xmlns:a16="http://schemas.microsoft.com/office/drawing/2014/main" id="{696D9D0D-96B7-3C48-9843-8EFDB5A1F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4368" y="2539226"/>
            <a:ext cx="1067438" cy="1779547"/>
          </a:xfrm>
          <a:prstGeom prst="rect">
            <a:avLst/>
          </a:prstGeom>
        </p:spPr>
      </p:pic>
    </p:spTree>
    <p:extLst>
      <p:ext uri="{BB962C8B-B14F-4D97-AF65-F5344CB8AC3E}">
        <p14:creationId xmlns:p14="http://schemas.microsoft.com/office/powerpoint/2010/main" val="160143320"/>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1F6F18-C16E-3842-8528-F89C3F000C67}"/>
              </a:ext>
            </a:extLst>
          </p:cNvPr>
          <p:cNvSpPr>
            <a:spLocks noGrp="1"/>
          </p:cNvSpPr>
          <p:nvPr>
            <p:ph idx="1"/>
          </p:nvPr>
        </p:nvSpPr>
        <p:spPr>
          <a:xfrm>
            <a:off x="609599" y="1016256"/>
            <a:ext cx="6347714" cy="5475338"/>
          </a:xfrm>
        </p:spPr>
        <p:txBody>
          <a:bodyPr>
            <a:normAutofit fontScale="92500" lnSpcReduction="20000"/>
          </a:bodyPr>
          <a:lstStyle/>
          <a:p>
            <a:r>
              <a:rPr lang="en-US" dirty="0"/>
              <a:t>Three types of actors</a:t>
            </a:r>
          </a:p>
          <a:p>
            <a:pPr lvl="1"/>
            <a:r>
              <a:rPr lang="en-US" i="1" dirty="0"/>
              <a:t>Users</a:t>
            </a:r>
          </a:p>
          <a:p>
            <a:pPr lvl="1"/>
            <a:r>
              <a:rPr lang="en-US" i="1" dirty="0"/>
              <a:t>Other systems or applications</a:t>
            </a:r>
          </a:p>
          <a:p>
            <a:pPr lvl="1"/>
            <a:r>
              <a:rPr lang="en-US" i="1" dirty="0"/>
              <a:t>A device</a:t>
            </a:r>
          </a:p>
          <a:p>
            <a:pPr lvl="1"/>
            <a:endParaRPr lang="en-US" dirty="0"/>
          </a:p>
          <a:p>
            <a:r>
              <a:rPr lang="en-US" dirty="0"/>
              <a:t>Mandatory elements for a use case</a:t>
            </a:r>
          </a:p>
          <a:p>
            <a:pPr lvl="1"/>
            <a:r>
              <a:rPr lang="en-US" i="1" dirty="0"/>
              <a:t>Use case name</a:t>
            </a:r>
          </a:p>
          <a:p>
            <a:pPr lvl="1"/>
            <a:r>
              <a:rPr lang="en-US" i="1" dirty="0"/>
              <a:t>Brief description</a:t>
            </a:r>
          </a:p>
          <a:p>
            <a:pPr lvl="1"/>
            <a:r>
              <a:rPr lang="en-US" i="1" dirty="0"/>
              <a:t>Actor(s)</a:t>
            </a:r>
          </a:p>
          <a:p>
            <a:pPr lvl="1"/>
            <a:r>
              <a:rPr lang="en-US" i="1" dirty="0"/>
              <a:t>Flow of events</a:t>
            </a:r>
          </a:p>
          <a:p>
            <a:pPr lvl="1"/>
            <a:endParaRPr lang="en-US" i="1" dirty="0"/>
          </a:p>
          <a:p>
            <a:r>
              <a:rPr lang="en-US" dirty="0"/>
              <a:t>Use case diagram</a:t>
            </a:r>
          </a:p>
          <a:p>
            <a:pPr marL="457176" lvl="1" indent="0">
              <a:buNone/>
            </a:pPr>
            <a:endParaRPr lang="en-US" dirty="0"/>
          </a:p>
          <a:p>
            <a:r>
              <a:rPr lang="en-US" sz="1547" dirty="0"/>
              <a:t>Agile Software Requirements: Lean Requirements Practices for Teams, Programs, and the Enterprise </a:t>
            </a:r>
            <a:r>
              <a:rPr lang="en-US" sz="1547" dirty="0">
                <a:hlinkClick r:id="rId2"/>
              </a:rPr>
              <a:t>(read)</a:t>
            </a:r>
            <a:endParaRPr lang="en-US" sz="1547" dirty="0"/>
          </a:p>
          <a:p>
            <a:pPr lvl="1"/>
            <a:r>
              <a:rPr lang="en-US" sz="1547" dirty="0"/>
              <a:t>by Dean Leffingwell, December 2010, Addison-Wesley Professional, ISBN: 9780321685438</a:t>
            </a:r>
          </a:p>
          <a:p>
            <a:endParaRPr lang="en-US" dirty="0"/>
          </a:p>
        </p:txBody>
      </p:sp>
      <p:pic>
        <p:nvPicPr>
          <p:cNvPr id="5" name="Picture 4">
            <a:extLst>
              <a:ext uri="{FF2B5EF4-FFF2-40B4-BE49-F238E27FC236}">
                <a16:creationId xmlns:a16="http://schemas.microsoft.com/office/drawing/2014/main" id="{687D687E-F237-6F40-BF91-128311C8B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971" y="518498"/>
            <a:ext cx="2448462" cy="2350524"/>
          </a:xfrm>
          <a:prstGeom prst="rect">
            <a:avLst/>
          </a:prstGeom>
        </p:spPr>
      </p:pic>
      <p:pic>
        <p:nvPicPr>
          <p:cNvPr id="7" name="Picture 6">
            <a:extLst>
              <a:ext uri="{FF2B5EF4-FFF2-40B4-BE49-F238E27FC236}">
                <a16:creationId xmlns:a16="http://schemas.microsoft.com/office/drawing/2014/main" id="{02F83AAD-C000-A147-86AE-6985866CC3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425" y="3291886"/>
            <a:ext cx="5206008" cy="1643063"/>
          </a:xfrm>
          <a:prstGeom prst="rect">
            <a:avLst/>
          </a:prstGeom>
        </p:spPr>
      </p:pic>
    </p:spTree>
    <p:extLst>
      <p:ext uri="{BB962C8B-B14F-4D97-AF65-F5344CB8AC3E}">
        <p14:creationId xmlns:p14="http://schemas.microsoft.com/office/powerpoint/2010/main" val="2995299643"/>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(SRS) is the official statement of what is required of the system developers.</a:t>
            </a:r>
          </a:p>
          <a:p>
            <a:r>
              <a:rPr lang="en-GB" dirty="0"/>
              <a:t>SRS = Software Requirements Specification</a:t>
            </a:r>
          </a:p>
          <a:p>
            <a:r>
              <a:rPr lang="en-GB" dirty="0">
                <a:hlinkClick r:id="rId2"/>
              </a:rPr>
              <a:t>Software_requirements_specification</a:t>
            </a:r>
            <a:endParaRPr lang="en-GB" dirty="0"/>
          </a:p>
          <a:p>
            <a:r>
              <a:rPr lang="en-GB" dirty="0"/>
              <a:t>It should include both a definition of user requirements and a specification of the system requirements.</a:t>
            </a:r>
          </a:p>
          <a:p>
            <a:r>
              <a:rPr lang="en-GB" dirty="0"/>
              <a:t>It is NOT a design document. As far as possible, it should set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1809522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the IEEE 830 standard. These are mostly applicable to the requirements for large-system engineering projects.</a:t>
            </a:r>
          </a:p>
          <a:p>
            <a:r>
              <a:rPr lang="en-US" dirty="0">
                <a:hlinkClick r:id="rId2"/>
              </a:rPr>
              <a:t>IEEE 830-1998 - IEEE Recommended Practice</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36738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dirty="0"/>
              <a:t>Concerned with demonstrating that the requirements define the system that the customer really wants.</a:t>
            </a:r>
          </a:p>
          <a:p>
            <a:r>
              <a:rPr lang="en-GB" dirty="0"/>
              <a:t>Requirements error costs are high, so validation is very important.</a:t>
            </a:r>
          </a:p>
          <a:p>
            <a:pPr lvl="1"/>
            <a:r>
              <a:rPr lang="en-GB" dirty="0"/>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 More in Chapter 8.</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dirty="0"/>
              <a:t>Regular reviews should be held while the requirements definition is being formulated.</a:t>
            </a:r>
          </a:p>
          <a:p>
            <a:r>
              <a:rPr lang="en-GB" dirty="0"/>
              <a:t>Both client and contractor staff should be involved in reviews.</a:t>
            </a:r>
          </a:p>
          <a:p>
            <a:r>
              <a:rPr lang="en-GB" dirty="0"/>
              <a:t>Reviews may be formal (with completed documents) or informal. More in Chapter 24.</a:t>
            </a:r>
          </a:p>
          <a:p>
            <a:r>
              <a:rPr lang="en-GB" dirty="0"/>
              <a:t>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a:t>
            </a:r>
            <a:r>
              <a:rPr lang="en-GB" dirty="0"/>
              <a:t>management</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Requirements management</a:t>
            </a:r>
          </a:p>
        </p:txBody>
      </p:sp>
      <p:sp>
        <p:nvSpPr>
          <p:cNvPr id="55299" name="Rectangle 3"/>
          <p:cNvSpPr>
            <a:spLocks noGrp="1" noChangeArrowheads="1"/>
          </p:cNvSpPr>
          <p:nvPr>
            <p:ph idx="1"/>
          </p:nvPr>
        </p:nvSpPr>
        <p:spPr/>
        <p:txBody>
          <a:bodyPr/>
          <a:lstStyle/>
          <a:p>
            <a:r>
              <a:rPr lang="en-GB" sz="2400" dirty="0">
                <a:solidFill>
                  <a:schemeClr val="tx1"/>
                </a:solidFill>
              </a:rPr>
              <a:t>Requirements management </a:t>
            </a:r>
            <a:r>
              <a:rPr lang="en-GB" sz="2400" dirty="0"/>
              <a:t>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t>
            </a:r>
            <a:r>
              <a:rPr lang="en-US" i="1" dirty="0"/>
              <a:t>assess the impact </a:t>
            </a:r>
            <a:r>
              <a:rPr lang="en-US" dirty="0"/>
              <a:t>of requirements changes.</a:t>
            </a:r>
          </a:p>
          <a:p>
            <a:r>
              <a:rPr lang="en-US" dirty="0"/>
              <a:t>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95536" y="1417638"/>
            <a:ext cx="8686800" cy="4819674"/>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 -</a:t>
            </a:r>
            <a:r>
              <a:rPr lang="en-US" dirty="0">
                <a:solidFill>
                  <a:srgbClr val="FF0000"/>
                </a:solidFill>
              </a:rPr>
              <a:t> </a:t>
            </a:r>
            <a:r>
              <a:rPr lang="en-US" dirty="0"/>
              <a:t>Each requirement must be uniquely </a:t>
            </a:r>
            <a:r>
              <a:rPr lang="en-US" u="sng" dirty="0"/>
              <a:t>identified</a:t>
            </a:r>
            <a:r>
              <a:rPr lang="en-US" dirty="0"/>
              <a:t> so that it can be cross-referenced with other requirements. </a:t>
            </a:r>
            <a:endParaRPr lang="en-GB" dirty="0"/>
          </a:p>
          <a:p>
            <a:pPr lvl="1"/>
            <a:r>
              <a:rPr lang="en-US" i="1" dirty="0">
                <a:solidFill>
                  <a:srgbClr val="000000"/>
                </a:solidFill>
              </a:rPr>
              <a:t>Change management process -</a:t>
            </a:r>
            <a:r>
              <a:rPr lang="en-US" dirty="0">
                <a:solidFill>
                  <a:srgbClr val="000000"/>
                </a:solidFill>
              </a:rPr>
              <a:t> </a:t>
            </a:r>
            <a:r>
              <a:rPr lang="en-US" dirty="0"/>
              <a:t>This is the set of activities that assess the impact and cost of changes.</a:t>
            </a:r>
            <a:endParaRPr lang="en-GB" dirty="0"/>
          </a:p>
          <a:p>
            <a:pPr lvl="1"/>
            <a:r>
              <a:rPr lang="en-US" i="1" dirty="0">
                <a:solidFill>
                  <a:srgbClr val="000000"/>
                </a:solidFill>
              </a:rPr>
              <a:t>Traceability policies -</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 -</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a:xfrm>
            <a:off x="457200" y="1484784"/>
            <a:ext cx="8229600" cy="4871566"/>
          </a:xfrm>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a:t>
            </a:r>
            <a:r>
              <a:rPr lang="en-US" dirty="0">
                <a:solidFill>
                  <a:srgbClr val="1049E4"/>
                </a:solidFill>
              </a:rPr>
              <a:t>change proposal </a:t>
            </a:r>
            <a:r>
              <a:rPr lang="en-US" dirty="0">
                <a:solidFill>
                  <a:srgbClr val="000000"/>
                </a:solidFill>
              </a:rPr>
              <a:t>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a:t>
            </a:r>
            <a:r>
              <a:rPr lang="en-US" dirty="0">
                <a:solidFill>
                  <a:srgbClr val="1049E4"/>
                </a:solidFill>
              </a:rPr>
              <a:t>effect of the proposed change is assessed </a:t>
            </a:r>
            <a:r>
              <a:rPr lang="en-US" dirty="0">
                <a:solidFill>
                  <a:srgbClr val="000000"/>
                </a:solidFill>
              </a:rPr>
              <a:t>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a:t>
            </a:r>
            <a:r>
              <a:rPr lang="en-US" dirty="0">
                <a:solidFill>
                  <a:srgbClr val="1049E4"/>
                </a:solidFill>
              </a:rPr>
              <a:t>requirements document </a:t>
            </a:r>
            <a:r>
              <a:rPr lang="en-US" dirty="0">
                <a:solidFill>
                  <a:srgbClr val="000000"/>
                </a:solidFill>
              </a:rPr>
              <a:t>and, where necessary, the system design and implementation, are </a:t>
            </a:r>
            <a:r>
              <a:rPr lang="en-US" dirty="0">
                <a:solidFill>
                  <a:srgbClr val="1049E4"/>
                </a:solidFill>
              </a:rPr>
              <a:t>modified</a:t>
            </a:r>
            <a:r>
              <a:rPr lang="en-US" dirty="0">
                <a:solidFill>
                  <a:srgbClr val="000000"/>
                </a:solidFill>
              </a:rPr>
              <a:t>.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7676</TotalTime>
  <Words>6323</Words>
  <Application>Microsoft Macintosh PowerPoint</Application>
  <PresentationFormat>On-screen Show (4:3)</PresentationFormat>
  <Paragraphs>732</Paragraphs>
  <Slides>89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5" baseType="lpstr">
      <vt:lpstr>Arial</vt:lpstr>
      <vt:lpstr>Calibri</vt:lpstr>
      <vt:lpstr>Wingdings</vt:lpstr>
      <vt:lpstr>Zapf Dingbats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requirements</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requirements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 and analysis</vt:lpstr>
      <vt:lpstr>Requirements elicitation and analysis</vt:lpstr>
      <vt:lpstr>Requirements elicitation</vt:lpstr>
      <vt:lpstr>Problems of requirements elicitation</vt:lpstr>
      <vt:lpstr>The requirements elicitation and analysis process </vt:lpstr>
      <vt:lpstr>Process activities</vt:lpstr>
      <vt:lpstr>Requirements discovery</vt:lpstr>
      <vt:lpstr>a) Interviewing</vt:lpstr>
      <vt:lpstr>Interviews in practice</vt:lpstr>
      <vt:lpstr>Problems with interviews</vt:lpstr>
      <vt:lpstr>b) Ethnography</vt:lpstr>
      <vt:lpstr>Scope of ethnography</vt:lpstr>
      <vt:lpstr>Focused ethnography</vt:lpstr>
      <vt:lpstr>Ethnography and prototyping for requirements analysis </vt:lpstr>
      <vt:lpstr>c) User stories and scenarios</vt:lpstr>
      <vt:lpstr>Epic: Photo sharing in the classroom (iLearn)</vt:lpstr>
      <vt:lpstr>Scenarios</vt:lpstr>
      <vt:lpstr>Uploading photos scenario (iLearn)</vt:lpstr>
      <vt:lpstr>Uploading photos (cont’d)</vt:lpstr>
      <vt:lpstr>Requirements specification</vt:lpstr>
      <vt:lpstr>Requirements specification</vt:lpstr>
      <vt:lpstr>Ways of writing a software requirements specification (SRS)</vt:lpstr>
      <vt:lpstr>Requirements and design</vt:lpstr>
      <vt:lpstr>a) Natural language specification</vt:lpstr>
      <vt:lpstr>Guidelines for writing requirements</vt:lpstr>
      <vt:lpstr>Problems with natural language</vt:lpstr>
      <vt:lpstr>Example requirements for the insulin pump software system </vt:lpstr>
      <vt:lpstr>b) Structured specifications</vt:lpstr>
      <vt:lpstr>Form-based specifications</vt:lpstr>
      <vt:lpstr>A structured specification of a requirement for an insulin pump </vt:lpstr>
      <vt:lpstr>A structured specification of a requirement for an insulin pump (cont’d) </vt:lpstr>
      <vt:lpstr>Tabular specification</vt:lpstr>
      <vt:lpstr>Tabular specification of computation for an insulin pump </vt:lpstr>
      <vt:lpstr>c) Use cases and use case diagrams</vt:lpstr>
      <vt:lpstr>Use cases for the Mentcare system</vt:lpstr>
      <vt:lpstr>A user story is to a use case as a gazelle is to a gazebo. —Alistair Cockburn</vt:lpstr>
      <vt:lpstr>PowerPoint Presentation</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Palacios, Joaquin M</cp:lastModifiedBy>
  <cp:revision>93</cp:revision>
  <cp:lastPrinted>2010-01-11T10:54:43Z</cp:lastPrinted>
  <dcterms:created xsi:type="dcterms:W3CDTF">2010-01-08T19:43:52Z</dcterms:created>
  <dcterms:modified xsi:type="dcterms:W3CDTF">2021-09-20T21:12:12Z</dcterms:modified>
</cp:coreProperties>
</file>