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2"/>
  </p:notesMasterIdLst>
  <p:handoutMasterIdLst>
    <p:handoutMasterId r:id="rId63"/>
  </p:handoutMasterIdLst>
  <p:sldIdLst>
    <p:sldId id="256" r:id="rId2"/>
    <p:sldId id="281" r:id="rId3"/>
    <p:sldId id="282" r:id="rId4"/>
    <p:sldId id="280" r:id="rId5"/>
    <p:sldId id="283" r:id="rId6"/>
    <p:sldId id="284" r:id="rId7"/>
    <p:sldId id="285" r:id="rId8"/>
    <p:sldId id="311" r:id="rId9"/>
    <p:sldId id="287" r:id="rId10"/>
    <p:sldId id="286" r:id="rId11"/>
    <p:sldId id="257" r:id="rId12"/>
    <p:sldId id="288" r:id="rId13"/>
    <p:sldId id="258" r:id="rId14"/>
    <p:sldId id="313" r:id="rId15"/>
    <p:sldId id="289" r:id="rId16"/>
    <p:sldId id="290" r:id="rId17"/>
    <p:sldId id="259" r:id="rId18"/>
    <p:sldId id="260" r:id="rId19"/>
    <p:sldId id="261" r:id="rId20"/>
    <p:sldId id="299" r:id="rId21"/>
    <p:sldId id="262" r:id="rId22"/>
    <p:sldId id="263" r:id="rId23"/>
    <p:sldId id="312" r:id="rId24"/>
    <p:sldId id="291" r:id="rId25"/>
    <p:sldId id="292" r:id="rId26"/>
    <p:sldId id="264" r:id="rId27"/>
    <p:sldId id="265" r:id="rId28"/>
    <p:sldId id="266" r:id="rId29"/>
    <p:sldId id="300" r:id="rId30"/>
    <p:sldId id="301" r:id="rId31"/>
    <p:sldId id="267" r:id="rId32"/>
    <p:sldId id="268" r:id="rId33"/>
    <p:sldId id="293" r:id="rId34"/>
    <p:sldId id="269" r:id="rId35"/>
    <p:sldId id="320" r:id="rId36"/>
    <p:sldId id="321" r:id="rId37"/>
    <p:sldId id="315" r:id="rId38"/>
    <p:sldId id="294" r:id="rId39"/>
    <p:sldId id="295" r:id="rId40"/>
    <p:sldId id="270" r:id="rId41"/>
    <p:sldId id="271" r:id="rId42"/>
    <p:sldId id="302" r:id="rId43"/>
    <p:sldId id="278" r:id="rId44"/>
    <p:sldId id="272" r:id="rId45"/>
    <p:sldId id="274" r:id="rId46"/>
    <p:sldId id="273" r:id="rId47"/>
    <p:sldId id="277" r:id="rId48"/>
    <p:sldId id="316" r:id="rId49"/>
    <p:sldId id="303" r:id="rId50"/>
    <p:sldId id="304" r:id="rId51"/>
    <p:sldId id="297" r:id="rId52"/>
    <p:sldId id="305" r:id="rId53"/>
    <p:sldId id="275" r:id="rId54"/>
    <p:sldId id="276" r:id="rId55"/>
    <p:sldId id="306" r:id="rId56"/>
    <p:sldId id="317" r:id="rId57"/>
    <p:sldId id="318" r:id="rId58"/>
    <p:sldId id="319" r:id="rId59"/>
    <p:sldId id="314" r:id="rId60"/>
    <p:sldId id="298" r:id="rId6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19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45"/>
    <p:restoredTop sz="94674"/>
  </p:normalViewPr>
  <p:slideViewPr>
    <p:cSldViewPr snapToGrid="0" snapToObjects="1">
      <p:cViewPr varScale="1">
        <p:scale>
          <a:sx n="119" d="100"/>
          <a:sy n="119" d="100"/>
        </p:scale>
        <p:origin x="1408"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9/22/21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9/22/21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24266406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ndards.ieee.org/standard/42010-2011.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boundaries</a:t>
            </a:r>
          </a:p>
        </p:txBody>
      </p:sp>
      <p:sp>
        <p:nvSpPr>
          <p:cNvPr id="3" name="Content Placeholder 2"/>
          <p:cNvSpPr>
            <a:spLocks noGrp="1"/>
          </p:cNvSpPr>
          <p:nvPr>
            <p:ph idx="1"/>
          </p:nvPr>
        </p:nvSpPr>
        <p:spPr/>
        <p:txBody>
          <a:bodyPr/>
          <a:lstStyle/>
          <a:p>
            <a:r>
              <a:rPr lang="en-US" dirty="0"/>
              <a:t>System boundaries are established to define what is inside and what is outside the system.</a:t>
            </a:r>
          </a:p>
          <a:p>
            <a:pPr lvl="1"/>
            <a:r>
              <a:rPr lang="en-US" dirty="0"/>
              <a:t>They show other systems that are used or depend on the system being developed.</a:t>
            </a:r>
          </a:p>
          <a:p>
            <a:r>
              <a:rPr lang="en-US" dirty="0"/>
              <a:t>The </a:t>
            </a:r>
            <a:r>
              <a:rPr lang="en-US" i="1" dirty="0"/>
              <a:t>position</a:t>
            </a:r>
            <a:r>
              <a:rPr lang="en-US" dirty="0"/>
              <a:t> of the system boundary has a profound effect on the system requirements. </a:t>
            </a:r>
          </a:p>
          <a:p>
            <a:r>
              <a:rPr lang="en-US" dirty="0"/>
              <a:t>Defining a system boundary is a political judgment</a:t>
            </a:r>
          </a:p>
          <a:p>
            <a:pPr lvl="1"/>
            <a:r>
              <a:rPr lang="en-US" dirty="0"/>
              <a:t>There may be pressures to develop system boundaries that increase / decrease the </a:t>
            </a:r>
            <a:r>
              <a:rPr lang="en-US" u="sng" dirty="0"/>
              <a:t>influence</a:t>
            </a:r>
            <a:r>
              <a:rPr lang="en-US" dirty="0"/>
              <a:t> or </a:t>
            </a:r>
            <a:r>
              <a:rPr lang="en-US" u="sng" dirty="0"/>
              <a:t>workload</a:t>
            </a:r>
            <a:r>
              <a:rPr lang="en-US" dirty="0"/>
              <a:t> of different parts of an organization.</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err="1"/>
              <a:t>Mentcare</a:t>
            </a:r>
            <a:r>
              <a:rPr lang="en-GB" dirty="0"/>
              <a:t> system</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dirty="0"/>
              <a:t>Context models simply show the other systems in the environment, not how the system being developed is used in that environment.</a:t>
            </a:r>
          </a:p>
          <a:p>
            <a:r>
              <a:rPr lang="en-US" b="1" dirty="0">
                <a:solidFill>
                  <a:srgbClr val="3919FB"/>
                </a:solidFill>
              </a:rPr>
              <a:t>Process models </a:t>
            </a:r>
            <a:r>
              <a:rPr lang="en-US" dirty="0"/>
              <a:t>reveal how the system being developed is used in broader business processes.</a:t>
            </a:r>
          </a:p>
          <a:p>
            <a:r>
              <a:rPr lang="en-US" dirty="0"/>
              <a:t>UML </a:t>
            </a:r>
            <a:r>
              <a:rPr lang="en-US" dirty="0">
                <a:solidFill>
                  <a:srgbClr val="3919FB"/>
                </a:solidFill>
              </a:rPr>
              <a:t>activity diagrams </a:t>
            </a:r>
            <a:r>
              <a:rPr lang="en-US" dirty="0"/>
              <a:t>may be used to define business process models.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Involuntary Detention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Interaction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4177382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r>
              <a:rPr lang="en-US" dirty="0"/>
              <a:t>Modeling </a:t>
            </a:r>
            <a:r>
              <a:rPr lang="en-US" dirty="0">
                <a:solidFill>
                  <a:srgbClr val="3919FB"/>
                </a:solidFill>
              </a:rPr>
              <a:t>user</a:t>
            </a:r>
            <a:r>
              <a:rPr lang="en-US" dirty="0"/>
              <a:t> interaction is important as it helps to identify user requirements. </a:t>
            </a:r>
          </a:p>
          <a:p>
            <a:r>
              <a:rPr lang="en-US" dirty="0"/>
              <a:t>Modeling </a:t>
            </a:r>
            <a:r>
              <a:rPr lang="en-US" dirty="0">
                <a:solidFill>
                  <a:srgbClr val="3919FB"/>
                </a:solidFill>
              </a:rPr>
              <a:t>system-to-system</a:t>
            </a:r>
            <a:r>
              <a:rPr lang="en-US" dirty="0"/>
              <a:t> interaction highlights the communication problems that may arise. </a:t>
            </a:r>
          </a:p>
          <a:p>
            <a:r>
              <a:rPr lang="en-US" dirty="0"/>
              <a:t>Modeling </a:t>
            </a:r>
            <a:r>
              <a:rPr lang="en-US" dirty="0">
                <a:solidFill>
                  <a:srgbClr val="3919FB"/>
                </a:solidFill>
              </a:rPr>
              <a:t>component</a:t>
            </a:r>
            <a:r>
              <a:rPr lang="en-US" dirty="0"/>
              <a:t> interaction helps us understand if a proposed system structure is likely to deliver the required system performance and dependability.</a:t>
            </a:r>
            <a:r>
              <a:rPr lang="en-GB" dirty="0"/>
              <a:t> </a:t>
            </a:r>
          </a:p>
          <a:p>
            <a:r>
              <a:rPr lang="en-GB" dirty="0">
                <a:solidFill>
                  <a:srgbClr val="3919FB"/>
                </a:solidFill>
              </a:rPr>
              <a:t>Use case diagrams </a:t>
            </a:r>
            <a:r>
              <a:rPr lang="en-GB" dirty="0"/>
              <a:t>and </a:t>
            </a:r>
            <a:r>
              <a:rPr lang="en-GB" dirty="0">
                <a:solidFill>
                  <a:srgbClr val="3919FB"/>
                </a:solidFill>
              </a:rPr>
              <a:t>sequence diagrams </a:t>
            </a:r>
            <a:r>
              <a:rPr lang="en-GB" dirty="0"/>
              <a:t>may be used for interaction </a:t>
            </a:r>
            <a:r>
              <a:rPr lang="en-GB" dirty="0" err="1"/>
              <a:t>modeling</a:t>
            </a:r>
            <a:r>
              <a:rPr lang="en-GB" dirty="0"/>
              <a:t>.</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cases were developed originally to support requirements elicitation and are now incorporated into the UML.</a:t>
            </a:r>
          </a:p>
          <a:p>
            <a:r>
              <a:rPr lang="en-US" dirty="0"/>
              <a:t>Each </a:t>
            </a:r>
            <a:r>
              <a:rPr lang="en-US" dirty="0">
                <a:solidFill>
                  <a:srgbClr val="3919FB"/>
                </a:solidFill>
              </a:rPr>
              <a:t>use case </a:t>
            </a:r>
            <a:r>
              <a:rPr lang="en-US" dirty="0"/>
              <a:t>represents </a:t>
            </a:r>
            <a:r>
              <a:rPr lang="en-US" dirty="0">
                <a:solidFill>
                  <a:srgbClr val="3919FB"/>
                </a:solidFill>
              </a:rPr>
              <a:t>a discrete task </a:t>
            </a:r>
            <a:r>
              <a:rPr lang="en-US" dirty="0"/>
              <a:t>that involves external interaction with a system.</a:t>
            </a:r>
          </a:p>
          <a:p>
            <a:r>
              <a:rPr lang="en-US" dirty="0"/>
              <a:t>Actors in a use case may be people or other systems.</a:t>
            </a:r>
          </a:p>
          <a:p>
            <a:r>
              <a:rPr lang="en-US" dirty="0"/>
              <a:t>Use cases are represented via diagrams to provide an overview, and also in a more detailed textual or tabular form.</a:t>
            </a:r>
          </a:p>
          <a:p>
            <a:r>
              <a:rPr lang="en-US" dirty="0"/>
              <a:t>See more details in Chapter 4 and Canvas page (Ch. 5).</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 Data use case diagram</a:t>
            </a:r>
            <a:r>
              <a:rPr lang="en-GB" dirty="0"/>
              <a:t> </a:t>
            </a:r>
            <a:endParaRPr lang="en-US" dirty="0"/>
          </a:p>
        </p:txBody>
      </p:sp>
      <p:sp>
        <p:nvSpPr>
          <p:cNvPr id="5" name="Content Placeholder 4"/>
          <p:cNvSpPr>
            <a:spLocks noGrp="1"/>
          </p:cNvSpPr>
          <p:nvPr>
            <p:ph idx="1"/>
          </p:nvPr>
        </p:nvSpPr>
        <p:spPr/>
        <p:txBody>
          <a:bodyPr/>
          <a:lstStyle/>
          <a:p>
            <a:r>
              <a:rPr lang="en-US" dirty="0"/>
              <a:t>A use case in the </a:t>
            </a:r>
            <a:r>
              <a:rPr lang="en-US" dirty="0" err="1"/>
              <a:t>Mentcare</a:t>
            </a:r>
            <a:r>
              <a:rPr lang="en-US" dirty="0"/>
              <a:t> system</a:t>
            </a:r>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7293232" cy="1143000"/>
          </a:xfrm>
        </p:spPr>
        <p:txBody>
          <a:bodyPr/>
          <a:lstStyle/>
          <a:p>
            <a:r>
              <a:rPr lang="en-US" dirty="0"/>
              <a:t>Tabular description: Transfer Data use case</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605348159"/>
              </p:ext>
            </p:extLst>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rial" charset="0"/>
                          <a:ea typeface="Times New Roman" charset="0"/>
                        </a:rPr>
                        <a:t>Mentcare</a:t>
                      </a:r>
                      <a:r>
                        <a:rPr kumimoji="0" lang="en-GB" sz="1600" b="0" i="0" u="none" strike="noStrike" cap="none" normalizeH="0" baseline="0" dirty="0">
                          <a:ln>
                            <a:noFill/>
                          </a:ln>
                          <a:solidFill>
                            <a:srgbClr val="000000"/>
                          </a:solidFill>
                          <a:effectLst/>
                          <a:latin typeface="Arial"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a:t>
            </a:r>
            <a:r>
              <a:rPr lang="en-US" dirty="0" err="1"/>
              <a:t>Mentcare</a:t>
            </a:r>
            <a:r>
              <a:rPr lang="en-US" dirty="0"/>
              <a:t> system involving the role ‘Medical Receptionist’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Context models</a:t>
            </a:r>
            <a:endParaRPr lang="en-GB" dirty="0"/>
          </a:p>
          <a:p>
            <a:r>
              <a:rPr lang="en-US" dirty="0"/>
              <a:t>Interaction models</a:t>
            </a:r>
            <a:endParaRPr lang="en-GB" dirty="0"/>
          </a:p>
          <a:p>
            <a:r>
              <a:rPr lang="en-US" dirty="0"/>
              <a:t>Structural models</a:t>
            </a:r>
            <a:endParaRPr lang="en-GB" dirty="0"/>
          </a:p>
          <a:p>
            <a:r>
              <a:rPr lang="en-US" dirty="0"/>
              <a:t>Behavioral models</a:t>
            </a:r>
            <a:endParaRPr lang="en-GB" dirty="0"/>
          </a:p>
          <a:p>
            <a:r>
              <a:rPr lang="en-US" dirty="0"/>
              <a:t>Model-driven engineering</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b="1" dirty="0">
                <a:solidFill>
                  <a:srgbClr val="3919FB"/>
                </a:solidFill>
              </a:rPr>
              <a:t>Sequence diagrams </a:t>
            </a:r>
            <a:r>
              <a:rPr lang="en-US" dirty="0"/>
              <a:t>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pic>
        <p:nvPicPr>
          <p:cNvPr id="2" name="Picture 1" descr="5.6 ViewInfo Seq Dia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en-US" dirty="0"/>
              <a:t>Sequence diagram for Transfer Data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pic>
        <p:nvPicPr>
          <p:cNvPr id="2" name="Picture 1" descr="5.7 Transfer 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a:t>Structural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TextBox 5">
            <a:extLst>
              <a:ext uri="{FF2B5EF4-FFF2-40B4-BE49-F238E27FC236}">
                <a16:creationId xmlns:a16="http://schemas.microsoft.com/office/drawing/2014/main" id="{9C3777F7-9B23-4F43-AE28-4E164986B6CF}"/>
              </a:ext>
            </a:extLst>
          </p:cNvPr>
          <p:cNvSpPr txBox="1"/>
          <p:nvPr/>
        </p:nvSpPr>
        <p:spPr>
          <a:xfrm>
            <a:off x="355600" y="6174769"/>
            <a:ext cx="274434" cy="369332"/>
          </a:xfrm>
          <a:prstGeom prst="rect">
            <a:avLst/>
          </a:prstGeom>
          <a:noFill/>
        </p:spPr>
        <p:txBody>
          <a:bodyPr wrap="none" rtlCol="0">
            <a:spAutoFit/>
          </a:bodyPr>
          <a:lstStyle/>
          <a:p>
            <a:r>
              <a:rPr lang="en-US" dirty="0">
                <a:solidFill>
                  <a:srgbClr val="FF0000"/>
                </a:solidFill>
              </a:rPr>
              <a:t>*1</a:t>
            </a:r>
          </a:p>
        </p:txBody>
      </p:sp>
    </p:spTree>
    <p:extLst>
      <p:ext uri="{BB962C8B-B14F-4D97-AF65-F5344CB8AC3E}">
        <p14:creationId xmlns:p14="http://schemas.microsoft.com/office/powerpoint/2010/main" val="396121624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display the organization of a system in terms of the components that make up that system and their relationships. </a:t>
            </a:r>
          </a:p>
          <a:p>
            <a:r>
              <a:rPr lang="en-US" dirty="0"/>
              <a:t>Structural models may be </a:t>
            </a:r>
            <a:r>
              <a:rPr lang="en-US" i="1" dirty="0"/>
              <a:t>static</a:t>
            </a:r>
            <a:r>
              <a:rPr lang="en-US" dirty="0"/>
              <a:t> models, which show the structure of the system design, or </a:t>
            </a:r>
            <a:r>
              <a:rPr lang="en-US" i="1" dirty="0"/>
              <a:t>dynamic</a:t>
            </a:r>
            <a:r>
              <a:rPr lang="en-US" dirty="0"/>
              <a:t> models, which show the organization of the system when it is executing. </a:t>
            </a:r>
          </a:p>
          <a:p>
            <a:r>
              <a:rPr lang="en-US" dirty="0"/>
              <a:t>You create structural models of a system when you are discussing and designing the </a:t>
            </a:r>
            <a:r>
              <a:rPr lang="en-US" b="1" dirty="0"/>
              <a:t>system architecture</a:t>
            </a:r>
            <a:r>
              <a:rPr lang="en-US" dirty="0"/>
              <a:t>.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b="1" dirty="0">
                <a:solidFill>
                  <a:srgbClr val="3919FB"/>
                </a:solidFill>
              </a:rPr>
              <a:t>Class diagrams </a:t>
            </a:r>
            <a:r>
              <a:rPr lang="en-US" dirty="0"/>
              <a:t>are used when developing an object-oriented system model to show the classes in a system and the associations between these classes. </a:t>
            </a:r>
          </a:p>
          <a:p>
            <a:r>
              <a:rPr lang="en-US" dirty="0"/>
              <a:t>An </a:t>
            </a:r>
            <a:r>
              <a:rPr lang="en-US" i="1" dirty="0"/>
              <a:t>object class </a:t>
            </a:r>
            <a:r>
              <a:rPr lang="en-US" dirty="0"/>
              <a:t>can be thought of as a general definition of one kind of system object. </a:t>
            </a:r>
          </a:p>
          <a:p>
            <a:r>
              <a:rPr lang="en-US" dirty="0"/>
              <a:t>An </a:t>
            </a:r>
            <a:r>
              <a:rPr lang="en-US" i="1" dirty="0"/>
              <a:t>association</a:t>
            </a:r>
            <a:r>
              <a:rPr lang="en-US" dirty="0"/>
              <a:t> is a link between classes that indicates that there is some relationship between these classes.</a:t>
            </a:r>
            <a:r>
              <a:rPr lang="en-GB" dirty="0"/>
              <a:t> </a:t>
            </a:r>
          </a:p>
          <a:p>
            <a:r>
              <a:rPr lang="en-US" dirty="0"/>
              <a:t>When you are developing models during the early stages of the software engineering process, </a:t>
            </a:r>
            <a:r>
              <a:rPr lang="en-US" b="1" dirty="0"/>
              <a:t>objects</a:t>
            </a:r>
            <a:r>
              <a:rPr lang="en-US" dirty="0"/>
              <a:t> represent something in the real world, such as a patient, a prescription, doctor, etc.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dirty="0"/>
              <a:t>System modeling is the process of developing abstract models of a system, with each model presenting a different view or perspective of that system. </a:t>
            </a:r>
          </a:p>
          <a:p>
            <a:r>
              <a:rPr lang="en-US" dirty="0"/>
              <a:t>System modeling has now come to mean representing a system using some kind of graphical notation, which is now almost always based on notations in the Unified Modeling Language (UML). </a:t>
            </a:r>
          </a:p>
          <a:p>
            <a:r>
              <a:rPr lang="en-GB" dirty="0"/>
              <a:t>System </a:t>
            </a:r>
            <a:r>
              <a:rPr lang="en-GB" dirty="0" err="1"/>
              <a:t>modeling</a:t>
            </a:r>
            <a:r>
              <a:rPr lang="en-GB" dirty="0"/>
              <a:t> helps the analyst understand the functionality of the system. System models are used to communicate with customers.</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dirty="0"/>
              <a:t>30/10/2014</a:t>
            </a:r>
            <a:endParaRPr lang="en-US" dirty="0"/>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a:t>In object-oriented languages, such as Java, generalization is implemented using the </a:t>
            </a:r>
            <a:r>
              <a:rPr lang="en-US" sz="2100" i="1" dirty="0"/>
              <a:t>class inheritance </a:t>
            </a:r>
            <a:r>
              <a:rPr lang="en-US" sz="2100" dirty="0"/>
              <a:t>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that inherit the attributes and operations from their </a:t>
            </a:r>
            <a:r>
              <a:rPr lang="en-US" sz="2100"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a:defRPr/>
            </a:pPr>
            <a:r>
              <a:rPr lang="en-US"/>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4" name="Picture 3" descr="5.12 GeneralisationDetail.eps"/>
          <p:cNvPicPr>
            <a:picLocks noChangeAspect="1"/>
          </p:cNvPicPr>
          <p:nvPr/>
        </p:nvPicPr>
        <p:blipFill>
          <a:blip r:embed="rId2"/>
          <a:stretch>
            <a:fillRect/>
          </a:stretch>
        </p:blipFill>
        <p:spPr>
          <a:xfrm>
            <a:off x="2432049" y="1879600"/>
            <a:ext cx="4576879" cy="37719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The aggregation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Cards</a:t>
            </a:r>
          </a:p>
        </p:txBody>
      </p:sp>
      <p:pic>
        <p:nvPicPr>
          <p:cNvPr id="5" name="Picture 4" descr="An illustration displays C R C cards. The title reads class: floor plan. ">
            <a:extLst>
              <a:ext uri="{FF2B5EF4-FFF2-40B4-BE49-F238E27FC236}">
                <a16:creationId xmlns:a16="http://schemas.microsoft.com/office/drawing/2014/main" id="{A0C6A68C-9151-446B-8875-C26F4C296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957" y="1515199"/>
            <a:ext cx="6852086" cy="4585374"/>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49262" y="6267635"/>
            <a:ext cx="3580327" cy="247465"/>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35</a:t>
            </a:fld>
            <a:endParaRPr lang="en-US"/>
          </a:p>
        </p:txBody>
      </p:sp>
      <p:sp>
        <p:nvSpPr>
          <p:cNvPr id="6" name="TextBox 5">
            <a:extLst>
              <a:ext uri="{FF2B5EF4-FFF2-40B4-BE49-F238E27FC236}">
                <a16:creationId xmlns:a16="http://schemas.microsoft.com/office/drawing/2014/main" id="{0C1C427E-1453-094A-82DB-01C1EF57F0D4}"/>
              </a:ext>
            </a:extLst>
          </p:cNvPr>
          <p:cNvSpPr txBox="1"/>
          <p:nvPr/>
        </p:nvSpPr>
        <p:spPr>
          <a:xfrm>
            <a:off x="1145957" y="6478472"/>
            <a:ext cx="6608925" cy="307777"/>
          </a:xfrm>
          <a:prstGeom prst="rect">
            <a:avLst/>
          </a:prstGeom>
          <a:noFill/>
        </p:spPr>
        <p:txBody>
          <a:bodyPr wrap="none" rtlCol="0">
            <a:spAutoFit/>
          </a:bodyPr>
          <a:lstStyle/>
          <a:p>
            <a:r>
              <a:rPr lang="en-US" sz="1400" i="1" dirty="0"/>
              <a:t>Software Engineering: A Practitioner’s Approach</a:t>
            </a:r>
            <a:r>
              <a:rPr lang="en-US" sz="1400" dirty="0"/>
              <a:t>, Roger S. Pressman, 9th Edition</a:t>
            </a:r>
          </a:p>
        </p:txBody>
      </p:sp>
    </p:spTree>
    <p:extLst>
      <p:ext uri="{BB962C8B-B14F-4D97-AF65-F5344CB8AC3E}">
        <p14:creationId xmlns:p14="http://schemas.microsoft.com/office/powerpoint/2010/main" val="1761660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1"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Modeling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458152" y="1807809"/>
            <a:ext cx="8228648" cy="421102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Class-responsibility-collaborator</a:t>
            </a:r>
            <a:r>
              <a:rPr lang="en-US" altLang="en-US" sz="2400" i="1" noProof="0" dirty="0">
                <a:solidFill>
                  <a:schemeClr val="tx1"/>
                </a:solidFill>
                <a:latin typeface="Times New Roman" panose="02020603050405020304" pitchFamily="18" charset="0"/>
                <a:cs typeface="Times New Roman" panose="02020603050405020304" pitchFamily="18" charset="0"/>
              </a:rPr>
              <a:t> (C</a:t>
            </a:r>
            <a:r>
              <a:rPr lang="en-US" altLang="en-US" sz="100" i="1" noProof="0" dirty="0">
                <a:solidFill>
                  <a:schemeClr val="tx1"/>
                </a:solidFill>
                <a:latin typeface="Times New Roman" panose="02020603050405020304" pitchFamily="18" charset="0"/>
                <a:cs typeface="Times New Roman" panose="02020603050405020304" pitchFamily="18" charset="0"/>
              </a:rPr>
              <a:t> </a:t>
            </a:r>
            <a:r>
              <a:rPr lang="en-US" altLang="en-US" sz="2400" i="1" noProof="0" dirty="0">
                <a:solidFill>
                  <a:schemeClr val="tx1"/>
                </a:solidFill>
                <a:latin typeface="Times New Roman" panose="02020603050405020304" pitchFamily="18" charset="0"/>
                <a:cs typeface="Times New Roman" panose="02020603050405020304" pitchFamily="18" charset="0"/>
              </a:rPr>
              <a:t>R</a:t>
            </a:r>
            <a:r>
              <a:rPr lang="en-US" altLang="en-US" sz="100" i="1" noProof="0" dirty="0">
                <a:solidFill>
                  <a:schemeClr val="tx1"/>
                </a:solidFill>
                <a:latin typeface="Times New Roman" panose="02020603050405020304" pitchFamily="18" charset="0"/>
                <a:cs typeface="Times New Roman" panose="02020603050405020304" pitchFamily="18" charset="0"/>
              </a:rPr>
              <a:t> </a:t>
            </a:r>
            <a:r>
              <a:rPr lang="en-US" altLang="en-US" sz="2400" i="1" noProof="0" dirty="0">
                <a:solidFill>
                  <a:schemeClr val="tx1"/>
                </a:solidFill>
                <a:latin typeface="Times New Roman" panose="02020603050405020304" pitchFamily="18" charset="0"/>
                <a:cs typeface="Times New Roman" panose="02020603050405020304" pitchFamily="18" charset="0"/>
              </a:rPr>
              <a:t>C) modeling</a:t>
            </a:r>
            <a:r>
              <a:rPr lang="en-US" altLang="en-US" sz="2400" noProof="0" dirty="0">
                <a:solidFill>
                  <a:schemeClr val="tx1"/>
                </a:solidFill>
                <a:latin typeface="Times New Roman" panose="02020603050405020304" pitchFamily="18" charset="0"/>
                <a:cs typeface="Times New Roman" panose="02020603050405020304" pitchFamily="18" charset="0"/>
              </a:rPr>
              <a:t> provides a simple means for identifying and organizing the classes that are relevant to system or product requirements. </a:t>
            </a:r>
          </a:p>
          <a:p>
            <a:pPr marL="291600" lvl="1" indent="-291600">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C</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C model is really a collection of standard index cards that represent classes. </a:t>
            </a:r>
          </a:p>
          <a:p>
            <a:pPr marL="291600" lvl="1" indent="-291600">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cards are divided into three sections:</a:t>
            </a:r>
          </a:p>
          <a:p>
            <a:pPr marL="622800" lvl="3" indent="-320400">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Along the top of the card, you write the name of the class. </a:t>
            </a:r>
          </a:p>
          <a:p>
            <a:pPr marL="622800" lvl="3" indent="-320400">
              <a:spcBef>
                <a:spcPts val="1000"/>
              </a:spcBef>
              <a:spcAft>
                <a:spcPts val="0"/>
              </a:spcAft>
              <a:buFont typeface="+mj-lt"/>
              <a:buAutoNum type="arabicPeriod"/>
            </a:pPr>
            <a:r>
              <a:rPr lang="en-US" altLang="en-US" sz="2000" dirty="0">
                <a:latin typeface="Times New Roman" panose="02020603050405020304" pitchFamily="18" charset="0"/>
                <a:cs typeface="Times New Roman" panose="02020603050405020304" pitchFamily="18" charset="0"/>
              </a:rPr>
              <a:t>L</a:t>
            </a:r>
            <a:r>
              <a:rPr lang="en-US" altLang="en-US" sz="2000" noProof="0" dirty="0" err="1">
                <a:latin typeface="Times New Roman" panose="02020603050405020304" pitchFamily="18" charset="0"/>
                <a:cs typeface="Times New Roman" panose="02020603050405020304" pitchFamily="18" charset="0"/>
              </a:rPr>
              <a:t>ist</a:t>
            </a:r>
            <a:r>
              <a:rPr lang="en-US" altLang="en-US" sz="2000" noProof="0" dirty="0">
                <a:latin typeface="Times New Roman" panose="02020603050405020304" pitchFamily="18" charset="0"/>
                <a:cs typeface="Times New Roman" panose="02020603050405020304" pitchFamily="18" charset="0"/>
              </a:rPr>
              <a:t> the class responsibilities on the left.</a:t>
            </a:r>
          </a:p>
          <a:p>
            <a:pPr marL="622800" lvl="3" indent="-320400">
              <a:spcBef>
                <a:spcPts val="1000"/>
              </a:spcBef>
              <a:spcAft>
                <a:spcPts val="0"/>
              </a:spcAft>
              <a:buFont typeface="+mj-lt"/>
              <a:buAutoNum type="arabicPeriod"/>
            </a:pPr>
            <a:r>
              <a:rPr lang="en-US" altLang="en-US" sz="2000" dirty="0">
                <a:latin typeface="Times New Roman" panose="02020603050405020304" pitchFamily="18" charset="0"/>
                <a:cs typeface="Times New Roman" panose="02020603050405020304" pitchFamily="18" charset="0"/>
              </a:rPr>
              <a:t>L</a:t>
            </a:r>
            <a:r>
              <a:rPr lang="en-US" altLang="en-US" sz="2000" noProof="0" dirty="0" err="1">
                <a:latin typeface="Times New Roman" panose="02020603050405020304" pitchFamily="18" charset="0"/>
                <a:cs typeface="Times New Roman" panose="02020603050405020304" pitchFamily="18" charset="0"/>
              </a:rPr>
              <a:t>ist</a:t>
            </a:r>
            <a:r>
              <a:rPr lang="en-US" altLang="en-US" sz="2000" noProof="0" dirty="0">
                <a:latin typeface="Times New Roman" panose="02020603050405020304" pitchFamily="18" charset="0"/>
                <a:cs typeface="Times New Roman" panose="02020603050405020304" pitchFamily="18" charset="0"/>
              </a:rPr>
              <a:t> the collaborators on the right.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36</a:t>
            </a:fld>
            <a:endParaRPr lang="en-US"/>
          </a:p>
        </p:txBody>
      </p:sp>
    </p:spTree>
    <p:extLst>
      <p:ext uri="{BB962C8B-B14F-4D97-AF65-F5344CB8AC3E}">
        <p14:creationId xmlns:p14="http://schemas.microsoft.com/office/powerpoint/2010/main" val="1399904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a:t>Behavioral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3548603"/>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r>
              <a:rPr lang="en-US" dirty="0"/>
              <a:t>Many business systems are data-processing systems that are primarily driven by data. They are controlled by the data input to the system, with relatively little external event processing. </a:t>
            </a:r>
          </a:p>
          <a:p>
            <a:r>
              <a:rPr lang="en-US" dirty="0"/>
              <a:t>Data-driven models 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Existing and planned system models</a:t>
            </a:r>
          </a:p>
        </p:txBody>
      </p:sp>
      <p:sp>
        <p:nvSpPr>
          <p:cNvPr id="7171" name="Rectangle 3"/>
          <p:cNvSpPr>
            <a:spLocks noGrp="1" noChangeArrowheads="1"/>
          </p:cNvSpPr>
          <p:nvPr>
            <p:ph idx="1"/>
          </p:nvPr>
        </p:nvSpPr>
        <p:spPr>
          <a:xfrm>
            <a:off x="457200" y="1600200"/>
            <a:ext cx="8229600" cy="4756150"/>
          </a:xfrm>
          <a:noFill/>
          <a:ln/>
        </p:spPr>
        <p:txBody>
          <a:bodyPr lIns="90487" tIns="44450" rIns="90487" bIns="44450"/>
          <a:lstStyle/>
          <a:p>
            <a:r>
              <a:rPr lang="en-US" sz="2200" dirty="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a:p>
          <a:p>
            <a:r>
              <a:rPr lang="en-US" sz="2200" dirty="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a:t>In a </a:t>
            </a:r>
            <a:r>
              <a:rPr lang="en-US" sz="2200" b="1" dirty="0">
                <a:solidFill>
                  <a:srgbClr val="3919FB"/>
                </a:solidFill>
              </a:rPr>
              <a:t>model-driven engineering process</a:t>
            </a:r>
            <a:r>
              <a:rPr lang="en-US" sz="2200" dirty="0"/>
              <a:t>, it is possible to generate a complete or partial system implementation from the system model.</a:t>
            </a:r>
            <a:r>
              <a:rPr lang="en-US" dirty="0"/>
              <a:t> </a:t>
            </a:r>
            <a:endParaRPr lang="en-GB" dirty="0"/>
          </a:p>
          <a:p>
            <a:endParaRPr lang="en-GB" sz="2000"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p:txBody>
          <a:bodyPr/>
          <a:lstStyle/>
          <a:p>
            <a:r>
              <a:rPr lang="en-US" dirty="0"/>
              <a:t>Real-time systems are often event-driven,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r>
              <a:rPr lang="en-US" dirty="0"/>
              <a:t>Event-driven modeling shows how a system responds to external and internal events. </a:t>
            </a:r>
          </a:p>
          <a:p>
            <a:r>
              <a:rPr lang="en-US" dirty="0"/>
              <a:t>It is based on the assumption that a system has a finite number of states and that events (stimuli) may cause a transition from one state to another.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dirty="0"/>
              <a:t>They model the behaviour of the system in response to external and internal events.</a:t>
            </a:r>
          </a:p>
          <a:p>
            <a:r>
              <a:rPr lang="en-GB" sz="2400" dirty="0"/>
              <a:t>They show the system’s responses to stimuli, so they are often used for modelling real-time systems.</a:t>
            </a:r>
          </a:p>
          <a:p>
            <a:r>
              <a:rPr lang="en-GB" sz="2400" dirty="0"/>
              <a:t>State machine models show system states as nodes and events as arcs between these nodes. When an event occurs, the system moves from one state to another.</a:t>
            </a:r>
          </a:p>
          <a:p>
            <a:r>
              <a:rPr lang="en-GB" sz="2400" dirty="0"/>
              <a:t>State diagrams 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Microwave oven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pic>
        <p:nvPicPr>
          <p:cNvPr id="4" name="Picture 3" descr="5.18 Operate-state-mc.eps"/>
          <p:cNvPicPr>
            <a:picLocks noChangeAspect="1"/>
          </p:cNvPicPr>
          <p:nvPr/>
        </p:nvPicPr>
        <p:blipFill>
          <a:blip r:embed="rId2"/>
          <a:stretch>
            <a:fillRect/>
          </a:stretch>
        </p:blipFill>
        <p:spPr>
          <a:xfrm>
            <a:off x="2228850" y="1746250"/>
            <a:ext cx="5048250" cy="40576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States and stimuli for the microwave oven (</a:t>
            </a:r>
            <a:r>
              <a:rPr lang="en-US" dirty="0" err="1"/>
              <a:t>b</a:t>
            </a:r>
            <a:r>
              <a:rPr lang="en-US" dirty="0"/>
              <a:t>)</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en-US" dirty="0"/>
              <a:t>Model-driven engineering</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TextBox 5">
            <a:extLst>
              <a:ext uri="{FF2B5EF4-FFF2-40B4-BE49-F238E27FC236}">
                <a16:creationId xmlns:a16="http://schemas.microsoft.com/office/drawing/2014/main" id="{81F6628A-86F7-AB41-9C63-3E773EC4C9C1}"/>
              </a:ext>
            </a:extLst>
          </p:cNvPr>
          <p:cNvSpPr txBox="1"/>
          <p:nvPr/>
        </p:nvSpPr>
        <p:spPr>
          <a:xfrm>
            <a:off x="457200" y="5987018"/>
            <a:ext cx="1184940" cy="369332"/>
          </a:xfrm>
          <a:prstGeom prst="rect">
            <a:avLst/>
          </a:prstGeom>
          <a:noFill/>
        </p:spPr>
        <p:txBody>
          <a:bodyPr wrap="none" rtlCol="0">
            <a:spAutoFit/>
          </a:bodyPr>
          <a:lstStyle/>
          <a:p>
            <a:r>
              <a:rPr lang="en-US">
                <a:solidFill>
                  <a:srgbClr val="FF0000"/>
                </a:solidFill>
              </a:rPr>
              <a:t>Stop here</a:t>
            </a:r>
            <a:endParaRPr lang="en-US" dirty="0">
              <a:solidFill>
                <a:srgbClr val="FF0000"/>
              </a:solidFill>
            </a:endParaRPr>
          </a:p>
        </p:txBody>
      </p:sp>
    </p:spTree>
    <p:extLst>
      <p:ext uri="{BB962C8B-B14F-4D97-AF65-F5344CB8AC3E}">
        <p14:creationId xmlns:p14="http://schemas.microsoft.com/office/powerpoint/2010/main" val="567563530"/>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engineering</a:t>
            </a:r>
          </a:p>
        </p:txBody>
      </p:sp>
      <p:sp>
        <p:nvSpPr>
          <p:cNvPr id="5" name="Content Placeholder 4"/>
          <p:cNvSpPr>
            <a:spLocks noGrp="1"/>
          </p:cNvSpPr>
          <p:nvPr>
            <p:ph idx="1"/>
          </p:nvPr>
        </p:nvSpPr>
        <p:spPr/>
        <p:txBody>
          <a:bodyPr/>
          <a:lstStyle/>
          <a:p>
            <a:r>
              <a:rPr lang="en-US" dirty="0"/>
              <a:t>Model-driven engineering (MDE) is an approach to software development where models rather than programs are the principal outputs of the development process. </a:t>
            </a:r>
          </a:p>
          <a:p>
            <a:r>
              <a:rPr lang="en-US" dirty="0"/>
              <a:t>The programs that execute on a hardware/software platform are then generated automatically from the models. </a:t>
            </a:r>
          </a:p>
          <a:p>
            <a:r>
              <a:rPr lang="en-US" dirty="0"/>
              <a:t>Proponents of MDE argue that this raises the level of abstraction in software engineering so that engineers no longer have to be concerned with programming language details or the specifics of execution platforms.</a:t>
            </a:r>
            <a:r>
              <a:rPr lang="en-GB" dirty="0"/>
              <a:t> </a:t>
            </a:r>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dirty="0"/>
              <a:t>An </a:t>
            </a:r>
            <a:r>
              <a:rPr lang="en-US" dirty="0">
                <a:solidFill>
                  <a:srgbClr val="3919FB"/>
                </a:solidFill>
              </a:rPr>
              <a:t>external</a:t>
            </a:r>
            <a:r>
              <a:rPr lang="en-US" dirty="0"/>
              <a:t> perspective, where you model the context or environment of the system.</a:t>
            </a:r>
            <a:endParaRPr lang="en-GB" dirty="0"/>
          </a:p>
          <a:p>
            <a:r>
              <a:rPr lang="en-US" dirty="0"/>
              <a:t>An </a:t>
            </a:r>
            <a:r>
              <a:rPr lang="en-US" dirty="0">
                <a:solidFill>
                  <a:srgbClr val="3919FB"/>
                </a:solidFill>
              </a:rPr>
              <a:t>interaction</a:t>
            </a:r>
            <a:r>
              <a:rPr lang="en-US" dirty="0"/>
              <a:t> perspective, where you model the interactions between a system and its environment, or between the components of a system.</a:t>
            </a:r>
            <a:endParaRPr lang="en-GB" dirty="0"/>
          </a:p>
          <a:p>
            <a:r>
              <a:rPr lang="en-US" dirty="0"/>
              <a:t>A </a:t>
            </a:r>
            <a:r>
              <a:rPr lang="en-US" dirty="0">
                <a:solidFill>
                  <a:srgbClr val="3919FB"/>
                </a:solidFill>
              </a:rPr>
              <a:t>structural</a:t>
            </a:r>
            <a:r>
              <a:rPr lang="en-US" dirty="0"/>
              <a:t> perspective, where you model the </a:t>
            </a:r>
            <a:r>
              <a:rPr lang="en-US" i="1" dirty="0"/>
              <a:t>organization</a:t>
            </a:r>
            <a:r>
              <a:rPr lang="en-US" dirty="0"/>
              <a:t> </a:t>
            </a:r>
            <a:r>
              <a:rPr lang="en-US" i="1" dirty="0"/>
              <a:t>of a system </a:t>
            </a:r>
            <a:r>
              <a:rPr lang="en-US" dirty="0"/>
              <a:t>or the </a:t>
            </a:r>
            <a:r>
              <a:rPr lang="en-US" i="1" dirty="0"/>
              <a:t>structure of the data </a:t>
            </a:r>
            <a:r>
              <a:rPr lang="en-US" dirty="0"/>
              <a:t>that is processed by the system.</a:t>
            </a:r>
            <a:endParaRPr lang="en-GB" dirty="0"/>
          </a:p>
          <a:p>
            <a:r>
              <a:rPr lang="en-US" dirty="0"/>
              <a:t>A </a:t>
            </a:r>
            <a:r>
              <a:rPr lang="en-US" dirty="0">
                <a:solidFill>
                  <a:srgbClr val="3919FB"/>
                </a:solidFill>
              </a:rPr>
              <a:t>behavioral</a:t>
            </a:r>
            <a:r>
              <a:rPr lang="en-US" dirty="0"/>
              <a:t> perspective, where you model the dynamic behavior of the system and how it responds to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model-driven engineering</a:t>
            </a:r>
          </a:p>
        </p:txBody>
      </p:sp>
      <p:sp>
        <p:nvSpPr>
          <p:cNvPr id="3" name="Content Placeholder 2"/>
          <p:cNvSpPr>
            <a:spLocks noGrp="1"/>
          </p:cNvSpPr>
          <p:nvPr>
            <p:ph idx="1"/>
          </p:nvPr>
        </p:nvSpPr>
        <p:spPr>
          <a:xfrm>
            <a:off x="457200" y="1600200"/>
            <a:ext cx="8229600" cy="4756150"/>
          </a:xfrm>
        </p:spPr>
        <p:txBody>
          <a:bodyPr/>
          <a:lstStyle/>
          <a:p>
            <a:r>
              <a:rPr lang="en-US" dirty="0"/>
              <a:t>Model-driven engineering is still at an early stage of development, and it is unclear whether or not it will have a significant effect on software engineering practice.</a:t>
            </a:r>
            <a:r>
              <a:rPr lang="en-GB" dirty="0"/>
              <a:t> </a:t>
            </a:r>
          </a:p>
          <a:p>
            <a:r>
              <a:rPr lang="en-GB" dirty="0"/>
              <a:t>Pros</a:t>
            </a:r>
          </a:p>
          <a:p>
            <a:pPr lvl="1"/>
            <a:r>
              <a:rPr lang="en-GB" dirty="0"/>
              <a:t>Allows systems to be considered at higher levels of abstraction.</a:t>
            </a:r>
          </a:p>
          <a:p>
            <a:pPr lvl="1"/>
            <a:r>
              <a:rPr lang="en-GB" dirty="0"/>
              <a:t>Generating code automatically means that it is cheaper to adapt systems to new platforms.</a:t>
            </a:r>
          </a:p>
          <a:p>
            <a:r>
              <a:rPr lang="en-GB" dirty="0"/>
              <a:t>Cons</a:t>
            </a:r>
          </a:p>
          <a:p>
            <a:pPr lvl="1"/>
            <a:r>
              <a:rPr lang="en-GB" dirty="0"/>
              <a:t>Models for abstraction and is not necessarily right for implementation.</a:t>
            </a:r>
          </a:p>
          <a:p>
            <a:pPr lvl="1"/>
            <a:r>
              <a:rPr lang="en-GB" dirty="0"/>
              <a:t>Savings from generating code may be outweighed by the costs of developing </a:t>
            </a:r>
            <a:r>
              <a:rPr lang="en-GB" i="1" dirty="0"/>
              <a:t>translators</a:t>
            </a:r>
            <a:r>
              <a:rPr lang="en-GB" dirty="0"/>
              <a:t> for new platforms.</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architecture</a:t>
            </a:r>
          </a:p>
        </p:txBody>
      </p:sp>
      <p:sp>
        <p:nvSpPr>
          <p:cNvPr id="5" name="Content Placeholder 4"/>
          <p:cNvSpPr>
            <a:spLocks noGrp="1"/>
          </p:cNvSpPr>
          <p:nvPr>
            <p:ph idx="1"/>
          </p:nvPr>
        </p:nvSpPr>
        <p:spPr/>
        <p:txBody>
          <a:bodyPr/>
          <a:lstStyle/>
          <a:p>
            <a:r>
              <a:rPr lang="en-US" dirty="0"/>
              <a:t>Model-driven architecture (MDA) was the precursor of the more general model-driven engineering.</a:t>
            </a:r>
          </a:p>
          <a:p>
            <a:r>
              <a:rPr lang="en-US" dirty="0"/>
              <a:t>MDA is a model-focused approach to software design and implementation that uses a subset of UML models to describe a system. </a:t>
            </a:r>
          </a:p>
          <a:p>
            <a:r>
              <a:rPr lang="en-US" dirty="0"/>
              <a:t>Models at different levels of abstraction are created. From a high-level, platform independent model, it is possible, in principle, to generate a working program without manual intervention.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models</a:t>
            </a:r>
          </a:p>
        </p:txBody>
      </p:sp>
      <p:sp>
        <p:nvSpPr>
          <p:cNvPr id="3" name="Content Placeholder 2"/>
          <p:cNvSpPr>
            <a:spLocks noGrp="1"/>
          </p:cNvSpPr>
          <p:nvPr>
            <p:ph idx="1"/>
          </p:nvPr>
        </p:nvSpPr>
        <p:spPr>
          <a:xfrm>
            <a:off x="457200" y="1536700"/>
            <a:ext cx="8229600" cy="4819650"/>
          </a:xfrm>
        </p:spPr>
        <p:txBody>
          <a:bodyPr/>
          <a:lstStyle/>
          <a:p>
            <a:r>
              <a:rPr lang="en-US" dirty="0"/>
              <a:t>Computation independent models (CIM) </a:t>
            </a:r>
          </a:p>
          <a:p>
            <a:pPr lvl="1"/>
            <a:r>
              <a:rPr lang="en-US" dirty="0"/>
              <a:t>These model the important domain abstractions used in a system. </a:t>
            </a:r>
            <a:r>
              <a:rPr lang="en-US" dirty="0" err="1"/>
              <a:t>CIMs</a:t>
            </a:r>
            <a:r>
              <a:rPr lang="en-US" dirty="0"/>
              <a:t> are sometimes called domain models. </a:t>
            </a:r>
          </a:p>
          <a:p>
            <a:r>
              <a:rPr lang="en-US" dirty="0"/>
              <a:t>Platform independent models (PIM) </a:t>
            </a:r>
          </a:p>
          <a:p>
            <a:pPr lvl="1"/>
            <a:r>
              <a:rPr lang="en-US" dirty="0"/>
              <a:t>These model the operation of the system without reference to its implementation. The PIM is usually described using UML models that show the static system structure and how it responds to external and internal events.</a:t>
            </a:r>
          </a:p>
          <a:p>
            <a:r>
              <a:rPr lang="en-US" dirty="0"/>
              <a:t>Platform specific models (PSM) </a:t>
            </a:r>
          </a:p>
          <a:p>
            <a:pPr lvl="1"/>
            <a:r>
              <a:rPr lang="en-US" dirty="0"/>
              <a:t>These are transformations of the platform independent model with a separate PSM for each application platform. In principle, there may be layers of PSM, with each layer adding some platform-specific detail.</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MDA transformations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pic>
        <p:nvPicPr>
          <p:cNvPr id="4" name="Picture 3" descr="5.19 MDA-Transformations.eps"/>
          <p:cNvPicPr>
            <a:picLocks noChangeAspect="1"/>
          </p:cNvPicPr>
          <p:nvPr/>
        </p:nvPicPr>
        <p:blipFill>
          <a:blip r:embed="rId2"/>
          <a:stretch>
            <a:fillRect/>
          </a:stretch>
        </p:blipFill>
        <p:spPr>
          <a:xfrm>
            <a:off x="1365250" y="2273300"/>
            <a:ext cx="6789738" cy="28067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Multiple platform-specific models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54</a:t>
            </a:fld>
            <a:endParaRPr lang="en-US"/>
          </a:p>
        </p:txBody>
      </p:sp>
      <p:pic>
        <p:nvPicPr>
          <p:cNvPr id="4" name="Picture 3" descr="5.20 Multiple PSMs.eps"/>
          <p:cNvPicPr>
            <a:picLocks noChangeAspect="1"/>
          </p:cNvPicPr>
          <p:nvPr/>
        </p:nvPicPr>
        <p:blipFill>
          <a:blip r:embed="rId2"/>
          <a:stretch>
            <a:fillRect/>
          </a:stretch>
        </p:blipFill>
        <p:spPr>
          <a:xfrm>
            <a:off x="857250" y="2438400"/>
            <a:ext cx="7117940"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MDA</a:t>
            </a:r>
          </a:p>
        </p:txBody>
      </p:sp>
      <p:sp>
        <p:nvSpPr>
          <p:cNvPr id="5" name="Content Placeholder 4"/>
          <p:cNvSpPr>
            <a:spLocks noGrp="1"/>
          </p:cNvSpPr>
          <p:nvPr>
            <p:ph idx="1"/>
          </p:nvPr>
        </p:nvSpPr>
        <p:spPr/>
        <p:txBody>
          <a:bodyPr/>
          <a:lstStyle/>
          <a:p>
            <a:r>
              <a:rPr lang="en-US" dirty="0"/>
              <a:t>The developers of MDA claim that it is intended to support an iterative approach to development and so can be used within agile methods. </a:t>
            </a:r>
          </a:p>
          <a:p>
            <a:r>
              <a:rPr lang="en-US" dirty="0"/>
              <a:t>The notion of extensive up-front modeling contradicts the fundamental ideas in the agile manifesto and I suspect that few agile developers feel comfortable with model-driven engineering.  </a:t>
            </a:r>
          </a:p>
          <a:p>
            <a:r>
              <a:rPr lang="en-US" dirty="0"/>
              <a:t>If transformations can be completely automated and a complete program generated from a PIM, then, in principle, MDA could be used in an agile development process as no separate coding would be required.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A range of factors has limited the adoption of MDE/MDA.</a:t>
            </a:r>
          </a:p>
          <a:p>
            <a:r>
              <a:rPr lang="en-US" dirty="0"/>
              <a:t>Specialized tool support is required to convert models from one level to another.</a:t>
            </a:r>
          </a:p>
          <a:p>
            <a:r>
              <a:rPr lang="en-US" dirty="0"/>
              <a:t>There is limited tool availability and organizations may require tool adaptation and customization to their environment.</a:t>
            </a:r>
          </a:p>
          <a:p>
            <a:r>
              <a:rPr lang="en-US" dirty="0"/>
              <a:t>For the long-lifetime systems developed using MDA, companies are reluctant to develop their own tools or rely on small companies that may go out of business.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46207213"/>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Models are a good way of facilitating discussions about a software design. However, abstractions that are useful for design discussions may not be the right abstractions for implementation.</a:t>
            </a:r>
          </a:p>
          <a:p>
            <a:r>
              <a:rPr lang="en-US" dirty="0"/>
              <a:t>For most complex systems, implementation is not the major problem – requirements engineering, security and dependability, integration with legacy systems, and testing are all more significant.</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65400208"/>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The arguments for platform-independence are only valid for large, long-lifetime systems. For software products and information systems, the savings from the use of MDA are likely to be outweighed by the costs of its introduction and tooling.</a:t>
            </a:r>
            <a:endParaRPr lang="en-GB" dirty="0"/>
          </a:p>
          <a:p>
            <a:r>
              <a:rPr lang="en-GB" dirty="0"/>
              <a:t>The widespread adoption of agile methods over the same period that MDA was evolving has diverted attention away from model-driven approaches.</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83037779"/>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GB" sz="2000" dirty="0"/>
              <a:t>A model is an abstract view of a system that ignores system details. Complementary system models can be developed to show the system’s context, interactions, structure and </a:t>
            </a:r>
            <a:r>
              <a:rPr lang="en-GB" sz="2000" dirty="0" err="1"/>
              <a:t>behavior</a:t>
            </a:r>
            <a:r>
              <a:rPr lang="en-GB" sz="2000" dirty="0"/>
              <a:t>.</a:t>
            </a:r>
          </a:p>
          <a:p>
            <a:r>
              <a:rPr lang="en-GB" sz="2000" dirty="0"/>
              <a:t>Context models show how a system that is being </a:t>
            </a:r>
            <a:r>
              <a:rPr lang="en-US" sz="2000" dirty="0"/>
              <a:t>modeled is positioned in an environment with other systems and processes. </a:t>
            </a:r>
            <a:endParaRPr lang="en-GB" sz="2000" dirty="0"/>
          </a:p>
          <a:p>
            <a:r>
              <a:rPr lang="en-US" sz="20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t>Structural models show the organization and architecture of a system. Class diagrams are used to define the static structure of classes in a system and their associations.</a:t>
            </a:r>
            <a:endParaRPr lang="en-GB" sz="2000" dirty="0"/>
          </a:p>
          <a:p>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20102005"/>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lstStyle/>
          <a:p>
            <a:r>
              <a:rPr lang="en-US" dirty="0">
                <a:solidFill>
                  <a:srgbClr val="3919FB"/>
                </a:solidFill>
              </a:rPr>
              <a:t>Activity</a:t>
            </a:r>
            <a:r>
              <a:rPr lang="en-US" dirty="0"/>
              <a:t> diagrams, which show the activities involved in a process or in data processing.</a:t>
            </a:r>
            <a:endParaRPr lang="en-GB" dirty="0"/>
          </a:p>
          <a:p>
            <a:r>
              <a:rPr lang="en-US" dirty="0">
                <a:solidFill>
                  <a:srgbClr val="3919FB"/>
                </a:solidFill>
              </a:rPr>
              <a:t>Use case </a:t>
            </a:r>
            <a:r>
              <a:rPr lang="en-US" dirty="0"/>
              <a:t>diagrams, which show the interactions between a system and its environment (actors). </a:t>
            </a:r>
            <a:endParaRPr lang="en-GB" dirty="0"/>
          </a:p>
          <a:p>
            <a:r>
              <a:rPr lang="en-US" dirty="0">
                <a:solidFill>
                  <a:srgbClr val="3919FB"/>
                </a:solidFill>
              </a:rPr>
              <a:t>Sequence</a:t>
            </a:r>
            <a:r>
              <a:rPr lang="en-US" dirty="0"/>
              <a:t> diagrams, which show interactions between actors and the system and between system components.</a:t>
            </a:r>
            <a:endParaRPr lang="en-GB" dirty="0"/>
          </a:p>
          <a:p>
            <a:r>
              <a:rPr lang="en-US" dirty="0">
                <a:solidFill>
                  <a:srgbClr val="3919FB"/>
                </a:solidFill>
              </a:rPr>
              <a:t>Class</a:t>
            </a:r>
            <a:r>
              <a:rPr lang="en-US" dirty="0"/>
              <a:t> diagrams, which show the object classes in the system and the associations between these classes.</a:t>
            </a:r>
            <a:endParaRPr lang="en-GB" dirty="0"/>
          </a:p>
          <a:p>
            <a:r>
              <a:rPr lang="en-US" dirty="0">
                <a:solidFill>
                  <a:srgbClr val="3919FB"/>
                </a:solidFill>
              </a:rPr>
              <a:t>State</a:t>
            </a:r>
            <a:r>
              <a:rPr lang="en-US" dirty="0"/>
              <a:t> diagrams, which show how the system reacts to internal and external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lstStyle/>
          <a:p>
            <a:r>
              <a:rPr lang="en-US" sz="2200" dirty="0"/>
              <a:t>Behavioral models 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t>Activity diagrams may be used to model the processing of data, where each activity represents one process step.</a:t>
            </a:r>
            <a:endParaRPr lang="en-GB" sz="2200" dirty="0"/>
          </a:p>
          <a:p>
            <a:r>
              <a:rPr lang="en-US" sz="2200" dirty="0"/>
              <a:t>State diagrams are used to model a system’s behavior in response to internal or external events. </a:t>
            </a:r>
            <a:endParaRPr lang="en-GB" sz="2200" dirty="0"/>
          </a:p>
          <a:p>
            <a:r>
              <a:rPr lang="en-US" sz="2200" dirty="0"/>
              <a:t>Model-driven engineering is an approach to software development in which a system is represented as a set of models that can be automatically transformed to executable code. </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60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lstStyle/>
          <a:p>
            <a:r>
              <a:rPr lang="en-US" dirty="0"/>
              <a:t>As a means of facilitating discussion about an existing or proposed system</a:t>
            </a:r>
          </a:p>
          <a:p>
            <a:pPr lvl="1"/>
            <a:r>
              <a:rPr lang="en-US" dirty="0"/>
              <a:t>Incomplete and incorrect models are OK as their role is to support discussion.</a:t>
            </a:r>
            <a:endParaRPr lang="en-GB" dirty="0"/>
          </a:p>
          <a:p>
            <a:r>
              <a:rPr lang="en-US" dirty="0"/>
              <a:t>As a way of documenting an existing system</a:t>
            </a:r>
          </a:p>
          <a:p>
            <a:pPr lvl="1"/>
            <a:r>
              <a:rPr lang="en-US" dirty="0"/>
              <a:t>Models should be an accurate representation of the system but need not be complete.</a:t>
            </a:r>
            <a:endParaRPr lang="en-GB" dirty="0"/>
          </a:p>
          <a:p>
            <a:r>
              <a:rPr lang="en-US" dirty="0"/>
              <a:t>As a detailed system description that can be used to generate a system implementation</a:t>
            </a:r>
          </a:p>
          <a:p>
            <a:pPr lvl="1"/>
            <a:r>
              <a:rPr lang="en-US" dirty="0"/>
              <a:t>Models have to be both </a:t>
            </a:r>
            <a:r>
              <a:rPr lang="en-US" b="1" dirty="0"/>
              <a:t>correct</a:t>
            </a:r>
            <a:r>
              <a:rPr lang="en-US" dirty="0"/>
              <a:t> and </a:t>
            </a:r>
            <a:r>
              <a:rPr lang="en-US" b="1" dirty="0"/>
              <a:t>complete</a:t>
            </a:r>
            <a:r>
              <a:rPr lang="en-US" dirty="0"/>
              <a:t>.</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a:t>Context models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lstStyle/>
          <a:p>
            <a:r>
              <a:rPr lang="en-GB" b="1" dirty="0">
                <a:solidFill>
                  <a:srgbClr val="3919FB"/>
                </a:solidFill>
              </a:rPr>
              <a:t>Context models </a:t>
            </a:r>
            <a:r>
              <a:rPr lang="en-GB" dirty="0"/>
              <a:t>are used to illustrate the operational context of a system - they show what lies outside the system boundaries.</a:t>
            </a:r>
          </a:p>
          <a:p>
            <a:r>
              <a:rPr lang="en-GB" dirty="0"/>
              <a:t>Social and organisational concerns may affect the decision on where to position system boundaries.</a:t>
            </a:r>
          </a:p>
          <a:p>
            <a:r>
              <a:rPr lang="en-GB" b="1" dirty="0">
                <a:solidFill>
                  <a:srgbClr val="3919FB"/>
                </a:solidFill>
              </a:rPr>
              <a:t>Architectural models </a:t>
            </a:r>
            <a:r>
              <a:rPr lang="en-GB" dirty="0"/>
              <a:t>show the system and its relationship with other systems.</a:t>
            </a:r>
          </a:p>
          <a:p>
            <a:r>
              <a:rPr lang="en-US" altLang="en-US" dirty="0">
                <a:solidFill>
                  <a:schemeClr val="tx1"/>
                </a:solidFill>
                <a:latin typeface="Arial" panose="020B0604020202020204" pitchFamily="34" charset="0"/>
                <a:cs typeface="Arial" panose="020B0604020202020204" pitchFamily="34" charset="0"/>
              </a:rPr>
              <a:t>The I</a:t>
            </a:r>
            <a:r>
              <a:rPr lang="en-US" altLang="en-US" sz="2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E</a:t>
            </a:r>
            <a:r>
              <a:rPr lang="en-US" altLang="en-US" sz="200" dirty="0">
                <a:solidFill>
                  <a:schemeClr val="tx1"/>
                </a:solidFill>
                <a:latin typeface="Arial" panose="020B0604020202020204" pitchFamily="34" charset="0"/>
                <a:cs typeface="Arial" panose="020B0604020202020204" pitchFamily="34" charset="0"/>
              </a:rPr>
              <a:t> </a:t>
            </a:r>
            <a:r>
              <a:rPr lang="en-US" altLang="en-US" dirty="0" err="1">
                <a:solidFill>
                  <a:schemeClr val="tx1"/>
                </a:solidFill>
                <a:latin typeface="Arial" panose="020B0604020202020204" pitchFamily="34" charset="0"/>
                <a:cs typeface="Arial" panose="020B0604020202020204" pitchFamily="34" charset="0"/>
              </a:rPr>
              <a:t>E</a:t>
            </a:r>
            <a:r>
              <a:rPr lang="en-US" altLang="en-US" sz="200" dirty="0">
                <a:solidFill>
                  <a:schemeClr val="tx1"/>
                </a:solidFill>
                <a:latin typeface="Arial" panose="020B0604020202020204" pitchFamily="34" charset="0"/>
                <a:cs typeface="Arial" panose="020B0604020202020204" pitchFamily="34" charset="0"/>
              </a:rPr>
              <a:t> </a:t>
            </a:r>
            <a:r>
              <a:rPr lang="en-US" altLang="en-US" dirty="0" err="1">
                <a:solidFill>
                  <a:schemeClr val="tx1"/>
                </a:solidFill>
                <a:latin typeface="Arial" panose="020B0604020202020204" pitchFamily="34" charset="0"/>
                <a:cs typeface="Arial" panose="020B0604020202020204" pitchFamily="34" charset="0"/>
              </a:rPr>
              <a:t>E</a:t>
            </a:r>
            <a:r>
              <a:rPr lang="en-US" altLang="en-US" dirty="0">
                <a:solidFill>
                  <a:schemeClr val="tx1"/>
                </a:solidFill>
                <a:latin typeface="Arial" panose="020B0604020202020204" pitchFamily="34" charset="0"/>
                <a:cs typeface="Arial" panose="020B0604020202020204" pitchFamily="34" charset="0"/>
              </a:rPr>
              <a:t> Computer Society has proposed </a:t>
            </a:r>
            <a:r>
              <a:rPr lang="en-US" altLang="en-US" dirty="0">
                <a:solidFill>
                  <a:srgbClr val="0000FF"/>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IEEE-Std-42010-2011</a:t>
            </a:r>
            <a:r>
              <a:rPr lang="en-US" altLang="en-US" dirty="0">
                <a:solidFill>
                  <a:schemeClr val="tx1"/>
                </a:solidFill>
                <a:latin typeface="Arial" panose="020B0604020202020204" pitchFamily="34" charset="0"/>
                <a:cs typeface="Arial" panose="020B0604020202020204" pitchFamily="34" charset="0"/>
              </a:rPr>
              <a:t>, </a:t>
            </a:r>
            <a:r>
              <a:rPr lang="en-US" altLang="en-US" i="1" dirty="0">
                <a:solidFill>
                  <a:schemeClr val="tx1"/>
                </a:solidFill>
                <a:latin typeface="Arial" panose="020B0604020202020204" pitchFamily="34" charset="0"/>
                <a:cs typeface="Arial" panose="020B0604020202020204" pitchFamily="34" charset="0"/>
              </a:rPr>
              <a:t>Systems and Software Engineering – Architecture Description.</a:t>
            </a:r>
            <a:endParaRPr lang="en-GB"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2786</TotalTime>
  <Words>3440</Words>
  <Application>Microsoft Macintosh PowerPoint</Application>
  <PresentationFormat>On-screen Show (4:3)</PresentationFormat>
  <Paragraphs>413</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Times New Roman</vt:lpstr>
      <vt:lpstr>Wingdings</vt:lpstr>
      <vt:lpstr>SE10 slides</vt:lpstr>
      <vt:lpstr>Chapter 5 – System Modeling</vt:lpstr>
      <vt:lpstr>Topics covered</vt:lpstr>
      <vt:lpstr>System modeling</vt:lpstr>
      <vt:lpstr>Existing and planned system models</vt:lpstr>
      <vt:lpstr>System perspectives</vt:lpstr>
      <vt:lpstr>UML diagram types</vt:lpstr>
      <vt:lpstr>Use of graphical models</vt:lpstr>
      <vt:lpstr>Context models</vt:lpstr>
      <vt:lpstr>Context models</vt:lpstr>
      <vt:lpstr>System boundaries</vt:lpstr>
      <vt:lpstr>The context of the Mentcare system</vt:lpstr>
      <vt:lpstr>Process perspective</vt:lpstr>
      <vt:lpstr>Process model of Involuntary Detention </vt:lpstr>
      <vt:lpstr>Interaction models</vt:lpstr>
      <vt:lpstr>Interaction models</vt:lpstr>
      <vt:lpstr>Use case modeling</vt:lpstr>
      <vt:lpstr>Transfer Data use case diagram </vt:lpstr>
      <vt:lpstr>Tabular description: Transfer Data use case</vt:lpstr>
      <vt:lpstr>Use cases in the Mentcare system involving the role ‘Medical Receptionist’ </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Object class aggregation models</vt:lpstr>
      <vt:lpstr>The aggregation association </vt:lpstr>
      <vt:lpstr>C R C Cards</vt:lpstr>
      <vt:lpstr>C R C Modeling</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Model-driven engineering</vt:lpstr>
      <vt:lpstr>Model-driven engineering</vt:lpstr>
      <vt:lpstr>Usage of model-driven engineering</vt:lpstr>
      <vt:lpstr>Model driven architecture</vt:lpstr>
      <vt:lpstr>Types of models</vt:lpstr>
      <vt:lpstr>MDA transformations</vt:lpstr>
      <vt:lpstr>Multiple platform-specific models </vt:lpstr>
      <vt:lpstr>Agile methods and MDA</vt:lpstr>
      <vt:lpstr>Adoption of MDA</vt:lpstr>
      <vt:lpstr>Adoption of MDA</vt:lpstr>
      <vt:lpstr>Adoption of MDA</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Palacios, Joaquin M</cp:lastModifiedBy>
  <cp:revision>56</cp:revision>
  <dcterms:created xsi:type="dcterms:W3CDTF">2010-01-15T13:50:47Z</dcterms:created>
  <dcterms:modified xsi:type="dcterms:W3CDTF">2021-09-22T21:31:28Z</dcterms:modified>
</cp:coreProperties>
</file>