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28"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94674"/>
  </p:normalViewPr>
  <p:slideViewPr>
    <p:cSldViewPr snapToGrid="0" snapToObjects="1">
      <p:cViewPr varScale="1">
        <p:scale>
          <a:sx n="124" d="100"/>
          <a:sy n="124" d="100"/>
        </p:scale>
        <p:origin x="1600"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9/29/21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9/29/21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29/09/2021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29/09/2021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29/09/2021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29/09/2021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29/09/2021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29/09/2021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29/09/2021</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29/09/2021</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29/09/2021</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29/09/2021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29/09/2021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29/09/2021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bokwiki.org/wiki/ISO/IEC/IEEE_42010" TargetMode="External"/><Relationship Id="rId2" Type="http://schemas.openxmlformats.org/officeDocument/2006/relationships/hyperlink" Target="https://standards.ieee.org/standard/42010-201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29/09/2021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29/09/2021</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29/09/2021</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a:t>
            </a:r>
            <a:r>
              <a:rPr lang="en-US" i="1" dirty="0"/>
              <a:t>creative process, </a:t>
            </a:r>
            <a:r>
              <a:rPr lang="en-US" dirty="0"/>
              <a:t>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29/09/2021</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29/09/2021</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29/09/2021</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08571" y="1487184"/>
            <a:ext cx="8229600" cy="4954713"/>
          </a:xfrm>
        </p:spPr>
        <p:txBody>
          <a:bodyPr/>
          <a:lstStyle/>
          <a:p>
            <a:pPr>
              <a:lnSpc>
                <a:spcPct val="90000"/>
              </a:lnSpc>
            </a:pPr>
            <a:r>
              <a:rPr lang="en-US" sz="2400" dirty="0"/>
              <a:t>Performance</a:t>
            </a:r>
          </a:p>
          <a:p>
            <a:pPr lvl="1">
              <a:lnSpc>
                <a:spcPct val="90000"/>
              </a:lnSpc>
            </a:pPr>
            <a:r>
              <a:rPr lang="en-US" sz="2000" dirty="0"/>
              <a:t>Localize critical operations and minimize communications. Use large- rather than fine- 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a:t>Localize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29/09/2021</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29/09/2021</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a:t>
            </a:r>
          </a:p>
          <a:p>
            <a:pPr lvl="1"/>
            <a:r>
              <a:rPr lang="en-US" dirty="0"/>
              <a:t>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29/09/2021</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29/09/2021</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a:xfrm>
            <a:off x="457200" y="1600200"/>
            <a:ext cx="8327204" cy="4525963"/>
          </a:xfrm>
        </p:spPr>
        <p:txBody>
          <a:bodyPr/>
          <a:lstStyle/>
          <a:p>
            <a:r>
              <a:rPr lang="en-US" dirty="0"/>
              <a:t>A </a:t>
            </a:r>
            <a:r>
              <a:rPr lang="en-US" b="1" dirty="0"/>
              <a:t>logical view</a:t>
            </a:r>
            <a:r>
              <a:rPr lang="en-US" dirty="0"/>
              <a:t>, which shows the key abstractions in the system as objects or object classes. </a:t>
            </a:r>
            <a:endParaRPr lang="en-GB" dirty="0"/>
          </a:p>
          <a:p>
            <a:r>
              <a:rPr lang="en-US" dirty="0"/>
              <a:t>A </a:t>
            </a:r>
            <a:r>
              <a:rPr lang="en-US" b="1" dirty="0"/>
              <a:t>process view</a:t>
            </a:r>
            <a:r>
              <a:rPr lang="en-US" dirty="0"/>
              <a:t>, which shows how, at run-time, the system is composed of interacting processes. </a:t>
            </a:r>
            <a:endParaRPr lang="en-GB" dirty="0"/>
          </a:p>
          <a:p>
            <a:r>
              <a:rPr lang="en-US" dirty="0"/>
              <a:t>A </a:t>
            </a:r>
            <a:r>
              <a:rPr lang="en-US" b="1" dirty="0"/>
              <a:t>development view</a:t>
            </a:r>
            <a:r>
              <a:rPr lang="en-US" dirty="0"/>
              <a:t>, which shows how the software is decomposed for development.</a:t>
            </a:r>
            <a:endParaRPr lang="en-GB" dirty="0"/>
          </a:p>
          <a:p>
            <a:r>
              <a:rPr lang="en-US" dirty="0"/>
              <a:t>A </a:t>
            </a:r>
            <a:r>
              <a:rPr lang="en-US" b="1" dirty="0"/>
              <a:t>physical view</a:t>
            </a:r>
            <a:r>
              <a:rPr lang="en-US" dirty="0"/>
              <a:t>, which shows the system hardware and how software components are distributed across the processors in the system.</a:t>
            </a:r>
          </a:p>
          <a:p>
            <a:r>
              <a:rPr lang="en-US" dirty="0"/>
              <a:t>These can be linked through </a:t>
            </a:r>
            <a:r>
              <a:rPr lang="en-US" i="1" dirty="0"/>
              <a:t>use cases </a:t>
            </a:r>
            <a:r>
              <a:rPr lang="en-US" dirty="0"/>
              <a:t>or </a:t>
            </a:r>
            <a:r>
              <a:rPr lang="en-US" i="1" dirty="0"/>
              <a:t>scenarios.</a:t>
            </a:r>
            <a:r>
              <a:rPr lang="en-US" dirty="0"/>
              <a:t>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29/09/2021</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29/09/2021</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29/09/2021</a:t>
            </a:fld>
            <a:endParaRPr lang="en-US"/>
          </a:p>
        </p:txBody>
      </p:sp>
      <p:sp>
        <p:nvSpPr>
          <p:cNvPr id="7" name="TextBox 6">
            <a:extLst>
              <a:ext uri="{FF2B5EF4-FFF2-40B4-BE49-F238E27FC236}">
                <a16:creationId xmlns:a16="http://schemas.microsoft.com/office/drawing/2014/main" id="{16CC7DD7-1DBB-8542-8489-F2D69267A055}"/>
              </a:ext>
            </a:extLst>
          </p:cNvPr>
          <p:cNvSpPr txBox="1"/>
          <p:nvPr/>
        </p:nvSpPr>
        <p:spPr>
          <a:xfrm>
            <a:off x="457200" y="6126163"/>
            <a:ext cx="417102" cy="369332"/>
          </a:xfrm>
          <a:prstGeom prst="rect">
            <a:avLst/>
          </a:prstGeom>
          <a:noFill/>
        </p:spPr>
        <p:txBody>
          <a:bodyPr wrap="none" rtlCol="0">
            <a:spAutoFit/>
          </a:bodyPr>
          <a:lstStyle/>
          <a:p>
            <a:r>
              <a:rPr lang="en-US" dirty="0">
                <a:solidFill>
                  <a:srgbClr val="FF0000"/>
                </a:solidFill>
              </a:rPr>
              <a:t>*1</a:t>
            </a:r>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29/09/2021</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29/09/2021</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29/09/2021</a:t>
            </a:fld>
            <a:endParaRPr lang="en-US"/>
          </a:p>
        </p:txBody>
      </p:sp>
      <p:sp>
        <p:nvSpPr>
          <p:cNvPr id="7" name="TextBox 6">
            <a:extLst>
              <a:ext uri="{FF2B5EF4-FFF2-40B4-BE49-F238E27FC236}">
                <a16:creationId xmlns:a16="http://schemas.microsoft.com/office/drawing/2014/main" id="{CF45ADA3-4010-8D44-AB19-423A04BC33C2}"/>
              </a:ext>
            </a:extLst>
          </p:cNvPr>
          <p:cNvSpPr txBox="1"/>
          <p:nvPr/>
        </p:nvSpPr>
        <p:spPr>
          <a:xfrm>
            <a:off x="457200" y="6126163"/>
            <a:ext cx="417102" cy="369332"/>
          </a:xfrm>
          <a:prstGeom prst="rect">
            <a:avLst/>
          </a:prstGeom>
          <a:noFill/>
        </p:spPr>
        <p:txBody>
          <a:bodyPr wrap="none" rtlCol="0">
            <a:spAutoFit/>
          </a:bodyPr>
          <a:lstStyle/>
          <a:p>
            <a:r>
              <a:rPr lang="en-US">
                <a:solidFill>
                  <a:srgbClr val="FF0000"/>
                </a:solidFill>
              </a:rPr>
              <a:t>*2</a:t>
            </a:r>
            <a:endParaRPr lang="en-US" dirty="0">
              <a:solidFill>
                <a:srgbClr val="FF0000"/>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29/09/2021</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29/09/2021</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interfacing of sub-systems.</a:t>
            </a:r>
          </a:p>
          <a:p>
            <a:r>
              <a:rPr lang="en-GB" sz="2400" dirty="0"/>
              <a:t>Organises the system into a set of layers (or abstract machines) each of which provide a set of services.</a:t>
            </a:r>
          </a:p>
          <a:p>
            <a:r>
              <a:rPr lang="en-GB" sz="2400" dirty="0"/>
              <a:t>Supports the incremental development of sub-systems in different layers. When a layer interface changes, only the adjacent layer is affected.</a:t>
            </a:r>
          </a:p>
          <a:p>
            <a:r>
              <a:rPr lang="en-GB" sz="2400" dirty="0"/>
              <a:t>However, it is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29/09/2021</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29/09/2021</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29/09/2021</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29/09/2021</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a:t>
            </a:r>
          </a:p>
          <a:p>
            <a:pPr lvl="1"/>
            <a:r>
              <a:rPr lang="en-US" dirty="0"/>
              <a:t> understanding how a software system should be </a:t>
            </a:r>
            <a:r>
              <a:rPr lang="en-US" dirty="0">
                <a:solidFill>
                  <a:schemeClr val="tx2"/>
                </a:solidFill>
              </a:rPr>
              <a:t>organized,</a:t>
            </a:r>
            <a:r>
              <a:rPr lang="en-US" dirty="0"/>
              <a:t> and</a:t>
            </a:r>
          </a:p>
          <a:p>
            <a:pPr lvl="1"/>
            <a:r>
              <a:rPr lang="en-US" dirty="0"/>
              <a:t> designing the </a:t>
            </a:r>
            <a:r>
              <a:rPr lang="en-US" dirty="0">
                <a:solidFill>
                  <a:schemeClr val="tx2"/>
                </a:solidFill>
              </a:rPr>
              <a:t>overall structure </a:t>
            </a:r>
            <a:r>
              <a:rPr lang="en-US" dirty="0"/>
              <a:t>of that system.</a:t>
            </a:r>
          </a:p>
          <a:p>
            <a:r>
              <a:rPr lang="en-US" dirty="0"/>
              <a:t>Architectural design is the critical link between </a:t>
            </a:r>
            <a:r>
              <a:rPr lang="en-US" dirty="0">
                <a:solidFill>
                  <a:schemeClr val="tx2"/>
                </a:solidFill>
              </a:rPr>
              <a:t>software design</a:t>
            </a:r>
            <a:r>
              <a:rPr lang="en-US" dirty="0"/>
              <a:t> and </a:t>
            </a:r>
            <a:r>
              <a:rPr lang="en-US" dirty="0">
                <a:solidFill>
                  <a:schemeClr val="tx2"/>
                </a:solidFill>
              </a:rPr>
              <a:t>requirements engineering</a:t>
            </a:r>
            <a:r>
              <a:rPr lang="en-US" dirty="0"/>
              <a:t>, as it identifies the main </a:t>
            </a:r>
            <a:r>
              <a:rPr lang="en-US" b="1" dirty="0"/>
              <a:t>structural components </a:t>
            </a:r>
            <a:r>
              <a:rPr lang="en-US" dirty="0"/>
              <a:t>in a system and the </a:t>
            </a:r>
            <a:r>
              <a:rPr lang="en-US" b="1" dirty="0"/>
              <a:t>relationships</a:t>
            </a:r>
            <a:r>
              <a:rPr lang="en-US" dirty="0"/>
              <a:t> between them. </a:t>
            </a:r>
          </a:p>
          <a:p>
            <a:r>
              <a:rPr lang="en-US" dirty="0"/>
              <a:t>The output of the architectural design process is an </a:t>
            </a:r>
            <a:r>
              <a:rPr lang="en-US" i="1" dirty="0">
                <a:solidFill>
                  <a:schemeClr val="tx2"/>
                </a:solidFill>
              </a:rPr>
              <a:t>architectural model </a:t>
            </a:r>
            <a:r>
              <a:rPr lang="en-US" dirty="0"/>
              <a:t>that describes how the system is organized as a set of communicating </a:t>
            </a:r>
            <a:r>
              <a:rPr lang="en-US" dirty="0">
                <a:solidFill>
                  <a:schemeClr val="tx2"/>
                </a:solidFill>
              </a:rPr>
              <a:t>components</a:t>
            </a:r>
            <a:r>
              <a:rPr lang="en-US" dirty="0"/>
              <a:t>.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29/09/2021</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29/09/2021</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29/09/2021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29/09/2021</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29/09/2021</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29/09/2021</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29/09/2021</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29/09/2021</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29/09/2021</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29/09/2021</a:t>
            </a:fld>
            <a:endParaRPr lang="en-US"/>
          </a:p>
        </p:txBody>
      </p:sp>
      <p:pic>
        <p:nvPicPr>
          <p:cNvPr id="9" name="Content Placeholder 8">
            <a:extLst>
              <a:ext uri="{FF2B5EF4-FFF2-40B4-BE49-F238E27FC236}">
                <a16:creationId xmlns:a16="http://schemas.microsoft.com/office/drawing/2014/main" id="{C1D8D23C-2E2B-2944-8580-22D6A0CD6C40}"/>
              </a:ext>
            </a:extLst>
          </p:cNvPr>
          <p:cNvPicPr>
            <a:picLocks noGrp="1" noChangeAspect="1"/>
          </p:cNvPicPr>
          <p:nvPr>
            <p:ph idx="1"/>
          </p:nvPr>
        </p:nvPicPr>
        <p:blipFill>
          <a:blip r:embed="rId2"/>
          <a:stretch>
            <a:fillRect/>
          </a:stretch>
        </p:blipFill>
        <p:spPr>
          <a:xfrm>
            <a:off x="457200" y="2296014"/>
            <a:ext cx="8229600" cy="3134335"/>
          </a:xfr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29/09/2021</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 architecture.</a:t>
            </a:r>
          </a:p>
          <a:p>
            <a:r>
              <a:rPr lang="en-US" dirty="0"/>
              <a:t>Incremental development of architectures is not usually successful.</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29/09/2021</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organizational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29/09/2021</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dirty="0"/>
              <a:t>As a starting point for architectural design.</a:t>
            </a:r>
          </a:p>
          <a:p>
            <a:pPr>
              <a:lnSpc>
                <a:spcPct val="90000"/>
              </a:lnSpc>
            </a:pPr>
            <a:r>
              <a:rPr lang="en-US" dirty="0"/>
              <a:t>As a design checklist.</a:t>
            </a:r>
          </a:p>
          <a:p>
            <a:pPr>
              <a:lnSpc>
                <a:spcPct val="90000"/>
              </a:lnSpc>
            </a:pPr>
            <a:r>
              <a:rPr lang="en-US" dirty="0"/>
              <a:t>As a way of organizing 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endParaRPr lang="en-US" sz="16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29/09/2021</a:t>
            </a:fld>
            <a:endParaRPr lang="en-US"/>
          </a:p>
        </p:txBody>
      </p:sp>
    </p:spTree>
    <p:extLst>
      <p:ext uri="{BB962C8B-B14F-4D97-AF65-F5344CB8AC3E}">
        <p14:creationId xmlns:p14="http://schemas.microsoft.com/office/powerpoint/2010/main" val="345753962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29/09/2021</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29/09/2021</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a) 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 user perspective a </a:t>
            </a:r>
            <a:r>
              <a:rPr lang="en-US" b="1" dirty="0"/>
              <a:t>transaction</a:t>
            </a:r>
            <a:r>
              <a:rPr lang="en-US" dirty="0"/>
              <a:t> is:</a:t>
            </a:r>
          </a:p>
          <a:p>
            <a:pPr lvl="1">
              <a:lnSpc>
                <a:spcPct val="90000"/>
              </a:lnSpc>
            </a:pPr>
            <a:r>
              <a:rPr lang="en-US" dirty="0"/>
              <a:t>Any coherent sequence of operations that satisfies a goal;</a:t>
            </a:r>
          </a:p>
          <a:p>
            <a:pPr lvl="1">
              <a:lnSpc>
                <a:spcPct val="90000"/>
              </a:lnSpc>
            </a:pPr>
            <a:r>
              <a:rPr lang="en-US" dirty="0"/>
              <a:t>For example:</a:t>
            </a:r>
          </a:p>
          <a:p>
            <a:pPr lvl="2">
              <a:lnSpc>
                <a:spcPct val="90000"/>
              </a:lnSpc>
            </a:pPr>
            <a:r>
              <a:rPr lang="en-US" dirty="0"/>
              <a:t>withdraw money from an ATM;</a:t>
            </a:r>
          </a:p>
          <a:p>
            <a:pPr lvl="2">
              <a:lnSpc>
                <a:spcPct val="90000"/>
              </a:lnSpc>
            </a:pPr>
            <a:r>
              <a:rPr lang="en-US" dirty="0"/>
              <a:t>find the times of flights from London to Paris.</a:t>
            </a:r>
          </a:p>
          <a:p>
            <a:pPr>
              <a:lnSpc>
                <a:spcPct val="90000"/>
              </a:lnSpc>
            </a:pPr>
            <a:r>
              <a:rPr lang="en-US" dirty="0"/>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29/09/2021</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29/09/2021</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29/09/2021</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organized as a layered architecture.</a:t>
            </a:r>
          </a:p>
          <a:p>
            <a:r>
              <a:rPr lang="en-US" dirty="0"/>
              <a:t>These are transaction-based systems since interaction with these systems generally involves database transactions.</a:t>
            </a:r>
          </a:p>
          <a:p>
            <a:r>
              <a:rPr lang="en-US" dirty="0"/>
              <a:t>Layers include:</a:t>
            </a:r>
          </a:p>
          <a:p>
            <a:pPr lvl="1"/>
            <a:r>
              <a:rPr lang="en-US" dirty="0"/>
              <a:t>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29/09/2021</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29/09/2021</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29/09/2021</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29/09/2021</a:t>
            </a:fld>
            <a:endParaRPr lang="en-US"/>
          </a:p>
        </p:txBody>
      </p:sp>
      <p:sp>
        <p:nvSpPr>
          <p:cNvPr id="6" name="TextBox 5">
            <a:extLst>
              <a:ext uri="{FF2B5EF4-FFF2-40B4-BE49-F238E27FC236}">
                <a16:creationId xmlns:a16="http://schemas.microsoft.com/office/drawing/2014/main" id="{6D066C49-BDAD-604F-9126-E14454C47809}"/>
              </a:ext>
            </a:extLst>
          </p:cNvPr>
          <p:cNvSpPr txBox="1"/>
          <p:nvPr/>
        </p:nvSpPr>
        <p:spPr>
          <a:xfrm>
            <a:off x="554804" y="6256962"/>
            <a:ext cx="300082" cy="369332"/>
          </a:xfrm>
          <a:prstGeom prst="rect">
            <a:avLst/>
          </a:prstGeom>
          <a:noFill/>
        </p:spPr>
        <p:txBody>
          <a:bodyPr wrap="none" rtlCol="0">
            <a:spAutoFit/>
          </a:bodyPr>
          <a:lstStyle/>
          <a:p>
            <a:r>
              <a:rPr lang="en-US">
                <a:solidFill>
                  <a:srgbClr val="FF0000"/>
                </a:solidFill>
              </a:rPr>
              <a:t>*</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29/09/2021</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29/09/2021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b) 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a:t>
            </a:r>
            <a:r>
              <a:rPr lang="en-US" sz="2300" b="1" dirty="0"/>
              <a:t>interpreter</a:t>
            </a:r>
            <a:r>
              <a:rPr lang="en-US" sz="2300" dirty="0"/>
              <a:t> to act on the instructions in the language that is being processed.</a:t>
            </a:r>
          </a:p>
          <a:p>
            <a:r>
              <a:rPr lang="en-US" sz="2300" dirty="0"/>
              <a:t>Used in situations where the easiest way to solve a problem is to describe an algorithm or describe the </a:t>
            </a:r>
            <a:r>
              <a:rPr lang="en-US" sz="2300"/>
              <a:t>system data:</a:t>
            </a:r>
            <a:endParaRPr lang="en-US" sz="2300" dirty="0"/>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29/09/2021</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29/09/2021</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29/09/2021</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29/09/2021</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29/09/2021</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29/09/2021</a:t>
            </a:fld>
            <a:endParaRPr lang="en-US"/>
          </a:p>
        </p:txBody>
      </p:sp>
      <p:sp>
        <p:nvSpPr>
          <p:cNvPr id="7" name="TextBox 6">
            <a:extLst>
              <a:ext uri="{FF2B5EF4-FFF2-40B4-BE49-F238E27FC236}">
                <a16:creationId xmlns:a16="http://schemas.microsoft.com/office/drawing/2014/main" id="{4297C354-8061-734A-B791-08ED64923A49}"/>
              </a:ext>
            </a:extLst>
          </p:cNvPr>
          <p:cNvSpPr txBox="1"/>
          <p:nvPr/>
        </p:nvSpPr>
        <p:spPr>
          <a:xfrm>
            <a:off x="754456" y="5804899"/>
            <a:ext cx="591829" cy="369332"/>
          </a:xfrm>
          <a:prstGeom prst="rect">
            <a:avLst/>
          </a:prstGeom>
          <a:noFill/>
        </p:spPr>
        <p:txBody>
          <a:bodyPr wrap="none" rtlCol="0">
            <a:spAutoFit/>
          </a:bodyPr>
          <a:lstStyle/>
          <a:p>
            <a:r>
              <a:rPr lang="en-US">
                <a:solidFill>
                  <a:srgbClr val="FF0000"/>
                </a:solidFill>
              </a:rPr>
              <a:t>*1,2</a:t>
            </a: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29/09/2021</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29/09/2021</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a:t>
            </a:r>
            <a:r>
              <a:rPr lang="en-US" i="1" dirty="0">
                <a:solidFill>
                  <a:srgbClr val="000000"/>
                </a:solidFill>
              </a:rPr>
              <a:t>individual programs</a:t>
            </a:r>
            <a:r>
              <a:rPr lang="en-US" dirty="0">
                <a:solidFill>
                  <a:srgbClr val="000000"/>
                </a:solidFill>
              </a:rPr>
              <a:t>.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a:t>
            </a:r>
            <a:r>
              <a:rPr lang="en-US" i="1" dirty="0">
                <a:solidFill>
                  <a:srgbClr val="000000"/>
                </a:solidFill>
              </a:rPr>
              <a:t>complex enterprise systems </a:t>
            </a:r>
            <a:r>
              <a:rPr lang="en-US" dirty="0">
                <a:solidFill>
                  <a:srgbClr val="000000"/>
                </a:solidFill>
              </a:rPr>
              <a:t>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29/09/2021</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US" dirty="0"/>
              <a:t>Architectural design decisions have a profound effect on whether or not the system can meet critical requirements such as performance, reliability, and maintainability. </a:t>
            </a:r>
            <a:endParaRPr lang="en-GB" dirty="0"/>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29/09/2021</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pPr lvl="1"/>
            <a:r>
              <a:rPr lang="en-US" dirty="0"/>
              <a:t>These have been criticized because they lack semantics or do not show the types of relationships between entities, nor the visible properties of entities in the architecture.</a:t>
            </a:r>
          </a:p>
          <a:p>
            <a:r>
              <a:rPr lang="en-US" dirty="0"/>
              <a:t>Based on the use of architectural models. The  requirements for model semantics depend on how the models are used. They may use architectural description languages.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29/09/2021</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dirty="0"/>
              <a:t>Very abstract - they do not show the nature of component relationships nor the externally visible properties of the sub-systems.</a:t>
            </a:r>
          </a:p>
          <a:p>
            <a:r>
              <a:rPr lang="en-US" dirty="0"/>
              <a:t>However, they are useful for communication with stakeholders and for project planning.</a:t>
            </a:r>
          </a:p>
          <a:p>
            <a:endParaRPr lang="en-US" dirty="0"/>
          </a:p>
          <a:p>
            <a:r>
              <a:rPr lang="en-US" altLang="en-US" dirty="0">
                <a:solidFill>
                  <a:schemeClr val="tx1"/>
                </a:solidFill>
                <a:latin typeface="Arial" panose="020B0604020202020204" pitchFamily="34" charset="0"/>
                <a:cs typeface="Arial" panose="020B0604020202020204" pitchFamily="34" charset="0"/>
              </a:rPr>
              <a:t>The I</a:t>
            </a:r>
            <a:r>
              <a:rPr lang="en-US" altLang="en-US" sz="2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E</a:t>
            </a:r>
            <a:r>
              <a:rPr lang="en-US" altLang="en-US" sz="2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E</a:t>
            </a:r>
            <a:r>
              <a:rPr lang="en-US" altLang="en-US" sz="2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E Computer Society has proposed </a:t>
            </a:r>
            <a:r>
              <a:rPr lang="en-US" altLang="en-US" dirty="0">
                <a:solidFill>
                  <a:srgbClr val="0000FF"/>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IEEE-Std-42010-2011</a:t>
            </a:r>
            <a:r>
              <a:rPr lang="en-US" altLang="en-US" dirty="0">
                <a:solidFill>
                  <a:schemeClr val="tx1"/>
                </a:solidFill>
                <a:latin typeface="Arial" panose="020B0604020202020204" pitchFamily="34" charset="0"/>
                <a:cs typeface="Arial" panose="020B0604020202020204" pitchFamily="34" charset="0"/>
              </a:rPr>
              <a:t>, </a:t>
            </a:r>
            <a:r>
              <a:rPr lang="en-US" altLang="en-US" i="1" dirty="0">
                <a:solidFill>
                  <a:schemeClr val="tx1"/>
                </a:solidFill>
                <a:latin typeface="Arial" panose="020B0604020202020204" pitchFamily="34" charset="0"/>
                <a:cs typeface="Arial" panose="020B0604020202020204" pitchFamily="34" charset="0"/>
              </a:rPr>
              <a:t>Systems and Software Engineering – Architecture Description.</a:t>
            </a:r>
          </a:p>
          <a:p>
            <a:r>
              <a:rPr lang="en-US" altLang="en-US" dirty="0">
                <a:solidFill>
                  <a:schemeClr val="tx1"/>
                </a:solidFill>
                <a:latin typeface="Arial" panose="020B0604020202020204" pitchFamily="34" charset="0"/>
                <a:cs typeface="Arial" panose="020B0604020202020204" pitchFamily="34" charset="0"/>
                <a:hlinkClick r:id="rId3"/>
              </a:rPr>
              <a:t>ISO/IEC/IEEE 42010 </a:t>
            </a:r>
            <a:r>
              <a:rPr lang="en-US" altLang="en-US">
                <a:solidFill>
                  <a:schemeClr val="tx1"/>
                </a:solidFill>
                <a:latin typeface="Arial" panose="020B0604020202020204" pitchFamily="34" charset="0"/>
                <a:cs typeface="Arial" panose="020B0604020202020204" pitchFamily="34" charset="0"/>
                <a:hlinkClick r:id="rId3"/>
              </a:rPr>
              <a:t>SEBoK</a:t>
            </a:r>
            <a:endParaRPr lang="en-US" altLang="en-US" dirty="0">
              <a:solidFill>
                <a:schemeClr val="tx1"/>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29/09/2021</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7335</TotalTime>
  <Words>3662</Words>
  <Application>Microsoft Macintosh PowerPoint</Application>
  <PresentationFormat>On-screen Show (4:3)</PresentationFormat>
  <Paragraphs>444</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Helvetica</vt:lpstr>
      <vt:lpstr>Wingdings</vt:lpstr>
      <vt:lpstr>SE10 slides</vt:lpstr>
      <vt:lpstr>Chapter 6 – Architectural Design</vt:lpstr>
      <vt:lpstr>Topics covered</vt:lpstr>
      <vt:lpstr>Architectural design</vt:lpstr>
      <vt:lpstr>Agility and architecture</vt:lpstr>
      <vt:lpstr>Example: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a) Transaction processing systems</vt:lpstr>
      <vt:lpstr>The structure of transaction processing applications </vt:lpstr>
      <vt:lpstr>The software architecture of an ATM system </vt:lpstr>
      <vt:lpstr>Information systems architecture</vt:lpstr>
      <vt:lpstr>Layered information system architecture </vt:lpstr>
      <vt:lpstr>Example: Mentcare system</vt:lpstr>
      <vt:lpstr>Web-based information systems</vt:lpstr>
      <vt:lpstr>Server implementation</vt:lpstr>
      <vt:lpstr>b) 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Palacios, Joaquin M</cp:lastModifiedBy>
  <cp:revision>55</cp:revision>
  <dcterms:created xsi:type="dcterms:W3CDTF">2010-01-18T20:35:25Z</dcterms:created>
  <dcterms:modified xsi:type="dcterms:W3CDTF">2021-09-29T21:54:32Z</dcterms:modified>
</cp:coreProperties>
</file>