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6"/>
  </p:notesMasterIdLst>
  <p:handoutMasterIdLst>
    <p:handoutMasterId r:id="rId77"/>
  </p:handoutMasterIdLst>
  <p:sldIdLst>
    <p:sldId id="256" r:id="rId2"/>
    <p:sldId id="273" r:id="rId3"/>
    <p:sldId id="313" r:id="rId4"/>
    <p:sldId id="312" r:id="rId5"/>
    <p:sldId id="281" r:id="rId6"/>
    <p:sldId id="282" r:id="rId7"/>
    <p:sldId id="257" r:id="rId8"/>
    <p:sldId id="274" r:id="rId9"/>
    <p:sldId id="307" r:id="rId10"/>
    <p:sldId id="275" r:id="rId11"/>
    <p:sldId id="276" r:id="rId12"/>
    <p:sldId id="278" r:id="rId13"/>
    <p:sldId id="258" r:id="rId14"/>
    <p:sldId id="314" r:id="rId15"/>
    <p:sldId id="280" r:id="rId16"/>
    <p:sldId id="259" r:id="rId17"/>
    <p:sldId id="336" r:id="rId18"/>
    <p:sldId id="337" r:id="rId19"/>
    <p:sldId id="338" r:id="rId20"/>
    <p:sldId id="315" r:id="rId21"/>
    <p:sldId id="328" r:id="rId22"/>
    <p:sldId id="316" r:id="rId23"/>
    <p:sldId id="283" r:id="rId24"/>
    <p:sldId id="284" r:id="rId25"/>
    <p:sldId id="260" r:id="rId26"/>
    <p:sldId id="285" r:id="rId27"/>
    <p:sldId id="342" r:id="rId28"/>
    <p:sldId id="317" r:id="rId29"/>
    <p:sldId id="318" r:id="rId30"/>
    <p:sldId id="286" r:id="rId31"/>
    <p:sldId id="321" r:id="rId32"/>
    <p:sldId id="287" r:id="rId33"/>
    <p:sldId id="261" r:id="rId34"/>
    <p:sldId id="262" r:id="rId35"/>
    <p:sldId id="335" r:id="rId36"/>
    <p:sldId id="341" r:id="rId37"/>
    <p:sldId id="288" r:id="rId38"/>
    <p:sldId id="289" r:id="rId39"/>
    <p:sldId id="334" r:id="rId40"/>
    <p:sldId id="290" r:id="rId41"/>
    <p:sldId id="268" r:id="rId42"/>
    <p:sldId id="263" r:id="rId43"/>
    <p:sldId id="271" r:id="rId44"/>
    <p:sldId id="272" r:id="rId45"/>
    <p:sldId id="291" r:id="rId46"/>
    <p:sldId id="322" r:id="rId47"/>
    <p:sldId id="324" r:id="rId48"/>
    <p:sldId id="264" r:id="rId49"/>
    <p:sldId id="333" r:id="rId50"/>
    <p:sldId id="325" r:id="rId51"/>
    <p:sldId id="310" r:id="rId52"/>
    <p:sldId id="339" r:id="rId53"/>
    <p:sldId id="340" r:id="rId54"/>
    <p:sldId id="329" r:id="rId55"/>
    <p:sldId id="297" r:id="rId56"/>
    <p:sldId id="265" r:id="rId57"/>
    <p:sldId id="309" r:id="rId58"/>
    <p:sldId id="308" r:id="rId59"/>
    <p:sldId id="331" r:id="rId60"/>
    <p:sldId id="299" r:id="rId61"/>
    <p:sldId id="311" r:id="rId62"/>
    <p:sldId id="298" r:id="rId63"/>
    <p:sldId id="326" r:id="rId64"/>
    <p:sldId id="266" r:id="rId65"/>
    <p:sldId id="327" r:id="rId66"/>
    <p:sldId id="306" r:id="rId67"/>
    <p:sldId id="332" r:id="rId68"/>
    <p:sldId id="301" r:id="rId69"/>
    <p:sldId id="302" r:id="rId70"/>
    <p:sldId id="267" r:id="rId71"/>
    <p:sldId id="303" r:id="rId72"/>
    <p:sldId id="304" r:id="rId73"/>
    <p:sldId id="330" r:id="rId74"/>
    <p:sldId id="305"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1"/>
    <p:restoredTop sz="94674"/>
  </p:normalViewPr>
  <p:slideViewPr>
    <p:cSldViewPr snapToGrid="0" snapToObjects="1">
      <p:cViewPr varScale="1">
        <p:scale>
          <a:sx n="122" d="100"/>
          <a:sy n="122" d="100"/>
        </p:scale>
        <p:origin x="1192"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10/18/21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10/18/21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30445731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System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vs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Inspections and reviews are discussed in Chapter 24.</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a:t>
            </a:r>
            <a:r>
              <a:rPr lang="en-GB" sz="2400" dirty="0" err="1"/>
              <a:t>behavior</a:t>
            </a:r>
            <a:r>
              <a:rPr lang="en-GB" sz="2400" dirty="0"/>
              <a:t> (dynamic verification)</a:t>
            </a:r>
          </a:p>
          <a:p>
            <a:pPr lvl="1"/>
            <a:r>
              <a:rPr lang="en-GB" sz="2000" dirty="0"/>
              <a:t>The system is executed with test data and its operational </a:t>
            </a:r>
            <a:r>
              <a:rPr lang="en-GB" sz="2000" dirty="0" err="1"/>
              <a:t>behavior</a:t>
            </a:r>
            <a:r>
              <a:rPr lang="en-GB" sz="2000" dirty="0"/>
              <a:t>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dirty="0"/>
              <a:t>These involve people examining the source representation with the aim of discovering anomalies and defects.</a:t>
            </a:r>
          </a:p>
          <a:p>
            <a:r>
              <a:rPr lang="en-GB" sz="2400" dirty="0"/>
              <a:t>Inspections do not require execution of a system, so they may be used before implementation.</a:t>
            </a:r>
          </a:p>
          <a:p>
            <a:r>
              <a:rPr lang="en-GB" sz="2400" dirty="0"/>
              <a:t>They may be applied to any representation of the system (requirements, design, configuration data, test data).</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a:t>
            </a:r>
          </a:p>
          <a:p>
            <a:pPr lvl="1"/>
            <a:r>
              <a:rPr lang="en-US" dirty="0"/>
              <a:t>If a program is incomplete, then you need to develop specialized test harnesses to test the parts that are available. </a:t>
            </a:r>
          </a:p>
          <a:p>
            <a:r>
              <a:rPr lang="en-US" dirty="0"/>
              <a:t>As well as searching for program defects, an inspection can also consider broader </a:t>
            </a:r>
            <a:r>
              <a:rPr lang="en-US" i="1" dirty="0"/>
              <a:t>quality attributes </a:t>
            </a:r>
            <a:r>
              <a:rPr lang="en-US" dirty="0"/>
              <a:t>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 model of the software testing process</a:t>
            </a:r>
            <a:r>
              <a:rPr lang="en-GB" dirty="0">
                <a:solidFill>
                  <a:schemeClr val="tx1"/>
                </a:solidFill>
              </a:rPr>
              <a:t> </a:t>
            </a:r>
            <a:endParaRPr lang="en-US" dirty="0">
              <a:solidFill>
                <a:schemeClr val="tx1"/>
              </a:solidFill>
            </a:endParaRP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83F7-AFEF-FC47-87DA-B8CDD75B1484}"/>
              </a:ext>
            </a:extLst>
          </p:cNvPr>
          <p:cNvSpPr>
            <a:spLocks noGrp="1"/>
          </p:cNvSpPr>
          <p:nvPr>
            <p:ph type="title"/>
          </p:nvPr>
        </p:nvSpPr>
        <p:spPr/>
        <p:txBody>
          <a:bodyPr/>
          <a:lstStyle/>
          <a:p>
            <a:r>
              <a:rPr lang="en-US" dirty="0"/>
              <a:t>Software Testing Tasks </a:t>
            </a:r>
            <a:r>
              <a:rPr lang="en-US" sz="1000" dirty="0"/>
              <a:t>1 of 3</a:t>
            </a:r>
            <a:r>
              <a:rPr lang="en-US" dirty="0"/>
              <a:t> </a:t>
            </a:r>
          </a:p>
        </p:txBody>
      </p:sp>
      <p:sp>
        <p:nvSpPr>
          <p:cNvPr id="3" name="Content Placeholder 2">
            <a:extLst>
              <a:ext uri="{FF2B5EF4-FFF2-40B4-BE49-F238E27FC236}">
                <a16:creationId xmlns:a16="http://schemas.microsoft.com/office/drawing/2014/main" id="{377D4C84-3E4B-4A4C-97F4-7D6CB23A6D4F}"/>
              </a:ext>
            </a:extLst>
          </p:cNvPr>
          <p:cNvSpPr>
            <a:spLocks noGrp="1"/>
          </p:cNvSpPr>
          <p:nvPr>
            <p:ph idx="1"/>
          </p:nvPr>
        </p:nvSpPr>
        <p:spPr>
          <a:xfrm>
            <a:off x="457200" y="1520576"/>
            <a:ext cx="8229600" cy="4605588"/>
          </a:xfrm>
        </p:spPr>
        <p:txBody>
          <a:bodyPr/>
          <a:lstStyle/>
          <a:p>
            <a:r>
              <a:rPr lang="en-US" sz="2200" b="1" dirty="0"/>
              <a:t>Test Planning</a:t>
            </a:r>
            <a:r>
              <a:rPr lang="en-US" sz="2200" dirty="0"/>
              <a:t> </a:t>
            </a:r>
          </a:p>
          <a:p>
            <a:endParaRPr lang="en-US" sz="2200" dirty="0"/>
          </a:p>
          <a:p>
            <a:endParaRPr lang="en-US" sz="2200" dirty="0"/>
          </a:p>
          <a:p>
            <a:endParaRPr lang="en-US" sz="2200" dirty="0"/>
          </a:p>
          <a:p>
            <a:endParaRPr lang="en-US" sz="2200" dirty="0"/>
          </a:p>
          <a:p>
            <a:r>
              <a:rPr lang="en-US" sz="2200" b="1" dirty="0"/>
              <a:t>Test Design</a:t>
            </a:r>
            <a:r>
              <a:rPr lang="en-US" sz="2200" dirty="0"/>
              <a:t> </a:t>
            </a:r>
          </a:p>
          <a:p>
            <a:endParaRPr lang="en-US" sz="2200" dirty="0"/>
          </a:p>
        </p:txBody>
      </p:sp>
      <p:sp>
        <p:nvSpPr>
          <p:cNvPr id="4" name="Date Placeholder 3">
            <a:extLst>
              <a:ext uri="{FF2B5EF4-FFF2-40B4-BE49-F238E27FC236}">
                <a16:creationId xmlns:a16="http://schemas.microsoft.com/office/drawing/2014/main" id="{D1317E22-4C50-2742-9B30-E6358B4546B4}"/>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37DBA2DC-B4E4-0B48-B7A0-EA3685BAFFA7}"/>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A366A83B-CC78-034D-84C4-FF0117D8989E}"/>
              </a:ext>
            </a:extLst>
          </p:cNvPr>
          <p:cNvSpPr>
            <a:spLocks noGrp="1"/>
          </p:cNvSpPr>
          <p:nvPr>
            <p:ph type="sldNum" sz="quarter" idx="12"/>
          </p:nvPr>
        </p:nvSpPr>
        <p:spPr/>
        <p:txBody>
          <a:bodyPr/>
          <a:lstStyle/>
          <a:p>
            <a:fld id="{CB105B8D-1C36-1C40-961B-CAAB1DD98B28}" type="slidenum">
              <a:rPr lang="en-US" smtClean="0"/>
              <a:pPr/>
              <a:t>17</a:t>
            </a:fld>
            <a:endParaRPr lang="en-US"/>
          </a:p>
        </p:txBody>
      </p:sp>
      <p:graphicFrame>
        <p:nvGraphicFramePr>
          <p:cNvPr id="12" name="Table 11">
            <a:extLst>
              <a:ext uri="{FF2B5EF4-FFF2-40B4-BE49-F238E27FC236}">
                <a16:creationId xmlns:a16="http://schemas.microsoft.com/office/drawing/2014/main" id="{F31756B1-1DC5-6F47-905E-A1EB1C9602CF}"/>
              </a:ext>
            </a:extLst>
          </p:cNvPr>
          <p:cNvGraphicFramePr>
            <a:graphicFrameLocks noGrp="1"/>
          </p:cNvGraphicFramePr>
          <p:nvPr>
            <p:extLst>
              <p:ext uri="{D42A27DB-BD31-4B8C-83A1-F6EECF244321}">
                <p14:modId xmlns:p14="http://schemas.microsoft.com/office/powerpoint/2010/main" val="1614763171"/>
              </p:ext>
            </p:extLst>
          </p:nvPr>
        </p:nvGraphicFramePr>
        <p:xfrm>
          <a:off x="628650" y="4368014"/>
          <a:ext cx="7886700" cy="1825445"/>
        </p:xfrm>
        <a:graphic>
          <a:graphicData uri="http://schemas.openxmlformats.org/drawingml/2006/table">
            <a:tbl>
              <a:tblPr firstRow="1" firstCol="1" bandRow="1"/>
              <a:tblGrid>
                <a:gridCol w="7886700">
                  <a:extLst>
                    <a:ext uri="{9D8B030D-6E8A-4147-A177-3AD203B41FA5}">
                      <a16:colId xmlns:a16="http://schemas.microsoft.com/office/drawing/2014/main" val="3838625199"/>
                    </a:ext>
                  </a:extLst>
                </a:gridCol>
              </a:tblGrid>
              <a:tr h="365089">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Workload Analysis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2771061958"/>
                  </a:ext>
                </a:extLst>
              </a:tr>
              <a:tr h="365089">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Develop Test Suite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813994191"/>
                  </a:ext>
                </a:extLst>
              </a:tr>
              <a:tr h="365089">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Identify and Describe Test Cases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3045231002"/>
                  </a:ext>
                </a:extLst>
              </a:tr>
              <a:tr h="365089">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Identify and Structure Test Scripts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851186548"/>
                  </a:ext>
                </a:extLst>
              </a:tr>
              <a:tr h="365089">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Review and Access Test Coverage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818963487"/>
                  </a:ext>
                </a:extLst>
              </a:tr>
            </a:tbl>
          </a:graphicData>
        </a:graphic>
      </p:graphicFrame>
      <p:graphicFrame>
        <p:nvGraphicFramePr>
          <p:cNvPr id="14" name="Table 13">
            <a:extLst>
              <a:ext uri="{FF2B5EF4-FFF2-40B4-BE49-F238E27FC236}">
                <a16:creationId xmlns:a16="http://schemas.microsoft.com/office/drawing/2014/main" id="{CFB30722-497A-0B42-8D2E-E04122D72AA0}"/>
              </a:ext>
            </a:extLst>
          </p:cNvPr>
          <p:cNvGraphicFramePr>
            <a:graphicFrameLocks noGrp="1"/>
          </p:cNvGraphicFramePr>
          <p:nvPr>
            <p:extLst>
              <p:ext uri="{D42A27DB-BD31-4B8C-83A1-F6EECF244321}">
                <p14:modId xmlns:p14="http://schemas.microsoft.com/office/powerpoint/2010/main" val="123395350"/>
              </p:ext>
            </p:extLst>
          </p:nvPr>
        </p:nvGraphicFramePr>
        <p:xfrm>
          <a:off x="628650" y="1862255"/>
          <a:ext cx="7886700" cy="2164080"/>
        </p:xfrm>
        <a:graphic>
          <a:graphicData uri="http://schemas.openxmlformats.org/drawingml/2006/table">
            <a:tbl>
              <a:tblPr firstRow="1" firstCol="1" bandRow="1"/>
              <a:tblGrid>
                <a:gridCol w="7886700">
                  <a:extLst>
                    <a:ext uri="{9D8B030D-6E8A-4147-A177-3AD203B41FA5}">
                      <a16:colId xmlns:a16="http://schemas.microsoft.com/office/drawing/2014/main" val="3540965321"/>
                    </a:ext>
                  </a:extLst>
                </a:gridCol>
              </a:tblGrid>
              <a:tr h="357864">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Identify Requirements for 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462485980"/>
                  </a:ext>
                </a:extLst>
              </a:tr>
              <a:tr h="357864">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Assess Risk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903577224"/>
                  </a:ext>
                </a:extLst>
              </a:tr>
              <a:tr h="357864">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Develop Test Strategy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2102583793"/>
                  </a:ext>
                </a:extLst>
              </a:tr>
              <a:tr h="357864">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Identify Test Resources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274816284"/>
                  </a:ext>
                </a:extLst>
              </a:tr>
              <a:tr h="357864">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Create Schedule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4102096795"/>
                  </a:ext>
                </a:extLst>
              </a:tr>
              <a:tr h="357864">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Generate Software Test Plan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472017585"/>
                  </a:ext>
                </a:extLst>
              </a:tr>
            </a:tbl>
          </a:graphicData>
        </a:graphic>
      </p:graphicFrame>
    </p:spTree>
    <p:extLst>
      <p:ext uri="{BB962C8B-B14F-4D97-AF65-F5344CB8AC3E}">
        <p14:creationId xmlns:p14="http://schemas.microsoft.com/office/powerpoint/2010/main" val="322078697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C9A3-2DF1-304F-855F-ABBD05F6C168}"/>
              </a:ext>
            </a:extLst>
          </p:cNvPr>
          <p:cNvSpPr>
            <a:spLocks noGrp="1"/>
          </p:cNvSpPr>
          <p:nvPr>
            <p:ph type="title"/>
          </p:nvPr>
        </p:nvSpPr>
        <p:spPr/>
        <p:txBody>
          <a:bodyPr/>
          <a:lstStyle/>
          <a:p>
            <a:r>
              <a:rPr lang="en-US" dirty="0"/>
              <a:t>Software Testing Tasks </a:t>
            </a:r>
            <a:r>
              <a:rPr lang="en-US" sz="1000" dirty="0"/>
              <a:t>2 of 3</a:t>
            </a:r>
            <a:endParaRPr lang="en-US" dirty="0"/>
          </a:p>
        </p:txBody>
      </p:sp>
      <p:sp>
        <p:nvSpPr>
          <p:cNvPr id="3" name="Content Placeholder 2">
            <a:extLst>
              <a:ext uri="{FF2B5EF4-FFF2-40B4-BE49-F238E27FC236}">
                <a16:creationId xmlns:a16="http://schemas.microsoft.com/office/drawing/2014/main" id="{F1C13C5E-1D06-A245-A8E4-980E6C974374}"/>
              </a:ext>
            </a:extLst>
          </p:cNvPr>
          <p:cNvSpPr>
            <a:spLocks noGrp="1"/>
          </p:cNvSpPr>
          <p:nvPr>
            <p:ph idx="1"/>
          </p:nvPr>
        </p:nvSpPr>
        <p:spPr/>
        <p:txBody>
          <a:bodyPr/>
          <a:lstStyle/>
          <a:p>
            <a:r>
              <a:rPr lang="en-US" sz="2000" b="1" dirty="0"/>
              <a:t>Test Implementation</a:t>
            </a:r>
          </a:p>
          <a:p>
            <a:endParaRPr lang="en-US" sz="2000" b="1" dirty="0"/>
          </a:p>
          <a:p>
            <a:endParaRPr lang="en-US" sz="2000" b="1" dirty="0"/>
          </a:p>
          <a:p>
            <a:endParaRPr lang="en-US" sz="2000" b="1" dirty="0"/>
          </a:p>
          <a:p>
            <a:pPr marL="0" indent="0">
              <a:buNone/>
            </a:pPr>
            <a:endParaRPr lang="en-US" sz="2000" dirty="0"/>
          </a:p>
          <a:p>
            <a:r>
              <a:rPr lang="en-US" sz="2000" b="1" dirty="0"/>
              <a:t>Test Execution</a:t>
            </a:r>
          </a:p>
          <a:p>
            <a:endParaRPr lang="en-US" sz="2000" dirty="0"/>
          </a:p>
        </p:txBody>
      </p:sp>
      <p:sp>
        <p:nvSpPr>
          <p:cNvPr id="4" name="Date Placeholder 3">
            <a:extLst>
              <a:ext uri="{FF2B5EF4-FFF2-40B4-BE49-F238E27FC236}">
                <a16:creationId xmlns:a16="http://schemas.microsoft.com/office/drawing/2014/main" id="{2A9385D7-EEDB-614D-81B1-4B116F948C45}"/>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607E25D9-CF2A-5942-B93B-A1C41C7A12E9}"/>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329CEE6B-CEF9-FC48-85CE-B2908321353E}"/>
              </a:ext>
            </a:extLst>
          </p:cNvPr>
          <p:cNvSpPr>
            <a:spLocks noGrp="1"/>
          </p:cNvSpPr>
          <p:nvPr>
            <p:ph type="sldNum" sz="quarter" idx="12"/>
          </p:nvPr>
        </p:nvSpPr>
        <p:spPr/>
        <p:txBody>
          <a:bodyPr/>
          <a:lstStyle/>
          <a:p>
            <a:fld id="{CB105B8D-1C36-1C40-961B-CAAB1DD98B28}" type="slidenum">
              <a:rPr lang="en-US" smtClean="0"/>
              <a:pPr/>
              <a:t>18</a:t>
            </a:fld>
            <a:endParaRPr lang="en-US"/>
          </a:p>
        </p:txBody>
      </p:sp>
      <p:graphicFrame>
        <p:nvGraphicFramePr>
          <p:cNvPr id="8" name="Table 7">
            <a:extLst>
              <a:ext uri="{FF2B5EF4-FFF2-40B4-BE49-F238E27FC236}">
                <a16:creationId xmlns:a16="http://schemas.microsoft.com/office/drawing/2014/main" id="{D0F698A6-5FEE-8640-98A6-DCD1914C204F}"/>
              </a:ext>
            </a:extLst>
          </p:cNvPr>
          <p:cNvGraphicFramePr>
            <a:graphicFrameLocks noGrp="1"/>
          </p:cNvGraphicFramePr>
          <p:nvPr>
            <p:extLst>
              <p:ext uri="{D42A27DB-BD31-4B8C-83A1-F6EECF244321}">
                <p14:modId xmlns:p14="http://schemas.microsoft.com/office/powerpoint/2010/main" val="537957406"/>
              </p:ext>
            </p:extLst>
          </p:nvPr>
        </p:nvGraphicFramePr>
        <p:xfrm>
          <a:off x="556731" y="2034283"/>
          <a:ext cx="7886700" cy="1866125"/>
        </p:xfrm>
        <a:graphic>
          <a:graphicData uri="http://schemas.openxmlformats.org/drawingml/2006/table">
            <a:tbl>
              <a:tblPr firstRow="1" firstCol="1" bandRow="1"/>
              <a:tblGrid>
                <a:gridCol w="7886700">
                  <a:extLst>
                    <a:ext uri="{9D8B030D-6E8A-4147-A177-3AD203B41FA5}">
                      <a16:colId xmlns:a16="http://schemas.microsoft.com/office/drawing/2014/main" val="1231417987"/>
                    </a:ext>
                  </a:extLst>
                </a:gridCol>
              </a:tblGrid>
              <a:tr h="373225">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Setup Test Environment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793196010"/>
                  </a:ext>
                </a:extLst>
              </a:tr>
              <a:tr h="373225">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Record or Program Test Scripts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3072485302"/>
                  </a:ext>
                </a:extLst>
              </a:tr>
              <a:tr h="373225">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Develop Test Stubs and Drivers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3540638151"/>
                  </a:ext>
                </a:extLst>
              </a:tr>
              <a:tr h="373225">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Identify Test-Specific functionality in the design and implementation model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800652360"/>
                  </a:ext>
                </a:extLst>
              </a:tr>
              <a:tr h="373225">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Establish External Data sets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4226342251"/>
                  </a:ext>
                </a:extLst>
              </a:tr>
            </a:tbl>
          </a:graphicData>
        </a:graphic>
      </p:graphicFrame>
      <p:graphicFrame>
        <p:nvGraphicFramePr>
          <p:cNvPr id="10" name="Table 9">
            <a:extLst>
              <a:ext uri="{FF2B5EF4-FFF2-40B4-BE49-F238E27FC236}">
                <a16:creationId xmlns:a16="http://schemas.microsoft.com/office/drawing/2014/main" id="{AFCF0031-77A9-F24B-BB6B-064C6C90F4E2}"/>
              </a:ext>
            </a:extLst>
          </p:cNvPr>
          <p:cNvGraphicFramePr>
            <a:graphicFrameLocks noGrp="1"/>
          </p:cNvGraphicFramePr>
          <p:nvPr>
            <p:extLst>
              <p:ext uri="{D42A27DB-BD31-4B8C-83A1-F6EECF244321}">
                <p14:modId xmlns:p14="http://schemas.microsoft.com/office/powerpoint/2010/main" val="3563863226"/>
              </p:ext>
            </p:extLst>
          </p:nvPr>
        </p:nvGraphicFramePr>
        <p:xfrm>
          <a:off x="628650" y="4263775"/>
          <a:ext cx="7886700" cy="2164080"/>
        </p:xfrm>
        <a:graphic>
          <a:graphicData uri="http://schemas.openxmlformats.org/drawingml/2006/table">
            <a:tbl>
              <a:tblPr firstRow="1" firstCol="1" bandRow="1"/>
              <a:tblGrid>
                <a:gridCol w="7886700">
                  <a:extLst>
                    <a:ext uri="{9D8B030D-6E8A-4147-A177-3AD203B41FA5}">
                      <a16:colId xmlns:a16="http://schemas.microsoft.com/office/drawing/2014/main" val="513648956"/>
                    </a:ext>
                  </a:extLst>
                </a:gridCol>
              </a:tblGrid>
              <a:tr h="348763">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Execute Test Scripts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4166744835"/>
                  </a:ext>
                </a:extLst>
              </a:tr>
              <a:tr h="348763">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Evaluate Execution of 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2473045566"/>
                  </a:ext>
                </a:extLst>
              </a:tr>
              <a:tr h="348763">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Recover from Halted Test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308889855"/>
                  </a:ext>
                </a:extLst>
              </a:tr>
              <a:tr h="348763">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Verify the results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2884276238"/>
                  </a:ext>
                </a:extLst>
              </a:tr>
              <a:tr h="348763">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Investigate Unexpected Results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3241228187"/>
                  </a:ext>
                </a:extLst>
              </a:tr>
              <a:tr h="348763">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Log Defects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749308468"/>
                  </a:ext>
                </a:extLst>
              </a:tr>
            </a:tbl>
          </a:graphicData>
        </a:graphic>
      </p:graphicFrame>
    </p:spTree>
    <p:extLst>
      <p:ext uri="{BB962C8B-B14F-4D97-AF65-F5344CB8AC3E}">
        <p14:creationId xmlns:p14="http://schemas.microsoft.com/office/powerpoint/2010/main" val="410946405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9232-3964-EE45-8536-4E6C171247DA}"/>
              </a:ext>
            </a:extLst>
          </p:cNvPr>
          <p:cNvSpPr>
            <a:spLocks noGrp="1"/>
          </p:cNvSpPr>
          <p:nvPr>
            <p:ph type="title"/>
          </p:nvPr>
        </p:nvSpPr>
        <p:spPr/>
        <p:txBody>
          <a:bodyPr/>
          <a:lstStyle/>
          <a:p>
            <a:r>
              <a:rPr lang="en-US" dirty="0"/>
              <a:t>Software Testing Tasks </a:t>
            </a:r>
            <a:r>
              <a:rPr lang="en-US" sz="1000" dirty="0"/>
              <a:t>3 of 3</a:t>
            </a:r>
            <a:endParaRPr lang="en-US" dirty="0"/>
          </a:p>
        </p:txBody>
      </p:sp>
      <p:sp>
        <p:nvSpPr>
          <p:cNvPr id="3" name="Content Placeholder 2">
            <a:extLst>
              <a:ext uri="{FF2B5EF4-FFF2-40B4-BE49-F238E27FC236}">
                <a16:creationId xmlns:a16="http://schemas.microsoft.com/office/drawing/2014/main" id="{09081F9F-5BEE-0444-89FB-EA25B0DB3EEA}"/>
              </a:ext>
            </a:extLst>
          </p:cNvPr>
          <p:cNvSpPr>
            <a:spLocks noGrp="1"/>
          </p:cNvSpPr>
          <p:nvPr>
            <p:ph idx="1"/>
          </p:nvPr>
        </p:nvSpPr>
        <p:spPr/>
        <p:txBody>
          <a:bodyPr/>
          <a:lstStyle/>
          <a:p>
            <a:r>
              <a:rPr lang="en-US" sz="2200" b="1" dirty="0"/>
              <a:t>Test Evaluation</a:t>
            </a:r>
          </a:p>
          <a:p>
            <a:endParaRPr lang="en-US" sz="2200" dirty="0"/>
          </a:p>
        </p:txBody>
      </p:sp>
      <p:sp>
        <p:nvSpPr>
          <p:cNvPr id="4" name="Date Placeholder 3">
            <a:extLst>
              <a:ext uri="{FF2B5EF4-FFF2-40B4-BE49-F238E27FC236}">
                <a16:creationId xmlns:a16="http://schemas.microsoft.com/office/drawing/2014/main" id="{27862870-79BF-DA4E-A1A9-BBA9294CCC94}"/>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5F04DFC2-B0B9-BD4E-B586-6B96468D37A9}"/>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89584DBD-1FC3-C242-AD15-A919980CF745}"/>
              </a:ext>
            </a:extLst>
          </p:cNvPr>
          <p:cNvSpPr>
            <a:spLocks noGrp="1"/>
          </p:cNvSpPr>
          <p:nvPr>
            <p:ph type="sldNum" sz="quarter" idx="12"/>
          </p:nvPr>
        </p:nvSpPr>
        <p:spPr/>
        <p:txBody>
          <a:bodyPr/>
          <a:lstStyle/>
          <a:p>
            <a:fld id="{CB105B8D-1C36-1C40-961B-CAAB1DD98B28}" type="slidenum">
              <a:rPr lang="en-US" smtClean="0"/>
              <a:pPr/>
              <a:t>19</a:t>
            </a:fld>
            <a:endParaRPr lang="en-US"/>
          </a:p>
        </p:txBody>
      </p:sp>
      <p:graphicFrame>
        <p:nvGraphicFramePr>
          <p:cNvPr id="8" name="Table 7">
            <a:extLst>
              <a:ext uri="{FF2B5EF4-FFF2-40B4-BE49-F238E27FC236}">
                <a16:creationId xmlns:a16="http://schemas.microsoft.com/office/drawing/2014/main" id="{147CA903-6197-0D45-A1D5-3A751270C01E}"/>
              </a:ext>
            </a:extLst>
          </p:cNvPr>
          <p:cNvGraphicFramePr>
            <a:graphicFrameLocks noGrp="1"/>
          </p:cNvGraphicFramePr>
          <p:nvPr>
            <p:extLst>
              <p:ext uri="{D42A27DB-BD31-4B8C-83A1-F6EECF244321}">
                <p14:modId xmlns:p14="http://schemas.microsoft.com/office/powerpoint/2010/main" val="4212571290"/>
              </p:ext>
            </p:extLst>
          </p:nvPr>
        </p:nvGraphicFramePr>
        <p:xfrm>
          <a:off x="628650" y="2212181"/>
          <a:ext cx="7886700" cy="1803400"/>
        </p:xfrm>
        <a:graphic>
          <a:graphicData uri="http://schemas.openxmlformats.org/drawingml/2006/table">
            <a:tbl>
              <a:tblPr firstRow="1" firstCol="1" bandRow="1"/>
              <a:tblGrid>
                <a:gridCol w="7886700">
                  <a:extLst>
                    <a:ext uri="{9D8B030D-6E8A-4147-A177-3AD203B41FA5}">
                      <a16:colId xmlns:a16="http://schemas.microsoft.com/office/drawing/2014/main" val="3912355269"/>
                    </a:ext>
                  </a:extLst>
                </a:gridCol>
              </a:tblGrid>
              <a:tr h="0">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Evaluate Test-Case Coverage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3008541646"/>
                  </a:ext>
                </a:extLst>
              </a:tr>
              <a:tr h="0">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Evaluate Code Coverage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567473721"/>
                  </a:ext>
                </a:extLst>
              </a:tr>
              <a:tr h="0">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Analyze Defects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018481188"/>
                  </a:ext>
                </a:extLst>
              </a:tr>
              <a:tr h="0">
                <a:tc>
                  <a:txBody>
                    <a:bodyPr/>
                    <a:lstStyle/>
                    <a:p>
                      <a:pPr marL="0" marR="0">
                        <a:spcBef>
                          <a:spcPts val="0"/>
                        </a:spcBef>
                        <a:spcAft>
                          <a:spcPts val="0"/>
                        </a:spcAft>
                      </a:pPr>
                      <a:r>
                        <a:rPr lang="en-US" sz="1200">
                          <a:effectLst/>
                          <a:latin typeface="Helvetica" pitchFamily="2" charset="0"/>
                          <a:ea typeface="Times New Roman" panose="02020603050405020304" pitchFamily="18" charset="0"/>
                          <a:cs typeface="Times New Roman" panose="02020603050405020304" pitchFamily="18" charset="0"/>
                        </a:rPr>
                        <a:t>Determine if Test Completion Criteria and Success Criteria have been achieved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489972889"/>
                  </a:ext>
                </a:extLst>
              </a:tr>
              <a:tr h="0">
                <a:tc>
                  <a:txBody>
                    <a:bodyPr/>
                    <a:lstStyle/>
                    <a:p>
                      <a:pPr marL="0" marR="0">
                        <a:spcBef>
                          <a:spcPts val="0"/>
                        </a:spcBef>
                        <a:spcAft>
                          <a:spcPts val="0"/>
                        </a:spcAft>
                      </a:pPr>
                      <a:r>
                        <a:rPr lang="en-US" sz="1200" dirty="0">
                          <a:effectLst/>
                          <a:latin typeface="Helvetica" pitchFamily="2" charset="0"/>
                          <a:ea typeface="Times New Roman" panose="02020603050405020304" pitchFamily="18" charset="0"/>
                          <a:cs typeface="Times New Roman" panose="02020603050405020304" pitchFamily="18" charset="0"/>
                        </a:rPr>
                        <a:t>Create Test Evaluation Report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88900" marR="88900" marT="88900" marB="88900">
                    <a:lnL>
                      <a:noFill/>
                    </a:lnL>
                    <a:lnR>
                      <a:noFill/>
                    </a:lnR>
                    <a:lnT>
                      <a:noFill/>
                    </a:lnT>
                    <a:lnB>
                      <a:noFill/>
                    </a:lnB>
                  </a:tcPr>
                </a:tc>
                <a:extLst>
                  <a:ext uri="{0D108BD9-81ED-4DB2-BD59-A6C34878D82A}">
                    <a16:rowId xmlns:a16="http://schemas.microsoft.com/office/drawing/2014/main" val="1059203964"/>
                  </a:ext>
                </a:extLst>
              </a:tr>
            </a:tbl>
          </a:graphicData>
        </a:graphic>
      </p:graphicFrame>
    </p:spTree>
    <p:extLst>
      <p:ext uri="{BB962C8B-B14F-4D97-AF65-F5344CB8AC3E}">
        <p14:creationId xmlns:p14="http://schemas.microsoft.com/office/powerpoint/2010/main" val="167492594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a:xfrm>
            <a:off x="457200" y="1880171"/>
            <a:ext cx="8229600" cy="4245992"/>
          </a:xfrm>
        </p:spPr>
        <p:txBody>
          <a:bodyPr/>
          <a:lstStyle/>
          <a:p>
            <a:r>
              <a:rPr lang="en-US" dirty="0">
                <a:solidFill>
                  <a:schemeClr val="tx1"/>
                </a:solidFill>
              </a:rPr>
              <a:t>Software testing </a:t>
            </a:r>
            <a:r>
              <a:rPr lang="en-US">
                <a:solidFill>
                  <a:schemeClr val="tx1"/>
                </a:solidFill>
              </a:rPr>
              <a:t>in general</a:t>
            </a:r>
            <a:endParaRPr lang="en-US" dirty="0">
              <a:solidFill>
                <a:schemeClr val="tx1"/>
              </a:solidFill>
            </a:endParaRPr>
          </a:p>
          <a:p>
            <a:r>
              <a:rPr lang="en-US" dirty="0">
                <a:solidFill>
                  <a:schemeClr val="tx1"/>
                </a:solidFill>
              </a:rPr>
              <a:t>Development testing</a:t>
            </a:r>
            <a:endParaRPr lang="en-GB" dirty="0">
              <a:solidFill>
                <a:schemeClr val="tx1"/>
              </a:solidFill>
            </a:endParaRPr>
          </a:p>
          <a:p>
            <a:r>
              <a:rPr lang="en-US" dirty="0">
                <a:solidFill>
                  <a:schemeClr val="tx1"/>
                </a:solidFill>
              </a:rPr>
              <a:t>Test-driven development</a:t>
            </a:r>
            <a:endParaRPr lang="en-GB" dirty="0">
              <a:solidFill>
                <a:schemeClr val="tx1"/>
              </a:solidFill>
            </a:endParaRPr>
          </a:p>
          <a:p>
            <a:r>
              <a:rPr lang="en-US" dirty="0">
                <a:solidFill>
                  <a:schemeClr val="tx1"/>
                </a:solidFill>
              </a:rPr>
              <a:t>Release testing</a:t>
            </a:r>
            <a:endParaRPr lang="en-GB" dirty="0">
              <a:solidFill>
                <a:schemeClr val="tx1"/>
              </a:solidFill>
            </a:endParaRPr>
          </a:p>
          <a:p>
            <a:r>
              <a:rPr lang="en-US" dirty="0">
                <a:solidFill>
                  <a:schemeClr val="tx1"/>
                </a:solidFill>
              </a:rPr>
              <a:t>User testing </a:t>
            </a:r>
            <a:endParaRPr lang="en-GB" dirty="0">
              <a:solidFill>
                <a:schemeClr val="tx1"/>
              </a:solidFill>
            </a:endParaRP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Stages of testing</a:t>
            </a:r>
          </a:p>
        </p:txBody>
      </p:sp>
      <p:sp>
        <p:nvSpPr>
          <p:cNvPr id="3" name="Content Placeholder 2"/>
          <p:cNvSpPr>
            <a:spLocks noGrp="1"/>
          </p:cNvSpPr>
          <p:nvPr>
            <p:ph idx="1"/>
          </p:nvPr>
        </p:nvSpPr>
        <p:spPr/>
        <p:txBody>
          <a:bodyPr/>
          <a:lstStyle/>
          <a:p>
            <a:r>
              <a:rPr lang="en-US" b="1" dirty="0"/>
              <a:t>Development</a:t>
            </a:r>
            <a:r>
              <a:rPr lang="en-US" dirty="0"/>
              <a:t> testing, where the system is tested during development to discover bugs and defects. </a:t>
            </a:r>
          </a:p>
          <a:p>
            <a:r>
              <a:rPr lang="en-US" b="1" dirty="0"/>
              <a:t>Release</a:t>
            </a:r>
            <a:r>
              <a:rPr lang="en-US" dirty="0"/>
              <a:t> testing, where a separate testing team tests a complete version of the system before it is released to users. </a:t>
            </a:r>
          </a:p>
          <a:p>
            <a:r>
              <a:rPr lang="en-US" b="1" dirty="0"/>
              <a:t>User</a:t>
            </a:r>
            <a:r>
              <a:rPr lang="en-US" dirty="0"/>
              <a:t>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7" name="TextBox 6">
            <a:extLst>
              <a:ext uri="{FF2B5EF4-FFF2-40B4-BE49-F238E27FC236}">
                <a16:creationId xmlns:a16="http://schemas.microsoft.com/office/drawing/2014/main" id="{B58FFE13-7D79-6A4B-BDAD-EBC3198BC185}"/>
              </a:ext>
            </a:extLst>
          </p:cNvPr>
          <p:cNvSpPr txBox="1"/>
          <p:nvPr/>
        </p:nvSpPr>
        <p:spPr>
          <a:xfrm>
            <a:off x="457200" y="6126163"/>
            <a:ext cx="535724" cy="369332"/>
          </a:xfrm>
          <a:prstGeom prst="rect">
            <a:avLst/>
          </a:prstGeom>
          <a:noFill/>
        </p:spPr>
        <p:txBody>
          <a:bodyPr wrap="none" rtlCol="0">
            <a:spAutoFit/>
          </a:bodyPr>
          <a:lstStyle/>
          <a:p>
            <a:r>
              <a:rPr lang="en-US">
                <a:solidFill>
                  <a:srgbClr val="FF0000"/>
                </a:solidFill>
              </a:rPr>
              <a:t>001</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ctr"/>
            <a:r>
              <a:rPr lang="en-US" dirty="0">
                <a:solidFill>
                  <a:srgbClr val="FF0000"/>
                </a:solidFill>
              </a:rPr>
              <a:t>8.1 Development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b="1" dirty="0"/>
              <a:t>Unit</a:t>
            </a:r>
            <a:r>
              <a:rPr lang="en-US" dirty="0"/>
              <a:t> testing, where individual program units or object classes are tested. Unit testing should focus on testing the </a:t>
            </a:r>
            <a:r>
              <a:rPr lang="en-US" i="1" dirty="0"/>
              <a:t>functionality</a:t>
            </a:r>
            <a:r>
              <a:rPr lang="en-US" dirty="0"/>
              <a:t> of objects or methods.</a:t>
            </a:r>
            <a:endParaRPr lang="en-GB" dirty="0"/>
          </a:p>
          <a:p>
            <a:pPr lvl="1"/>
            <a:r>
              <a:rPr lang="en-US" b="1" dirty="0"/>
              <a:t>Component</a:t>
            </a:r>
            <a:r>
              <a:rPr lang="en-US" dirty="0"/>
              <a:t> testing, where several individual units are integrated to create composite components. Component testing should focus on testing component </a:t>
            </a:r>
            <a:r>
              <a:rPr lang="en-US" i="1" dirty="0"/>
              <a:t>interfaces</a:t>
            </a:r>
            <a:r>
              <a:rPr lang="en-US" dirty="0"/>
              <a:t>.</a:t>
            </a:r>
            <a:endParaRPr lang="en-GB" dirty="0"/>
          </a:p>
          <a:p>
            <a:pPr lvl="1"/>
            <a:r>
              <a:rPr lang="en-US" b="1" dirty="0"/>
              <a:t>System</a:t>
            </a:r>
            <a:r>
              <a:rPr lang="en-US" dirty="0"/>
              <a:t> testing, where some or all of the components in a system are integrated and the system is tested as a whole. System testing should focus on testing component </a:t>
            </a:r>
            <a:r>
              <a:rPr lang="en-US" i="1" dirty="0"/>
              <a:t>interactions</a:t>
            </a:r>
            <a:r>
              <a:rPr lang="en-US" dirty="0"/>
              <a: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solidFill>
                  <a:srgbClr val="FF0000"/>
                </a:solidFill>
              </a:rPr>
              <a:t>Unit testing</a:t>
            </a:r>
          </a:p>
        </p:txBody>
      </p:sp>
      <p:sp>
        <p:nvSpPr>
          <p:cNvPr id="40963" name="Rectangle 3"/>
          <p:cNvSpPr>
            <a:spLocks noGrp="1" noChangeArrowheads="1"/>
          </p:cNvSpPr>
          <p:nvPr>
            <p:ph idx="1"/>
          </p:nvPr>
        </p:nvSpPr>
        <p:spPr/>
        <p:txBody>
          <a:bodyPr/>
          <a:lstStyle/>
          <a:p>
            <a:r>
              <a:rPr lang="en-US" dirty="0"/>
              <a:t>Unit testing is the process of testing individual units in isolation.</a:t>
            </a:r>
          </a:p>
          <a:p>
            <a:r>
              <a:rPr lang="en-US" dirty="0"/>
              <a:t>Also known as </a:t>
            </a:r>
            <a:r>
              <a:rPr lang="en-US" b="1" dirty="0">
                <a:solidFill>
                  <a:srgbClr val="FF0000"/>
                </a:solidFill>
              </a:rPr>
              <a:t>white-box</a:t>
            </a:r>
            <a:r>
              <a:rPr lang="en-US" b="1" dirty="0"/>
              <a:t> </a:t>
            </a:r>
            <a:r>
              <a:rPr lang="en-US" b="1" dirty="0">
                <a:solidFill>
                  <a:srgbClr val="FF0000"/>
                </a:solidFill>
              </a:rPr>
              <a:t>testing</a:t>
            </a:r>
            <a:r>
              <a:rPr lang="en-US" dirty="0"/>
              <a:t>, where tests are derived from the logic of the components.</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localized.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or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a:t>
            </a:r>
            <a:r>
              <a:rPr lang="en-US" i="1" dirty="0"/>
              <a:t>setup part</a:t>
            </a:r>
            <a:r>
              <a:rPr lang="en-US" dirty="0"/>
              <a:t>, where you initialize the system with the test case, namely, the inputs and expected outputs.</a:t>
            </a:r>
            <a:endParaRPr lang="en-GB" dirty="0"/>
          </a:p>
          <a:p>
            <a:r>
              <a:rPr lang="en-US" dirty="0"/>
              <a:t>A </a:t>
            </a:r>
            <a:r>
              <a:rPr lang="en-US" i="1" dirty="0"/>
              <a:t>call part</a:t>
            </a:r>
            <a:r>
              <a:rPr lang="en-US" dirty="0"/>
              <a:t>, where you call the object or method to be tested.</a:t>
            </a:r>
            <a:endParaRPr lang="en-GB" dirty="0"/>
          </a:p>
          <a:p>
            <a:r>
              <a:rPr lang="en-US" dirty="0"/>
              <a:t>An </a:t>
            </a:r>
            <a:r>
              <a:rPr lang="en-US" i="1" dirty="0"/>
              <a:t>assertion part, </a:t>
            </a:r>
            <a:r>
              <a:rPr lang="en-US" dirty="0"/>
              <a:t>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p:txBody>
          <a:bodyPr/>
          <a:lstStyle/>
          <a:p>
            <a:r>
              <a:rPr lang="en-US" sz="2200" dirty="0"/>
              <a:t>Software testing is intended to show that a program does what it is intended to do, and to discover program </a:t>
            </a:r>
            <a:r>
              <a:rPr lang="en-US" sz="2200" b="1" dirty="0"/>
              <a:t>defects</a:t>
            </a:r>
            <a:r>
              <a:rPr lang="en-US" sz="2200" dirty="0"/>
              <a:t>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“Testing can only show the </a:t>
            </a:r>
            <a:r>
              <a:rPr lang="en-GB" sz="2200" i="1" dirty="0"/>
              <a:t>presence</a:t>
            </a:r>
            <a:r>
              <a:rPr lang="en-GB" sz="2200" dirty="0"/>
              <a:t> of errors, NOT their </a:t>
            </a:r>
            <a:br>
              <a:rPr lang="en-GB" sz="2200" dirty="0"/>
            </a:br>
            <a:r>
              <a:rPr lang="en-GB" sz="2200" i="1" dirty="0"/>
              <a:t>absence</a:t>
            </a:r>
            <a:r>
              <a:rPr lang="en-GB" sz="2200" dirty="0"/>
              <a:t>.”  -Dijkstra</a:t>
            </a:r>
          </a:p>
          <a:p>
            <a:r>
              <a:rPr lang="en-GB" sz="2200" dirty="0"/>
              <a:t>Testing is part of a more general </a:t>
            </a:r>
            <a:r>
              <a:rPr lang="en-GB" sz="2200" b="1" dirty="0"/>
              <a:t>verification and validation </a:t>
            </a:r>
            <a:r>
              <a:rPr lang="en-GB" sz="2200" dirty="0"/>
              <a:t>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a:xfrm>
            <a:off x="457200" y="1600200"/>
            <a:ext cx="8229600" cy="4667036"/>
          </a:xfrm>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the test cases. </a:t>
            </a:r>
            <a:endParaRPr lang="en-GB" dirty="0"/>
          </a:p>
          <a:p>
            <a:r>
              <a:rPr lang="en-US" dirty="0"/>
              <a:t>This leads to 2 types of unit test cases:</a:t>
            </a:r>
          </a:p>
          <a:p>
            <a:pPr lvl="1"/>
            <a:r>
              <a:rPr lang="en-US" dirty="0"/>
              <a:t>The first of these should reflect normal operation of a program and should show that the component works as expected. </a:t>
            </a:r>
          </a:p>
          <a:p>
            <a:pPr lvl="1"/>
            <a:r>
              <a:rPr lang="en-US" dirty="0"/>
              <a:t>The second of these should be based on testing experience of where common problems arise. They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6" name="Date Placeholder 5"/>
          <p:cNvSpPr>
            <a:spLocks noGrp="1"/>
          </p:cNvSpPr>
          <p:nvPr>
            <p:ph type="dt" sz="half" idx="10"/>
          </p:nvPr>
        </p:nvSpPr>
        <p:spPr/>
        <p:txBody>
          <a:bodyPr/>
          <a:lstStyle/>
          <a:p>
            <a:r>
              <a:rPr lang="en-GB"/>
              <a:t>30/10/2014</a:t>
            </a:r>
            <a:endParaRPr lang="en-US"/>
          </a:p>
        </p:txBody>
      </p:sp>
      <p:sp>
        <p:nvSpPr>
          <p:cNvPr id="7" name="TextBox 6">
            <a:extLst>
              <a:ext uri="{FF2B5EF4-FFF2-40B4-BE49-F238E27FC236}">
                <a16:creationId xmlns:a16="http://schemas.microsoft.com/office/drawing/2014/main" id="{1D38FC00-A290-6640-92CE-056FDAEC1E0B}"/>
              </a:ext>
            </a:extLst>
          </p:cNvPr>
          <p:cNvSpPr txBox="1"/>
          <p:nvPr/>
        </p:nvSpPr>
        <p:spPr>
          <a:xfrm>
            <a:off x="544530" y="6126163"/>
            <a:ext cx="502061" cy="307777"/>
          </a:xfrm>
          <a:prstGeom prst="rect">
            <a:avLst/>
          </a:prstGeom>
          <a:noFill/>
        </p:spPr>
        <p:txBody>
          <a:bodyPr wrap="none" rtlCol="0">
            <a:spAutoFit/>
          </a:bodyPr>
          <a:lstStyle/>
          <a:p>
            <a:r>
              <a:rPr lang="en-US" sz="1400" dirty="0">
                <a:solidFill>
                  <a:srgbClr val="FF0000"/>
                </a:solidFill>
              </a:rPr>
              <a:t>*1,2</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Testing strategies</a:t>
            </a:r>
          </a:p>
        </p:txBody>
      </p:sp>
      <p:sp>
        <p:nvSpPr>
          <p:cNvPr id="3" name="Content Placeholder 2"/>
          <p:cNvSpPr>
            <a:spLocks noGrp="1"/>
          </p:cNvSpPr>
          <p:nvPr>
            <p:ph idx="1"/>
          </p:nvPr>
        </p:nvSpPr>
        <p:spPr/>
        <p:txBody>
          <a:bodyPr/>
          <a:lstStyle/>
          <a:p>
            <a:r>
              <a:rPr lang="en-US" b="1" dirty="0"/>
              <a:t>Partition</a:t>
            </a:r>
            <a:r>
              <a:rPr lang="en-US" dirty="0"/>
              <a:t> </a:t>
            </a:r>
            <a:r>
              <a:rPr lang="en-US" b="1" dirty="0"/>
              <a:t>testing</a:t>
            </a:r>
            <a:r>
              <a:rPr lang="en-US" dirty="0"/>
              <a:t>, where you identify groups of inputs that have common characteristics and should be processed in the same way. </a:t>
            </a:r>
          </a:p>
          <a:p>
            <a:pPr lvl="1"/>
            <a:r>
              <a:rPr lang="en-US" dirty="0"/>
              <a:t>You should choose tests from within each of these groups.</a:t>
            </a:r>
            <a:endParaRPr lang="en-GB" dirty="0"/>
          </a:p>
          <a:p>
            <a:r>
              <a:rPr lang="en-US" b="1" dirty="0"/>
              <a:t>Guideline-based</a:t>
            </a:r>
            <a:r>
              <a:rPr lang="en-US" dirty="0"/>
              <a:t> </a:t>
            </a:r>
            <a:r>
              <a:rPr lang="en-US" b="1" dirty="0"/>
              <a:t>testing</a:t>
            </a:r>
            <a:r>
              <a:rPr lang="en-US" dirty="0"/>
              <a:t>,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a) 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b="1" i="1" dirty="0">
                <a:solidFill>
                  <a:srgbClr val="000000"/>
                </a:solidFill>
              </a:rPr>
              <a:t>equivalence partition </a:t>
            </a:r>
            <a:r>
              <a:rPr lang="en-GB" i="1" dirty="0"/>
              <a:t>or domain</a:t>
            </a:r>
            <a:r>
              <a:rPr lang="en-GB" dirty="0"/>
              <a:t> where the program behaves in an equivalent way for each class member.</a:t>
            </a:r>
          </a:p>
          <a:p>
            <a:r>
              <a:rPr lang="en-GB" dirty="0"/>
              <a:t>Test cases should be chosen with at least one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example</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1309006" y="2506894"/>
            <a:ext cx="6649569" cy="36570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sp>
        <p:nvSpPr>
          <p:cNvPr id="7" name="TextBox 6">
            <a:extLst>
              <a:ext uri="{FF2B5EF4-FFF2-40B4-BE49-F238E27FC236}">
                <a16:creationId xmlns:a16="http://schemas.microsoft.com/office/drawing/2014/main" id="{2B39A7B4-1144-BB4A-957A-8CE95BC72597}"/>
              </a:ext>
            </a:extLst>
          </p:cNvPr>
          <p:cNvSpPr txBox="1"/>
          <p:nvPr/>
        </p:nvSpPr>
        <p:spPr>
          <a:xfrm>
            <a:off x="728608" y="1639100"/>
            <a:ext cx="7686784"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 program accepts four to ten inputs which are five-digit integers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where:</a:t>
            </a:r>
          </a:p>
          <a:p>
            <a:r>
              <a:rPr lang="en-US" dirty="0">
                <a:latin typeface="Arial" panose="020B0604020202020204" pitchFamily="34" charset="0"/>
                <a:cs typeface="Arial" panose="020B0604020202020204" pitchFamily="34" charset="0"/>
              </a:rPr>
              <a:t> 10,000 &lt;= </a:t>
            </a:r>
            <a:r>
              <a:rPr lang="en-US" i="1"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&lt; 100,000</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5A28-9CA2-964F-806B-89A3B18345BB}"/>
              </a:ext>
            </a:extLst>
          </p:cNvPr>
          <p:cNvSpPr>
            <a:spLocks noGrp="1"/>
          </p:cNvSpPr>
          <p:nvPr>
            <p:ph type="ctrTitle"/>
          </p:nvPr>
        </p:nvSpPr>
        <p:spPr>
          <a:xfrm>
            <a:off x="457200" y="340689"/>
            <a:ext cx="7772400" cy="814512"/>
          </a:xfrm>
        </p:spPr>
        <p:txBody>
          <a:bodyPr/>
          <a:lstStyle/>
          <a:p>
            <a:r>
              <a:rPr lang="en-US" dirty="0">
                <a:solidFill>
                  <a:schemeClr val="tx1"/>
                </a:solidFill>
              </a:rPr>
              <a:t>Designing test cases</a:t>
            </a:r>
          </a:p>
        </p:txBody>
      </p:sp>
      <p:sp>
        <p:nvSpPr>
          <p:cNvPr id="3" name="Subtitle 2">
            <a:extLst>
              <a:ext uri="{FF2B5EF4-FFF2-40B4-BE49-F238E27FC236}">
                <a16:creationId xmlns:a16="http://schemas.microsoft.com/office/drawing/2014/main" id="{530D23DA-DCDE-7141-896F-12FA78DAB828}"/>
              </a:ext>
            </a:extLst>
          </p:cNvPr>
          <p:cNvSpPr>
            <a:spLocks noGrp="1"/>
          </p:cNvSpPr>
          <p:nvPr>
            <p:ph type="subTitle" idx="1"/>
          </p:nvPr>
        </p:nvSpPr>
        <p:spPr>
          <a:xfrm>
            <a:off x="759003" y="1674689"/>
            <a:ext cx="7168793" cy="4096034"/>
          </a:xfrm>
        </p:spPr>
        <p:txBody>
          <a:bodyPr/>
          <a:lstStyle/>
          <a:p>
            <a:pPr marL="342900"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 terms of number of inputs, you have 3 partitions:</a:t>
            </a:r>
          </a:p>
          <a:p>
            <a:pPr marL="800100" lvl="1" indent="-342900" algn="l">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Less than 4</a:t>
            </a:r>
          </a:p>
          <a:p>
            <a:pPr marL="800100" lvl="1" indent="-342900" algn="l">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Between 4 and 10</a:t>
            </a:r>
          </a:p>
          <a:p>
            <a:pPr marL="800100" lvl="1" indent="-342900" algn="l">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More than 10</a:t>
            </a:r>
          </a:p>
          <a:p>
            <a:pPr marL="342900"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So, choose at least one TC from each partition, but choosing 5 is better</a:t>
            </a:r>
          </a:p>
          <a:p>
            <a:pPr marL="342900"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 terms of input values, you also have 3 partitions:</a:t>
            </a:r>
          </a:p>
          <a:p>
            <a:pPr marL="800100" lvl="1" indent="-342900" algn="l">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Less than 10,000</a:t>
            </a:r>
          </a:p>
          <a:p>
            <a:pPr marL="800100" lvl="1" indent="-342900" algn="l">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Between 10,000 and 99,999</a:t>
            </a:r>
          </a:p>
          <a:p>
            <a:pPr marL="800100" lvl="1" indent="-342900" algn="l">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More than 99,999</a:t>
            </a:r>
          </a:p>
          <a:p>
            <a:pPr marL="342900"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So, choose at least one TC from each partition, and see that 5 TCs are better</a:t>
            </a:r>
          </a:p>
          <a:p>
            <a:pPr marL="342900" indent="-342900" algn="l">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7C7CCD7-789E-744D-BB9D-0119F4DCB33B}"/>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1B9784EC-698F-3B46-B763-376CC56A7CC4}"/>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A5A3F3D6-1A0F-7A44-A7E0-30D5C30610FD}"/>
              </a:ext>
            </a:extLst>
          </p:cNvPr>
          <p:cNvSpPr>
            <a:spLocks noGrp="1"/>
          </p:cNvSpPr>
          <p:nvPr>
            <p:ph type="sldNum" sz="quarter" idx="12"/>
          </p:nvPr>
        </p:nvSpPr>
        <p:spPr/>
        <p:txBody>
          <a:bodyPr/>
          <a:lstStyle/>
          <a:p>
            <a:fld id="{CB105B8D-1C36-1C40-961B-CAAB1DD98B28}" type="slidenum">
              <a:rPr lang="en-US" smtClean="0"/>
              <a:pPr/>
              <a:t>35</a:t>
            </a:fld>
            <a:endParaRPr lang="en-US"/>
          </a:p>
        </p:txBody>
      </p:sp>
    </p:spTree>
    <p:extLst>
      <p:ext uri="{BB962C8B-B14F-4D97-AF65-F5344CB8AC3E}">
        <p14:creationId xmlns:p14="http://schemas.microsoft.com/office/powerpoint/2010/main" val="1252212302"/>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5A28-9CA2-964F-806B-89A3B18345BB}"/>
              </a:ext>
            </a:extLst>
          </p:cNvPr>
          <p:cNvSpPr>
            <a:spLocks noGrp="1"/>
          </p:cNvSpPr>
          <p:nvPr>
            <p:ph type="ctrTitle"/>
          </p:nvPr>
        </p:nvSpPr>
        <p:spPr>
          <a:xfrm>
            <a:off x="457200" y="340689"/>
            <a:ext cx="7772400" cy="814512"/>
          </a:xfrm>
        </p:spPr>
        <p:txBody>
          <a:bodyPr/>
          <a:lstStyle/>
          <a:p>
            <a:r>
              <a:rPr lang="en-US" dirty="0">
                <a:solidFill>
                  <a:schemeClr val="tx1"/>
                </a:solidFill>
              </a:rPr>
              <a:t>Designing test cases</a:t>
            </a:r>
          </a:p>
        </p:txBody>
      </p:sp>
      <p:sp>
        <p:nvSpPr>
          <p:cNvPr id="3" name="Subtitle 2">
            <a:extLst>
              <a:ext uri="{FF2B5EF4-FFF2-40B4-BE49-F238E27FC236}">
                <a16:creationId xmlns:a16="http://schemas.microsoft.com/office/drawing/2014/main" id="{530D23DA-DCDE-7141-896F-12FA78DAB828}"/>
              </a:ext>
            </a:extLst>
          </p:cNvPr>
          <p:cNvSpPr>
            <a:spLocks noGrp="1"/>
          </p:cNvSpPr>
          <p:nvPr>
            <p:ph type="subTitle" idx="1"/>
          </p:nvPr>
        </p:nvSpPr>
        <p:spPr>
          <a:xfrm>
            <a:off x="759003" y="1674689"/>
            <a:ext cx="7168793" cy="4096034"/>
          </a:xfrm>
        </p:spPr>
        <p:txBody>
          <a:bodyPr/>
          <a:lstStyle/>
          <a:p>
            <a:pPr algn="l"/>
            <a:r>
              <a:rPr lang="en-US" sz="2000" dirty="0">
                <a:solidFill>
                  <a:schemeClr val="tx1"/>
                </a:solidFill>
                <a:latin typeface="Arial" panose="020B0604020202020204" pitchFamily="34" charset="0"/>
                <a:cs typeface="Arial" panose="020B0604020202020204" pitchFamily="34" charset="0"/>
              </a:rPr>
              <a:t>You have been asked to test a method called </a:t>
            </a:r>
            <a:r>
              <a:rPr lang="en-US" sz="2000" dirty="0" err="1">
                <a:solidFill>
                  <a:schemeClr val="tx1"/>
                </a:solidFill>
                <a:latin typeface="Arial" panose="020B0604020202020204" pitchFamily="34" charset="0"/>
                <a:cs typeface="Arial" panose="020B0604020202020204" pitchFamily="34" charset="0"/>
              </a:rPr>
              <a:t>catWhiteSpace</a:t>
            </a:r>
            <a:r>
              <a:rPr lang="en-US" sz="2000" dirty="0">
                <a:solidFill>
                  <a:schemeClr val="tx1"/>
                </a:solidFill>
                <a:latin typeface="Arial" panose="020B0604020202020204" pitchFamily="34" charset="0"/>
                <a:cs typeface="Arial" panose="020B0604020202020204" pitchFamily="34" charset="0"/>
              </a:rPr>
              <a:t> in a “Paragraph” object that, within the paragraph, replaces </a:t>
            </a:r>
            <a:r>
              <a:rPr lang="en-US" sz="2000" u="sng" dirty="0">
                <a:solidFill>
                  <a:schemeClr val="tx1"/>
                </a:solidFill>
                <a:latin typeface="Arial" panose="020B0604020202020204" pitchFamily="34" charset="0"/>
                <a:cs typeface="Arial" panose="020B0604020202020204" pitchFamily="34" charset="0"/>
              </a:rPr>
              <a:t>sequences</a:t>
            </a:r>
            <a:r>
              <a:rPr lang="en-US" sz="2000" dirty="0">
                <a:solidFill>
                  <a:schemeClr val="tx1"/>
                </a:solidFill>
                <a:latin typeface="Arial" panose="020B0604020202020204" pitchFamily="34" charset="0"/>
                <a:cs typeface="Arial" panose="020B0604020202020204" pitchFamily="34" charset="0"/>
              </a:rPr>
              <a:t> of blank characters with </a:t>
            </a:r>
            <a:r>
              <a:rPr lang="en-US" sz="2000" u="sng" dirty="0">
                <a:solidFill>
                  <a:schemeClr val="tx1"/>
                </a:solidFill>
                <a:latin typeface="Arial" panose="020B0604020202020204" pitchFamily="34" charset="0"/>
                <a:cs typeface="Arial" panose="020B0604020202020204" pitchFamily="34" charset="0"/>
              </a:rPr>
              <a:t>a single blank character</a:t>
            </a:r>
            <a:r>
              <a:rPr lang="en-US" sz="2000" dirty="0">
                <a:solidFill>
                  <a:schemeClr val="tx1"/>
                </a:solidFill>
                <a:latin typeface="Arial" panose="020B0604020202020204" pitchFamily="34" charset="0"/>
                <a:cs typeface="Arial" panose="020B0604020202020204" pitchFamily="34" charset="0"/>
              </a:rPr>
              <a:t> </a:t>
            </a:r>
          </a:p>
          <a:p>
            <a:pPr marL="342900"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Identify testing partitions for this example, and</a:t>
            </a:r>
          </a:p>
          <a:p>
            <a:pPr marL="342900" indent="-342900" algn="l">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Design a set of test cases for the </a:t>
            </a:r>
            <a:r>
              <a:rPr lang="en-US" sz="2000" dirty="0" err="1">
                <a:solidFill>
                  <a:schemeClr val="tx1"/>
                </a:solidFill>
                <a:latin typeface="Arial" panose="020B0604020202020204" pitchFamily="34" charset="0"/>
                <a:cs typeface="Arial" panose="020B0604020202020204" pitchFamily="34" charset="0"/>
              </a:rPr>
              <a:t>catWhiteSpace</a:t>
            </a:r>
            <a:r>
              <a:rPr lang="en-US" sz="2000" dirty="0">
                <a:solidFill>
                  <a:schemeClr val="tx1"/>
                </a:solidFill>
                <a:latin typeface="Arial" panose="020B0604020202020204" pitchFamily="34" charset="0"/>
                <a:cs typeface="Arial" panose="020B0604020202020204" pitchFamily="34" charset="0"/>
              </a:rPr>
              <a:t> method. </a:t>
            </a:r>
          </a:p>
          <a:p>
            <a:pPr algn="l"/>
            <a:endParaRPr lang="en-US" sz="2000" dirty="0">
              <a:solidFill>
                <a:schemeClr val="tx1"/>
              </a:solidFill>
              <a:latin typeface="Arial" panose="020B0604020202020204" pitchFamily="34" charset="0"/>
              <a:cs typeface="Arial" panose="020B0604020202020204" pitchFamily="34" charset="0"/>
            </a:endParaRPr>
          </a:p>
          <a:p>
            <a:pPr algn="l"/>
            <a:endParaRPr lang="en-US" sz="2000"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7C7CCD7-789E-744D-BB9D-0119F4DCB33B}"/>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1B9784EC-698F-3B46-B763-376CC56A7CC4}"/>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A5A3F3D6-1A0F-7A44-A7E0-30D5C30610FD}"/>
              </a:ext>
            </a:extLst>
          </p:cNvPr>
          <p:cNvSpPr>
            <a:spLocks noGrp="1"/>
          </p:cNvSpPr>
          <p:nvPr>
            <p:ph type="sldNum" sz="quarter" idx="12"/>
          </p:nvPr>
        </p:nvSpPr>
        <p:spPr/>
        <p:txBody>
          <a:bodyPr/>
          <a:lstStyle/>
          <a:p>
            <a:fld id="{CB105B8D-1C36-1C40-961B-CAAB1DD98B28}" type="slidenum">
              <a:rPr lang="en-US" smtClean="0"/>
              <a:pPr/>
              <a:t>36</a:t>
            </a:fld>
            <a:endParaRPr lang="en-US"/>
          </a:p>
        </p:txBody>
      </p:sp>
    </p:spTree>
    <p:extLst>
      <p:ext uri="{BB962C8B-B14F-4D97-AF65-F5344CB8AC3E}">
        <p14:creationId xmlns:p14="http://schemas.microsoft.com/office/powerpoint/2010/main" val="1491890830"/>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dirty="0"/>
              <a:t>b) Guideline-based testing</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 Path testing</a:t>
            </a:r>
          </a:p>
        </p:txBody>
      </p:sp>
      <p:sp>
        <p:nvSpPr>
          <p:cNvPr id="3" name="Content Placeholder 2"/>
          <p:cNvSpPr>
            <a:spLocks noGrp="1"/>
          </p:cNvSpPr>
          <p:nvPr>
            <p:ph idx="1"/>
          </p:nvPr>
        </p:nvSpPr>
        <p:spPr/>
        <p:txBody>
          <a:bodyPr/>
          <a:lstStyle/>
          <a:p>
            <a:pPr lvl="0"/>
            <a:r>
              <a:rPr lang="en-US" sz="2200" dirty="0"/>
              <a:t>Path testing is a testing strategy that aims to exercise every independent execution path through a component or program. </a:t>
            </a:r>
          </a:p>
          <a:p>
            <a:pPr lvl="0"/>
            <a:r>
              <a:rPr lang="en-US" sz="2200" dirty="0"/>
              <a:t>If every independent path is executed, then all statements in the component must have been executed at least once. </a:t>
            </a:r>
          </a:p>
          <a:p>
            <a:pPr lvl="0"/>
            <a:r>
              <a:rPr lang="en-US" sz="2200" dirty="0"/>
              <a:t>All conditional statements are tested for both true and false cases. </a:t>
            </a:r>
          </a:p>
          <a:p>
            <a:pPr lvl="0"/>
            <a:r>
              <a:rPr lang="en-US" sz="2200" dirty="0"/>
              <a:t>In an object-oriented development process, path testing may be used to test the methods associated with objects.</a:t>
            </a:r>
          </a:p>
          <a:p>
            <a:pPr lvl="0"/>
            <a:r>
              <a:rPr lang="en-US" sz="2200" dirty="0"/>
              <a:t>Also referred to as ‘Basis Path’ testing.</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82088865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goals</a:t>
            </a:r>
          </a:p>
        </p:txBody>
      </p:sp>
      <p:sp>
        <p:nvSpPr>
          <p:cNvPr id="3" name="Content Placeholder 2"/>
          <p:cNvSpPr>
            <a:spLocks noGrp="1"/>
          </p:cNvSpPr>
          <p:nvPr>
            <p:ph idx="1"/>
          </p:nvPr>
        </p:nvSpPr>
        <p:spPr>
          <a:xfrm>
            <a:off x="457200" y="1600200"/>
            <a:ext cx="8229600" cy="4756150"/>
          </a:xfrm>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a:t>
            </a:r>
            <a:r>
              <a:rPr lang="en-US" i="1" dirty="0"/>
              <a:t>requirement</a:t>
            </a:r>
            <a:r>
              <a:rPr lang="en-US" dirty="0"/>
              <a:t> in the requirements document. For generic software products, it means that there should be tests for all of the system </a:t>
            </a:r>
            <a:r>
              <a:rPr lang="en-US" i="1" dirty="0"/>
              <a:t>features</a:t>
            </a:r>
            <a:r>
              <a:rPr lang="en-US" dirty="0"/>
              <a:t>,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Component testing</a:t>
            </a:r>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a:t>
            </a:r>
            <a:r>
              <a:rPr lang="en-US" i="1" dirty="0"/>
              <a:t>component interface</a:t>
            </a:r>
            <a:r>
              <a:rPr lang="en-US" dirty="0"/>
              <a:t>.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a:t>
            </a:r>
            <a:r>
              <a:rPr lang="en-GB" dirty="0">
                <a:solidFill>
                  <a:schemeClr val="tx1"/>
                </a:solidFill>
              </a:rPr>
              <a:t>interfaces:</a:t>
            </a:r>
            <a:r>
              <a:rPr lang="en-GB" dirty="0">
                <a:solidFill>
                  <a:srgbClr val="FF0000"/>
                </a:solidFill>
              </a:rPr>
              <a:t>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GB" sz="2000" dirty="0"/>
              <a:t>A calling component embeds assumptions about the behaviour of the called component which are incorrect.</a:t>
            </a:r>
          </a:p>
          <a:p>
            <a:r>
              <a:rPr lang="en-GB" sz="2400" dirty="0"/>
              <a:t>Timing errors</a:t>
            </a:r>
          </a:p>
          <a:p>
            <a:pPr lvl="1"/>
            <a:r>
              <a:rPr lang="en-GB" sz="2000" dirty="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behavior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testing</a:t>
            </a:r>
          </a:p>
        </p:txBody>
      </p:sp>
      <p:sp>
        <p:nvSpPr>
          <p:cNvPr id="3" name="Content Placeholder 2"/>
          <p:cNvSpPr>
            <a:spLocks noGrp="1"/>
          </p:cNvSpPr>
          <p:nvPr>
            <p:ph idx="1"/>
          </p:nvPr>
        </p:nvSpPr>
        <p:spPr/>
        <p:txBody>
          <a:bodyPr/>
          <a:lstStyle/>
          <a:p>
            <a:r>
              <a:rPr lang="en-US" dirty="0"/>
              <a:t>The use 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diagrams</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a:t>
            </a:r>
            <a:r>
              <a:rPr lang="en-US" u="sng" dirty="0">
                <a:solidFill>
                  <a:srgbClr val="000000"/>
                </a:solidFill>
              </a:rPr>
              <a:t>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a:t>
            </a:r>
            <a:r>
              <a:rPr lang="en-US" u="sng" dirty="0">
                <a:solidFill>
                  <a:srgbClr val="000000"/>
                </a:solidFill>
              </a:rPr>
              <a:t>defect testing</a:t>
            </a:r>
          </a:p>
          <a:p>
            <a:pPr lvl="1"/>
            <a:r>
              <a:rPr lang="en-US" dirty="0">
                <a:solidFill>
                  <a:srgbClr val="000000"/>
                </a:solidFill>
              </a:rPr>
              <a:t>The test cases should be designed to </a:t>
            </a:r>
            <a:r>
              <a:rPr lang="en-US" i="1" dirty="0">
                <a:solidFill>
                  <a:srgbClr val="000000"/>
                </a:solidFill>
              </a:rPr>
              <a:t>expose</a:t>
            </a:r>
            <a:r>
              <a:rPr lang="en-US" dirty="0">
                <a:solidFill>
                  <a:srgbClr val="000000"/>
                </a:solidFill>
              </a:rPr>
              <a:t>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556122086"/>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AB31-2E55-9D4F-B0AF-907036E1DD99}"/>
              </a:ext>
            </a:extLst>
          </p:cNvPr>
          <p:cNvSpPr>
            <a:spLocks noGrp="1"/>
          </p:cNvSpPr>
          <p:nvPr>
            <p:ph type="title"/>
          </p:nvPr>
        </p:nvSpPr>
        <p:spPr/>
        <p:txBody>
          <a:bodyPr/>
          <a:lstStyle/>
          <a:p>
            <a:r>
              <a:rPr lang="en-US" dirty="0"/>
              <a:t>Test case example</a:t>
            </a:r>
          </a:p>
        </p:txBody>
      </p:sp>
      <p:sp>
        <p:nvSpPr>
          <p:cNvPr id="3" name="Content Placeholder 2">
            <a:extLst>
              <a:ext uri="{FF2B5EF4-FFF2-40B4-BE49-F238E27FC236}">
                <a16:creationId xmlns:a16="http://schemas.microsoft.com/office/drawing/2014/main" id="{F41354F2-F23D-7243-ACC7-8E49E74C5FBC}"/>
              </a:ext>
            </a:extLst>
          </p:cNvPr>
          <p:cNvSpPr>
            <a:spLocks noGrp="1"/>
          </p:cNvSpPr>
          <p:nvPr>
            <p:ph idx="1"/>
          </p:nvPr>
        </p:nvSpPr>
        <p:spPr/>
        <p:txBody>
          <a:bodyPr/>
          <a:lstStyle/>
          <a:p>
            <a:r>
              <a:rPr lang="en-US" sz="1800" dirty="0"/>
              <a:t>The San Marcos Department of Public Works is developing a Pothole Tracking and Repair System (PTRS), which will be an online system where all data entry and queries will be made interactively. </a:t>
            </a:r>
          </a:p>
          <a:p>
            <a:r>
              <a:rPr lang="en-US" sz="1800" dirty="0"/>
              <a:t>Users will log onto the website and report the location and severity of potholes. As potholes are reported, they are logged within a PTRS database. </a:t>
            </a:r>
          </a:p>
          <a:p>
            <a:r>
              <a:rPr lang="en-US" sz="1800" dirty="0"/>
              <a:t>Potholes are assigned an identifying number by the system, and have the following data: street address, pothole size (on a scale of 1 to 10), location on the street (middle, curb, etc.), district (determined from street address), and repair priority (automatically calculated from the size of the pothole).</a:t>
            </a:r>
          </a:p>
          <a:p>
            <a:r>
              <a:rPr lang="en-US" sz="1800" dirty="0"/>
              <a:t>Based on the system’s description</a:t>
            </a:r>
            <a:r>
              <a:rPr lang="en-US" sz="1800"/>
              <a:t>, design </a:t>
            </a:r>
            <a:r>
              <a:rPr lang="en-US" sz="1800" dirty="0"/>
              <a:t>a set of </a:t>
            </a:r>
            <a:r>
              <a:rPr lang="en-US" sz="1800" b="1" dirty="0"/>
              <a:t>test cases</a:t>
            </a:r>
            <a:r>
              <a:rPr lang="en-US" sz="1800" dirty="0"/>
              <a:t> for the pothole report component. </a:t>
            </a:r>
          </a:p>
        </p:txBody>
      </p:sp>
      <p:sp>
        <p:nvSpPr>
          <p:cNvPr id="4" name="Date Placeholder 3">
            <a:extLst>
              <a:ext uri="{FF2B5EF4-FFF2-40B4-BE49-F238E27FC236}">
                <a16:creationId xmlns:a16="http://schemas.microsoft.com/office/drawing/2014/main" id="{8870BBFA-B784-1F4F-BED2-22CE6223102F}"/>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B76196E0-3FAD-F34E-AED9-C07778DB047C}"/>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B2AF3F18-8151-614A-92AF-FB65DDC79536}"/>
              </a:ext>
            </a:extLst>
          </p:cNvPr>
          <p:cNvSpPr>
            <a:spLocks noGrp="1"/>
          </p:cNvSpPr>
          <p:nvPr>
            <p:ph type="sldNum" sz="quarter" idx="12"/>
          </p:nvPr>
        </p:nvSpPr>
        <p:spPr/>
        <p:txBody>
          <a:bodyPr/>
          <a:lstStyle/>
          <a:p>
            <a:fld id="{CB105B8D-1C36-1C40-961B-CAAB1DD98B28}" type="slidenum">
              <a:rPr lang="en-US" smtClean="0"/>
              <a:pPr/>
              <a:t>52</a:t>
            </a:fld>
            <a:endParaRPr lang="en-US"/>
          </a:p>
        </p:txBody>
      </p:sp>
    </p:spTree>
    <p:extLst>
      <p:ext uri="{BB962C8B-B14F-4D97-AF65-F5344CB8AC3E}">
        <p14:creationId xmlns:p14="http://schemas.microsoft.com/office/powerpoint/2010/main" val="2502476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97CD-FA25-4849-A90B-DADE5661C0F2}"/>
              </a:ext>
            </a:extLst>
          </p:cNvPr>
          <p:cNvSpPr>
            <a:spLocks noGrp="1"/>
          </p:cNvSpPr>
          <p:nvPr>
            <p:ph type="title"/>
          </p:nvPr>
        </p:nvSpPr>
        <p:spPr/>
        <p:txBody>
          <a:bodyPr/>
          <a:lstStyle/>
          <a:p>
            <a:r>
              <a:rPr lang="en-US" dirty="0"/>
              <a:t>Test case format</a:t>
            </a:r>
          </a:p>
        </p:txBody>
      </p:sp>
      <p:sp>
        <p:nvSpPr>
          <p:cNvPr id="3" name="Content Placeholder 2">
            <a:extLst>
              <a:ext uri="{FF2B5EF4-FFF2-40B4-BE49-F238E27FC236}">
                <a16:creationId xmlns:a16="http://schemas.microsoft.com/office/drawing/2014/main" id="{BF05AB98-7A28-C646-9907-BA9056092A41}"/>
              </a:ext>
            </a:extLst>
          </p:cNvPr>
          <p:cNvSpPr>
            <a:spLocks noGrp="1"/>
          </p:cNvSpPr>
          <p:nvPr>
            <p:ph idx="1"/>
          </p:nvPr>
        </p:nvSpPr>
        <p:spPr/>
        <p:txBody>
          <a:bodyPr/>
          <a:lstStyle/>
          <a:p>
            <a:r>
              <a:rPr lang="en-US" sz="1800" dirty="0"/>
              <a:t>For each test case, indicate:</a:t>
            </a:r>
          </a:p>
          <a:p>
            <a:pPr lvl="1"/>
            <a:r>
              <a:rPr lang="en-US" sz="1400" b="1" dirty="0"/>
              <a:t>TC id number and name,</a:t>
            </a:r>
          </a:p>
          <a:p>
            <a:pPr lvl="1"/>
            <a:r>
              <a:rPr lang="en-US" sz="1400" b="1" dirty="0"/>
              <a:t>Objective,</a:t>
            </a:r>
          </a:p>
          <a:p>
            <a:pPr lvl="1"/>
            <a:r>
              <a:rPr lang="en-US" sz="1400" b="1" dirty="0"/>
              <a:t>Input data &amp; test procedure, and</a:t>
            </a:r>
          </a:p>
          <a:p>
            <a:pPr lvl="1"/>
            <a:r>
              <a:rPr lang="en-US" sz="1400" b="1" dirty="0"/>
              <a:t>Expected output.</a:t>
            </a:r>
          </a:p>
          <a:p>
            <a:r>
              <a:rPr lang="en-US" sz="1800" u="sng" dirty="0"/>
              <a:t>Example:</a:t>
            </a:r>
            <a:endParaRPr lang="en-US" sz="1800" dirty="0"/>
          </a:p>
          <a:p>
            <a:r>
              <a:rPr lang="en-US" sz="1800" dirty="0"/>
              <a:t>Test Case 1: Verify pothole id number.</a:t>
            </a:r>
          </a:p>
          <a:p>
            <a:r>
              <a:rPr lang="en-US" sz="1800" dirty="0"/>
              <a:t>Objective: Verify that a new report assigns a valid pothole id number.</a:t>
            </a:r>
          </a:p>
          <a:p>
            <a:r>
              <a:rPr lang="en-US" sz="1800" dirty="0"/>
              <a:t>Input: Create a new pothole report, enter all valid data (address, size, location, district), and save it.</a:t>
            </a:r>
          </a:p>
          <a:p>
            <a:r>
              <a:rPr lang="en-US" sz="1800" dirty="0"/>
              <a:t>Expected Output: Check that the saved report has assigned a valid pothole id number.</a:t>
            </a:r>
          </a:p>
        </p:txBody>
      </p:sp>
      <p:sp>
        <p:nvSpPr>
          <p:cNvPr id="4" name="Date Placeholder 3">
            <a:extLst>
              <a:ext uri="{FF2B5EF4-FFF2-40B4-BE49-F238E27FC236}">
                <a16:creationId xmlns:a16="http://schemas.microsoft.com/office/drawing/2014/main" id="{B165F671-07C0-B84F-8CED-8E9095E67970}"/>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690659C6-1BA6-6944-8352-B85DA0E58542}"/>
              </a:ext>
            </a:extLst>
          </p:cNvPr>
          <p:cNvSpPr>
            <a:spLocks noGrp="1"/>
          </p:cNvSpPr>
          <p:nvPr>
            <p:ph type="ftr" sz="quarter" idx="11"/>
          </p:nvPr>
        </p:nvSpPr>
        <p:spPr/>
        <p:txBody>
          <a:bodyPr/>
          <a:lstStyle/>
          <a:p>
            <a:r>
              <a:rPr lang="en-US"/>
              <a:t>Chapter 8 Software Testing</a:t>
            </a:r>
          </a:p>
        </p:txBody>
      </p:sp>
      <p:sp>
        <p:nvSpPr>
          <p:cNvPr id="6" name="Slide Number Placeholder 5">
            <a:extLst>
              <a:ext uri="{FF2B5EF4-FFF2-40B4-BE49-F238E27FC236}">
                <a16:creationId xmlns:a16="http://schemas.microsoft.com/office/drawing/2014/main" id="{967F0F2D-BD7B-0445-AFB8-1312DC6FC75A}"/>
              </a:ext>
            </a:extLst>
          </p:cNvPr>
          <p:cNvSpPr>
            <a:spLocks noGrp="1"/>
          </p:cNvSpPr>
          <p:nvPr>
            <p:ph type="sldNum" sz="quarter" idx="12"/>
          </p:nvPr>
        </p:nvSpPr>
        <p:spPr/>
        <p:txBody>
          <a:bodyPr/>
          <a:lstStyle/>
          <a:p>
            <a:fld id="{CB105B8D-1C36-1C40-961B-CAAB1DD98B28}" type="slidenum">
              <a:rPr lang="en-US" smtClean="0"/>
              <a:pPr/>
              <a:t>53</a:t>
            </a:fld>
            <a:endParaRPr lang="en-US"/>
          </a:p>
        </p:txBody>
      </p:sp>
    </p:spTree>
    <p:extLst>
      <p:ext uri="{BB962C8B-B14F-4D97-AF65-F5344CB8AC3E}">
        <p14:creationId xmlns:p14="http://schemas.microsoft.com/office/powerpoint/2010/main" val="3723182287"/>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8.2 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
        <p:nvSpPr>
          <p:cNvPr id="3" name="Date Placeholder 2"/>
          <p:cNvSpPr>
            <a:spLocks noGrp="1"/>
          </p:cNvSpPr>
          <p:nvPr>
            <p:ph type="dt" sz="half" idx="10"/>
          </p:nvPr>
        </p:nvSpPr>
        <p:spPr/>
        <p:txBody>
          <a:bodyPr/>
          <a:lstStyle/>
          <a:p>
            <a:r>
              <a:rPr lang="en-GB"/>
              <a:t>30/10/2014</a:t>
            </a:r>
            <a:endParaRPr lang="en-US"/>
          </a:p>
        </p:txBody>
      </p:sp>
      <p:sp>
        <p:nvSpPr>
          <p:cNvPr id="6" name="TextBox 5">
            <a:extLst>
              <a:ext uri="{FF2B5EF4-FFF2-40B4-BE49-F238E27FC236}">
                <a16:creationId xmlns:a16="http://schemas.microsoft.com/office/drawing/2014/main" id="{4B73E992-0CB4-9F4E-8AEB-1D7B689E99E5}"/>
              </a:ext>
            </a:extLst>
          </p:cNvPr>
          <p:cNvSpPr txBox="1"/>
          <p:nvPr/>
        </p:nvSpPr>
        <p:spPr>
          <a:xfrm>
            <a:off x="648128" y="4680852"/>
            <a:ext cx="2351926" cy="400110"/>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Skip this section</a:t>
            </a:r>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solidFill>
                  <a:srgbClr val="FF0000"/>
                </a:solidFill>
              </a:rPr>
              <a:t>8.3 Release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Validation and defect testing</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behavior is incorrect or not in conformance with its specification.</a:t>
            </a:r>
          </a:p>
          <a:p>
            <a:pPr lvl="1"/>
            <a:r>
              <a:rPr lang="en-US" sz="2000" dirty="0"/>
              <a:t>A successful test is a test that makes the system perform </a:t>
            </a:r>
            <a:r>
              <a:rPr lang="en-US" sz="2000" i="1" dirty="0"/>
              <a:t>incorrectly</a:t>
            </a:r>
            <a:r>
              <a:rPr lang="en-US" sz="2000" dirty="0"/>
              <a:t>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a:t>
            </a:r>
            <a:r>
              <a:rPr lang="en-US" b="1" dirty="0">
                <a:solidFill>
                  <a:srgbClr val="FF0000"/>
                </a:solidFill>
              </a:rPr>
              <a:t>black-box testing </a:t>
            </a:r>
            <a:r>
              <a:rPr lang="en-US" dirty="0"/>
              <a:t>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Requirements-based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 case examples</a:t>
            </a:r>
          </a:p>
        </p:txBody>
      </p:sp>
      <p:sp>
        <p:nvSpPr>
          <p:cNvPr id="3" name="Content Placeholder 2"/>
          <p:cNvSpPr>
            <a:spLocks noGrp="1"/>
          </p:cNvSpPr>
          <p:nvPr>
            <p:ph idx="1"/>
          </p:nvPr>
        </p:nvSpPr>
        <p:spPr/>
        <p:txBody>
          <a:bodyPr/>
          <a:lstStyle/>
          <a:p>
            <a:pPr>
              <a:buFont typeface="+mj-lt"/>
              <a:buAutoNum type="arabicPeriod"/>
            </a:pPr>
            <a:r>
              <a:rPr lang="en-US" sz="1800" dirty="0"/>
              <a:t>Set up a patient record with no known allergies. Prescribe medication for allergies that are known to exist. Check that a warning message is not issued by the system.</a:t>
            </a:r>
            <a:endParaRPr lang="en-GB" sz="1800" dirty="0"/>
          </a:p>
          <a:p>
            <a:pPr>
              <a:buFont typeface="+mj-lt"/>
              <a:buAutoNum type="arabicPeriod"/>
            </a:pPr>
            <a:r>
              <a:rPr lang="en-US" sz="1800" dirty="0"/>
              <a:t>Set up a patient record with a known allergy. Prescribe the medication that the patient is allergic to, and check that the warning is issued by the system.</a:t>
            </a:r>
            <a:endParaRPr lang="en-GB" sz="1800" dirty="0"/>
          </a:p>
          <a:p>
            <a:pPr>
              <a:buFont typeface="+mj-lt"/>
              <a:buAutoNum type="arabicPeriod"/>
            </a:pPr>
            <a:r>
              <a:rPr lang="en-US" sz="1800" dirty="0"/>
              <a:t>Set up a patient record in which allergies to two or more drugs are recorded. Prescribe both of these drugs separately and check that the correct warning for each drug is issued.</a:t>
            </a:r>
            <a:endParaRPr lang="en-GB" sz="1800" dirty="0"/>
          </a:p>
          <a:p>
            <a:pPr>
              <a:buFont typeface="+mj-lt"/>
              <a:buAutoNum type="arabicPeriod"/>
            </a:pPr>
            <a:r>
              <a:rPr lang="en-US" sz="1800" dirty="0"/>
              <a:t>Prescribe two drugs that the patient is allergic to. Check that two warnings are correctly issued.</a:t>
            </a:r>
            <a:endParaRPr lang="en-GB" sz="1800" dirty="0"/>
          </a:p>
          <a:p>
            <a:pPr>
              <a:buFont typeface="+mj-lt"/>
              <a:buAutoNum type="arabicPeriod"/>
            </a:pPr>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a:t>
            </a:r>
            <a:r>
              <a:rPr lang="en-US" dirty="0">
                <a:solidFill>
                  <a:srgbClr val="FF0000"/>
                </a:solidFill>
              </a:rPr>
              <a:t>scenario</a:t>
            </a:r>
            <a:r>
              <a:rPr lang="en-US" dirty="0"/>
              <a:t>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 examples</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solidFill>
                  <a:srgbClr val="FF0000"/>
                </a:solidFill>
              </a:rPr>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b="1" dirty="0"/>
              <a:t>Stress testing </a:t>
            </a:r>
            <a:r>
              <a:rPr lang="en-US" dirty="0"/>
              <a:t>is a form of performance testing where the system is deliberately overloaded to test its failure behavior.</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a:solidFill>
                  <a:srgbClr val="FF0000"/>
                </a:solidFill>
              </a:rPr>
              <a:t>8.4 User </a:t>
            </a:r>
            <a:r>
              <a:rPr lang="en-US" dirty="0">
                <a:solidFill>
                  <a:srgbClr val="FF0000"/>
                </a:solidFill>
              </a:rPr>
              <a:t>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solidFill>
                  <a:srgbClr val="FF0000"/>
                </a:solidFill>
              </a:rPr>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defect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acceptance testing process</a:t>
            </a:r>
            <a:r>
              <a:rPr lang="en-GB" dirty="0">
                <a:solidFill>
                  <a:srgbClr val="FF0000"/>
                </a:solidFill>
              </a:rPr>
              <a:t> </a:t>
            </a:r>
            <a:endParaRPr lang="en-US" dirty="0">
              <a:solidFill>
                <a:srgbClr val="FF0000"/>
              </a:solidFill>
            </a:endParaRP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solidFill>
                  <a:srgbClr val="FF0000"/>
                </a:solidFill>
              </a:rPr>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br>
              <a:rPr lang="en-GB" dirty="0"/>
            </a:br>
            <a:r>
              <a:rPr lang="en-GB" dirty="0"/>
              <a:t>	</a:t>
            </a:r>
            <a:r>
              <a:rPr lang="en-GB" i="1" dirty="0"/>
              <a:t>"Are we building the product right?”</a:t>
            </a:r>
          </a:p>
          <a:p>
            <a:r>
              <a:rPr lang="en-GB" dirty="0"/>
              <a:t>The software should conform to its specification. </a:t>
            </a:r>
            <a:r>
              <a:rPr lang="en-US" altLang="en-US" dirty="0"/>
              <a:t>Ensure the software correctly implements a specific function.</a:t>
            </a:r>
            <a:endParaRPr lang="en-GB" dirty="0"/>
          </a:p>
          <a:p>
            <a:endParaRPr lang="en-GB" dirty="0"/>
          </a:p>
          <a:p>
            <a:r>
              <a:rPr lang="en-GB" dirty="0">
                <a:solidFill>
                  <a:srgbClr val="000000"/>
                </a:solidFill>
              </a:rPr>
              <a:t>Validation</a:t>
            </a:r>
            <a:br>
              <a:rPr lang="en-GB" dirty="0"/>
            </a:br>
            <a:r>
              <a:rPr lang="en-GB" dirty="0"/>
              <a:t>	 </a:t>
            </a:r>
            <a:r>
              <a:rPr lang="en-GB" i="1" dirty="0"/>
              <a:t>"Are we building the right product?”</a:t>
            </a:r>
          </a:p>
          <a:p>
            <a:r>
              <a:rPr lang="en-GB" dirty="0"/>
              <a:t>The software should do what the user requires. </a:t>
            </a:r>
            <a:r>
              <a:rPr lang="en-US" altLang="en-US" dirty="0"/>
              <a:t>Ensure the software is traceable to customer requirements.</a:t>
            </a:r>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E000F568-8271-4C4A-BF99-C9D83075B059}"/>
              </a:ext>
            </a:extLst>
          </p:cNvPr>
          <p:cNvPicPr>
            <a:picLocks noGrp="1" noChangeAspect="1"/>
          </p:cNvPicPr>
          <p:nvPr>
            <p:ph sz="quarter" idx="11"/>
          </p:nvPr>
        </p:nvPicPr>
        <p:blipFill>
          <a:blip r:embed="rId2"/>
          <a:stretch>
            <a:fillRect/>
          </a:stretch>
        </p:blipFill>
        <p:spPr>
          <a:xfrm>
            <a:off x="90488" y="443357"/>
            <a:ext cx="8963025" cy="5736336"/>
          </a:xfrm>
          <a:prstGeom prst="rect">
            <a:avLst/>
          </a:prstGeom>
          <a:noFill/>
        </p:spPr>
      </p:pic>
      <p:sp>
        <p:nvSpPr>
          <p:cNvPr id="6" name="Slide Number Placeholder 5" hidden="1">
            <a:extLst>
              <a:ext uri="{FF2B5EF4-FFF2-40B4-BE49-F238E27FC236}">
                <a16:creationId xmlns:a16="http://schemas.microsoft.com/office/drawing/2014/main" id="{60C7BE92-18D1-4CC5-ACE1-735471542F62}"/>
              </a:ext>
            </a:extLst>
          </p:cNvPr>
          <p:cNvSpPr>
            <a:spLocks noGrp="1"/>
          </p:cNvSpPr>
          <p:nvPr>
            <p:ph type="sldNum" sz="quarter" idx="10"/>
          </p:nvPr>
        </p:nvSpPr>
        <p:spPr/>
        <p:txBody>
          <a:bodyPr/>
          <a:lstStyle/>
          <a:p>
            <a:pPr>
              <a:spcAft>
                <a:spcPts val="600"/>
              </a:spcAft>
            </a:pPr>
            <a:fld id="{68151E55-6873-49E2-B8D5-2F265E6F1973}" type="slidenum">
              <a:rPr lang="en-US" smtClean="0"/>
              <a:pPr>
                <a:spcAft>
                  <a:spcPts val="600"/>
                </a:spcAft>
              </a:pPr>
              <a:t>9</a:t>
            </a:fld>
            <a:endParaRPr lang="en-US"/>
          </a:p>
        </p:txBody>
      </p:sp>
      <p:sp>
        <p:nvSpPr>
          <p:cNvPr id="2" name="TextBox 1">
            <a:extLst>
              <a:ext uri="{FF2B5EF4-FFF2-40B4-BE49-F238E27FC236}">
                <a16:creationId xmlns:a16="http://schemas.microsoft.com/office/drawing/2014/main" id="{8C6FC98C-8D71-314F-8AEC-207783BBD253}"/>
              </a:ext>
            </a:extLst>
          </p:cNvPr>
          <p:cNvSpPr txBox="1"/>
          <p:nvPr/>
        </p:nvSpPr>
        <p:spPr>
          <a:xfrm>
            <a:off x="246580" y="6524090"/>
            <a:ext cx="6947223" cy="338554"/>
          </a:xfrm>
          <a:prstGeom prst="rect">
            <a:avLst/>
          </a:prstGeom>
          <a:noFill/>
        </p:spPr>
        <p:txBody>
          <a:bodyPr wrap="none" rtlCol="0">
            <a:spAutoFit/>
          </a:bodyPr>
          <a:lstStyle/>
          <a:p>
            <a:r>
              <a:rPr lang="en-US" sz="1600" dirty="0"/>
              <a:t>ER diagrams (Entity Relationship) are used to sketch out the design of a database.</a:t>
            </a:r>
          </a:p>
        </p:txBody>
      </p:sp>
    </p:spTree>
    <p:extLst>
      <p:ext uri="{BB962C8B-B14F-4D97-AF65-F5344CB8AC3E}">
        <p14:creationId xmlns:p14="http://schemas.microsoft.com/office/powerpoint/2010/main" val="556801119"/>
      </p:ext>
    </p:extLst>
  </p:cSld>
  <p:clrMapOvr>
    <a:masterClrMapping/>
  </p:clrMapOvr>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3161</TotalTime>
  <Words>5165</Words>
  <Application>Microsoft Macintosh PowerPoint</Application>
  <PresentationFormat>On-screen Show (4:3)</PresentationFormat>
  <Paragraphs>597</Paragraphs>
  <Slides>74</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Helvetica</vt:lpstr>
      <vt:lpstr>Wingdings</vt:lpstr>
      <vt:lpstr>SE10 slides</vt:lpstr>
      <vt:lpstr>Chapter 8 – Software Testing</vt:lpstr>
      <vt:lpstr>Topics covered</vt:lpstr>
      <vt:lpstr>Software testing</vt:lpstr>
      <vt:lpstr>Software testing goals</vt:lpstr>
      <vt:lpstr>Validation and defect testing</vt:lpstr>
      <vt:lpstr>Validation and defect testing</vt:lpstr>
      <vt:lpstr>An input-output model of defect testing </vt:lpstr>
      <vt:lpstr>Verification vs Validation</vt:lpstr>
      <vt:lpstr>PowerPoint Presentation</vt:lpstr>
      <vt:lpstr>V &amp; V confidence</vt:lpstr>
      <vt:lpstr>Inspections vs testing</vt:lpstr>
      <vt:lpstr>Software inspections</vt:lpstr>
      <vt:lpstr>Inspections and testing </vt:lpstr>
      <vt:lpstr>Advantages of inspections</vt:lpstr>
      <vt:lpstr>Inspections and testing</vt:lpstr>
      <vt:lpstr>A model of the software testing process </vt:lpstr>
      <vt:lpstr>Software Testing Tasks 1 of 3 </vt:lpstr>
      <vt:lpstr>Software Testing Tasks 2 of 3</vt:lpstr>
      <vt:lpstr>Software Testing Tasks 3 of 3</vt:lpstr>
      <vt:lpstr>Stages of testing</vt:lpstr>
      <vt:lpstr>8.1 Development testing</vt:lpstr>
      <vt:lpstr>Development testing</vt:lpstr>
      <vt:lpstr>Unit testing</vt:lpstr>
      <vt:lpstr>Object class testing</vt:lpstr>
      <vt:lpstr>The weather station object interface </vt:lpstr>
      <vt:lpstr>Weather station testing</vt:lpstr>
      <vt:lpstr>Weather station state diagram </vt:lpstr>
      <vt:lpstr>Automated testing</vt:lpstr>
      <vt:lpstr>Automated test components</vt:lpstr>
      <vt:lpstr>Choosing unit test cases</vt:lpstr>
      <vt:lpstr>Testing strategies</vt:lpstr>
      <vt:lpstr>a) Partition testing</vt:lpstr>
      <vt:lpstr>Equivalence partitioning </vt:lpstr>
      <vt:lpstr>Equivalence partitions example</vt:lpstr>
      <vt:lpstr>Designing test cases</vt:lpstr>
      <vt:lpstr>Designing test cases</vt:lpstr>
      <vt:lpstr>b) Guideline-based testing</vt:lpstr>
      <vt:lpstr>General testing guidelines</vt:lpstr>
      <vt:lpstr>c) Path testing</vt:lpstr>
      <vt:lpstr>Component testing</vt:lpstr>
      <vt:lpstr>Interface testing</vt:lpstr>
      <vt:lpstr>Interface testing </vt:lpstr>
      <vt:lpstr>Interface errors</vt:lpstr>
      <vt:lpstr>Interface testing guidelines</vt:lpstr>
      <vt:lpstr>System testing</vt:lpstr>
      <vt:lpstr>System and component testing</vt:lpstr>
      <vt:lpstr>Use case testing</vt:lpstr>
      <vt:lpstr>Collect weather data sequence chart </vt:lpstr>
      <vt:lpstr>Test cases derived from sequence diagrams</vt:lpstr>
      <vt:lpstr>Testing policies</vt:lpstr>
      <vt:lpstr>Regression testing</vt:lpstr>
      <vt:lpstr>Test case example</vt:lpstr>
      <vt:lpstr>Test case format</vt:lpstr>
      <vt:lpstr>8.2 Test-driven development</vt:lpstr>
      <vt:lpstr>Test-driven development</vt:lpstr>
      <vt:lpstr>Test-driven development</vt:lpstr>
      <vt:lpstr>TDD process activities</vt:lpstr>
      <vt:lpstr>Benefits of test-driven development</vt:lpstr>
      <vt:lpstr>8.3 Release testing</vt:lpstr>
      <vt:lpstr>Release testing</vt:lpstr>
      <vt:lpstr>Release testing and system testing</vt:lpstr>
      <vt:lpstr>Requirements-based testing</vt:lpstr>
      <vt:lpstr>Requirements test case examples</vt:lpstr>
      <vt:lpstr>A usage scenario for the Mentcare system</vt:lpstr>
      <vt:lpstr>Features tested by scenario examples</vt:lpstr>
      <vt:lpstr>Performance testing</vt:lpstr>
      <vt:lpstr>8.4 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Palacios, Joaquin M</cp:lastModifiedBy>
  <cp:revision>97</cp:revision>
  <dcterms:created xsi:type="dcterms:W3CDTF">2010-01-14T08:17:23Z</dcterms:created>
  <dcterms:modified xsi:type="dcterms:W3CDTF">2021-10-18T21:39:45Z</dcterms:modified>
</cp:coreProperties>
</file>