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1" r:id="rId5"/>
    <p:sldId id="259" r:id="rId6"/>
    <p:sldId id="260" r:id="rId7"/>
    <p:sldId id="257" r:id="rId8"/>
    <p:sldId id="258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622108" y="1458278"/>
            <a:ext cx="3819525" cy="160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58825" y="302260"/>
            <a:ext cx="10460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装箱算法说明，参考：</a:t>
            </a:r>
            <a:r>
              <a:rPr lang="en-US" altLang="zh-CN" sz="2800" b="1"/>
              <a:t>IFAC-CLB</a:t>
            </a:r>
            <a:r>
              <a:rPr lang="zh-CN" altLang="en-US" sz="2800" b="1"/>
              <a:t>算法</a:t>
            </a:r>
            <a:r>
              <a:rPr lang="en-US" altLang="zh-CN" sz="2800" b="1"/>
              <a:t>&amp;</a:t>
            </a:r>
            <a:r>
              <a:rPr lang="zh-CN" altLang="en-US" sz="2800" b="1"/>
              <a:t>李书城</a:t>
            </a:r>
            <a:endParaRPr lang="zh-CN" altLang="en-US" sz="2800" b="1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25463" y="3590925"/>
            <a:ext cx="6848475" cy="2343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6713538" y="1800860"/>
            <a:ext cx="3895725" cy="2495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4350" y="361315"/>
            <a:ext cx="5676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每层最多放的数量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514350" y="1701800"/>
            <a:ext cx="5511800" cy="368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45250" y="1701800"/>
            <a:ext cx="5511800" cy="3683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8161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43200" y="18161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43200" y="27178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9600" y="27178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600" y="36195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09600" y="45212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743200" y="36195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743200" y="4521200"/>
            <a:ext cx="203136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4425315" y="4082415"/>
            <a:ext cx="1715135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4381500" y="22980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6083300" y="2222500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5400000">
            <a:off x="6985000" y="22345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7886700" y="22345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8788400" y="22345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9690100" y="22345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6083300" y="40506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10591800" y="2222500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959600" y="40760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7835900" y="40760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5400000">
            <a:off x="8725535" y="40633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5400000">
            <a:off x="9690100" y="40379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5400000">
            <a:off x="10591800" y="4050665"/>
            <a:ext cx="18034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14350" y="1089025"/>
            <a:ext cx="1727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长长</a:t>
            </a:r>
            <a:r>
              <a:rPr lang="zh-CN" altLang="en-US" sz="2400" b="1">
                <a:solidFill>
                  <a:srgbClr val="FF0000"/>
                </a:solidFill>
              </a:rPr>
              <a:t>放法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45250" y="1089025"/>
            <a:ext cx="1727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长宽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放</a:t>
            </a:r>
            <a:r>
              <a:rPr lang="zh-CN" altLang="en-US" sz="2400" b="1">
                <a:solidFill>
                  <a:srgbClr val="FF0000"/>
                </a:solidFill>
              </a:rPr>
              <a:t>法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92783" y="53023"/>
            <a:ext cx="3819525" cy="160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14350" y="5699125"/>
            <a:ext cx="9182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倒放：长高替换，宽高替换，每种再分成长长放法和长宽放</a:t>
            </a:r>
            <a:r>
              <a:rPr lang="zh-CN" altLang="en-US" sz="2400" b="1">
                <a:solidFill>
                  <a:srgbClr val="FF0000"/>
                </a:solidFill>
              </a:rPr>
              <a:t>法。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650" y="361315"/>
            <a:ext cx="56762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最大层</a:t>
            </a:r>
            <a:r>
              <a:rPr lang="zh-CN" altLang="en-US" sz="2400" b="1"/>
              <a:t>数</a:t>
            </a:r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/>
              <a:t>每层的体积</a:t>
            </a:r>
            <a:r>
              <a:rPr lang="en-US" altLang="zh-CN" sz="2400"/>
              <a:t>*</a:t>
            </a:r>
            <a:r>
              <a:rPr lang="zh-CN" altLang="en-US" sz="2400"/>
              <a:t>层数</a:t>
            </a:r>
            <a:r>
              <a:rPr lang="en-US" altLang="zh-CN" sz="2400"/>
              <a:t>&lt;</a:t>
            </a:r>
            <a:r>
              <a:rPr lang="zh-CN" altLang="en-US" sz="2400"/>
              <a:t>最大容积</a:t>
            </a:r>
            <a:endParaRPr lang="zh-CN" altLang="en-US" sz="2400"/>
          </a:p>
          <a:p>
            <a:r>
              <a:rPr lang="zh-CN" altLang="en-US" sz="2400"/>
              <a:t>每层的高度</a:t>
            </a:r>
            <a:r>
              <a:rPr lang="en-US" altLang="zh-CN" sz="2400"/>
              <a:t>*</a:t>
            </a:r>
            <a:r>
              <a:rPr lang="zh-CN" altLang="en-US" sz="2400"/>
              <a:t>层数</a:t>
            </a:r>
            <a:r>
              <a:rPr lang="en-US" altLang="zh-CN" sz="2400"/>
              <a:t>&lt;</a:t>
            </a:r>
            <a:r>
              <a:rPr lang="zh-CN" altLang="en-US" sz="2400"/>
              <a:t>有效高</a:t>
            </a:r>
            <a:endParaRPr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501650" y="2241550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一个箱子能装多少</a:t>
            </a:r>
            <a:r>
              <a:rPr lang="zh-CN" altLang="en-US" sz="2400" b="1">
                <a:sym typeface="+mn-ea"/>
              </a:rPr>
              <a:t>数量的货物</a:t>
            </a:r>
            <a:endParaRPr lang="zh-CN" altLang="en-US" sz="2400"/>
          </a:p>
        </p:txBody>
      </p:sp>
      <p:sp>
        <p:nvSpPr>
          <p:cNvPr id="40" name="文本框 39"/>
          <p:cNvSpPr txBox="1"/>
          <p:nvPr/>
        </p:nvSpPr>
        <p:spPr>
          <a:xfrm>
            <a:off x="641350" y="2804160"/>
            <a:ext cx="5270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层数</a:t>
            </a:r>
            <a:r>
              <a:rPr lang="en-US" altLang="zh-CN" sz="2400">
                <a:sym typeface="+mn-ea"/>
              </a:rPr>
              <a:t>*</a:t>
            </a:r>
            <a:r>
              <a:rPr lang="zh-CN" altLang="en-US" sz="2400">
                <a:sym typeface="+mn-ea"/>
              </a:rPr>
              <a:t>每层</a:t>
            </a:r>
            <a:r>
              <a:rPr lang="zh-CN" altLang="en-US" sz="2400">
                <a:sym typeface="+mn-ea"/>
              </a:rPr>
              <a:t>数量</a:t>
            </a:r>
            <a:endParaRPr lang="zh-CN" altLang="en-US" sz="2400">
              <a:sym typeface="+mn-ea"/>
            </a:endParaRPr>
          </a:p>
        </p:txBody>
      </p:sp>
      <p:sp>
        <p:nvSpPr>
          <p:cNvPr id="41" name="左大括号 40"/>
          <p:cNvSpPr/>
          <p:nvPr/>
        </p:nvSpPr>
        <p:spPr>
          <a:xfrm>
            <a:off x="5086350" y="2082800"/>
            <a:ext cx="1676400" cy="429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202815" y="3998595"/>
            <a:ext cx="288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货物尺寸</a:t>
            </a:r>
            <a:r>
              <a:rPr lang="en-US" altLang="zh-CN" sz="2400">
                <a:sym typeface="+mn-ea"/>
              </a:rPr>
              <a:t>*</a:t>
            </a:r>
            <a:r>
              <a:rPr lang="zh-CN" altLang="en-US" sz="2400">
                <a:sym typeface="+mn-ea"/>
              </a:rPr>
              <a:t>货物</a:t>
            </a:r>
            <a:r>
              <a:rPr lang="zh-CN" altLang="en-US" sz="2400">
                <a:sym typeface="+mn-ea"/>
              </a:rPr>
              <a:t>数量</a:t>
            </a:r>
            <a:endParaRPr lang="zh-CN" altLang="en-US" sz="2400"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62750" y="1781175"/>
            <a:ext cx="472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箱型</a:t>
            </a:r>
            <a:r>
              <a:rPr lang="en-US" altLang="zh-CN" sz="2400">
                <a:sym typeface="+mn-ea"/>
              </a:rPr>
              <a:t>1		</a:t>
            </a:r>
            <a:r>
              <a:rPr lang="zh-CN" altLang="en-US" sz="2400">
                <a:sym typeface="+mn-ea"/>
              </a:rPr>
              <a:t>数量</a:t>
            </a:r>
            <a:r>
              <a:rPr lang="en-US" altLang="zh-CN" sz="2400">
                <a:sym typeface="+mn-ea"/>
              </a:rPr>
              <a:t>1         </a:t>
            </a:r>
            <a:r>
              <a:rPr lang="zh-CN" altLang="en-US" sz="2400">
                <a:sym typeface="+mn-ea"/>
              </a:rPr>
              <a:t>成本</a:t>
            </a:r>
            <a:r>
              <a:rPr lang="en-US" altLang="zh-CN" sz="2400">
                <a:sym typeface="+mn-ea"/>
              </a:rPr>
              <a:t>1</a:t>
            </a:r>
            <a:endParaRPr lang="en-US" altLang="zh-CN" sz="24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62750" y="2555875"/>
            <a:ext cx="472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箱型</a:t>
            </a:r>
            <a:r>
              <a:rPr lang="en-US" altLang="zh-CN" sz="2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数量</a:t>
            </a:r>
            <a:r>
              <a:rPr lang="en-US" altLang="zh-CN" sz="2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  </a:t>
            </a:r>
            <a:r>
              <a:rPr lang="zh-CN" altLang="en-US" sz="2400">
                <a:sym typeface="+mn-ea"/>
              </a:rPr>
              <a:t>成本</a:t>
            </a:r>
            <a:r>
              <a:rPr lang="en-US" altLang="zh-CN" sz="2400">
                <a:sym typeface="+mn-ea"/>
              </a:rPr>
              <a:t>2</a:t>
            </a:r>
            <a:endParaRPr lang="en-US" altLang="zh-CN" sz="24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62750" y="3368675"/>
            <a:ext cx="472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箱型</a:t>
            </a:r>
            <a:r>
              <a:rPr lang="en-US" altLang="zh-CN" sz="2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数量</a:t>
            </a:r>
            <a:r>
              <a:rPr lang="en-US" altLang="zh-CN" sz="2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         </a:t>
            </a:r>
            <a:r>
              <a:rPr lang="zh-CN" altLang="en-US" sz="2400">
                <a:sym typeface="+mn-ea"/>
              </a:rPr>
              <a:t>成本</a:t>
            </a:r>
            <a:r>
              <a:rPr lang="en-US" altLang="zh-CN" sz="2400">
                <a:sym typeface="+mn-ea"/>
              </a:rPr>
              <a:t>3</a:t>
            </a:r>
            <a:endParaRPr lang="en-US" altLang="zh-CN" sz="2400"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01815" y="4162425"/>
            <a:ext cx="472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ym typeface="+mn-ea"/>
              </a:rPr>
              <a:t>......</a:t>
            </a:r>
            <a:endParaRPr lang="en-US" sz="2400"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39915" y="4956175"/>
            <a:ext cx="472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ym typeface="+mn-ea"/>
              </a:rPr>
              <a:t>......</a:t>
            </a:r>
            <a:endParaRPr lang="en-US" sz="2400"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762750" y="5857875"/>
            <a:ext cx="472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箱型</a:t>
            </a:r>
            <a:r>
              <a:rPr lang="en-US" altLang="zh-CN" sz="2400">
                <a:sym typeface="+mn-ea"/>
              </a:rPr>
              <a:t>n		</a:t>
            </a:r>
            <a:r>
              <a:rPr lang="zh-CN" altLang="en-US" sz="2400">
                <a:sym typeface="+mn-ea"/>
              </a:rPr>
              <a:t>数量</a:t>
            </a:r>
            <a:r>
              <a:rPr lang="en-US" altLang="zh-CN" sz="2400">
                <a:sym typeface="+mn-ea"/>
              </a:rPr>
              <a:t>n</a:t>
            </a:r>
            <a:r>
              <a:rPr lang="en-US" altLang="zh-CN" sz="2400">
                <a:sym typeface="+mn-ea"/>
              </a:rPr>
              <a:t>         </a:t>
            </a:r>
            <a:r>
              <a:rPr lang="zh-CN" altLang="en-US" sz="2400">
                <a:sym typeface="+mn-ea"/>
              </a:rPr>
              <a:t>成本</a:t>
            </a:r>
            <a:r>
              <a:rPr lang="en-US" altLang="zh-CN" sz="2400">
                <a:sym typeface="+mn-ea"/>
              </a:rPr>
              <a:t>n</a:t>
            </a:r>
            <a:endParaRPr lang="en-US" altLang="zh-CN" sz="240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0250" y="481965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选择</a:t>
            </a:r>
            <a:r>
              <a:rPr lang="zh-CN" altLang="en-US" sz="2400" b="1"/>
              <a:t>条件</a:t>
            </a:r>
            <a:endParaRPr lang="zh-CN" altLang="en-US" sz="2400" b="1"/>
          </a:p>
        </p:txBody>
      </p:sp>
      <p:sp>
        <p:nvSpPr>
          <p:cNvPr id="50" name="文本框 49"/>
          <p:cNvSpPr txBox="1"/>
          <p:nvPr/>
        </p:nvSpPr>
        <p:spPr>
          <a:xfrm>
            <a:off x="730250" y="5280025"/>
            <a:ext cx="4597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满足温区</a:t>
            </a:r>
            <a:r>
              <a:rPr lang="zh-CN" altLang="en-US" sz="2400">
                <a:sym typeface="+mn-ea"/>
              </a:rPr>
              <a:t>要求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如果可以倒放，需要掉换长高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，宽</a:t>
            </a:r>
            <a:r>
              <a:rPr lang="zh-CN" altLang="en-US" sz="2400">
                <a:sym typeface="+mn-ea"/>
              </a:rPr>
              <a:t>高</a:t>
            </a:r>
            <a:endParaRPr lang="zh-CN" altLang="en-US" sz="24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01650" y="3448050"/>
            <a:ext cx="3230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找到每个箱子对应的</a:t>
            </a:r>
            <a:r>
              <a:rPr lang="zh-CN" altLang="en-US" sz="2400" b="1">
                <a:sym typeface="+mn-ea"/>
              </a:rPr>
              <a:t>解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514350" y="821690"/>
            <a:ext cx="11176000" cy="1416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14350" y="361315"/>
            <a:ext cx="3872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备选箱型基础数据表结构</a:t>
            </a:r>
            <a:endParaRPr lang="zh-CN" altLang="en-US" sz="2400" b="1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14350" y="1692910"/>
          <a:ext cx="11162030" cy="503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/>
                <a:gridCol w="2146300"/>
                <a:gridCol w="2966720"/>
                <a:gridCol w="2966085"/>
                <a:gridCol w="995045"/>
              </a:tblGrid>
              <a:tr h="789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温区类别_C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最小干冰容积_%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头部最小干冰深度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底部最小干冰深度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成本</a:t>
                      </a:r>
                      <a:endParaRPr lang="zh-CN" altLang="en-US" sz="24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3.23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-20,-60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55,60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4.85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-20,-60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55,60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5.91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-20,-60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55,60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7.9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-20,-60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55,65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11.8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-20,-60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55,60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7.3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-20,-60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50,60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9.29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-20,-60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50,60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11.69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2.25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4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3.04</a:t>
                      </a:r>
                      <a:endParaRPr lang="en-US" altLang="en-US" sz="24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1485" y="151765"/>
            <a:ext cx="11289030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算法思路</a:t>
            </a:r>
            <a:endParaRPr lang="zh-CN" altLang="en-US" sz="3200" b="1"/>
          </a:p>
          <a:p>
            <a:endParaRPr lang="zh-CN" altLang="en-US" sz="2400" b="1"/>
          </a:p>
          <a:p>
            <a:r>
              <a:rPr lang="zh-CN" altLang="en-US" sz="2400"/>
              <a:t>情景</a:t>
            </a:r>
            <a:r>
              <a:rPr lang="en-US" altLang="zh-CN" sz="2400"/>
              <a:t>1. </a:t>
            </a:r>
            <a:r>
              <a:rPr lang="zh-CN" altLang="en-US" sz="2400"/>
              <a:t>单箱子单种类货物</a:t>
            </a:r>
            <a:endParaRPr lang="zh-CN" altLang="en-US" sz="2400"/>
          </a:p>
          <a:p>
            <a:r>
              <a:rPr lang="zh-CN" altLang="en-US" sz="2400"/>
              <a:t>思路：循环每种箱子，看看每个箱子装这类货物最多能装多少个，</a:t>
            </a:r>
            <a:r>
              <a:rPr lang="zh-CN" altLang="en-US" sz="2400">
                <a:solidFill>
                  <a:srgbClr val="FF0000"/>
                </a:solidFill>
              </a:rPr>
              <a:t>如果超过需求的数量就列为可行的箱子</a:t>
            </a:r>
            <a:r>
              <a:rPr lang="zh-CN" altLang="en-US" sz="2400"/>
              <a:t>，最后比较哪个箱子成本</a:t>
            </a:r>
            <a:r>
              <a:rPr lang="zh-CN" altLang="en-US" sz="2400"/>
              <a:t>最低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情景</a:t>
            </a:r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多箱子单种类货物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思路：循环每种箱子，看看每个箱子装这类货物最多能装多少个，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看看装完货物需要多少个箱子</a:t>
            </a:r>
            <a:r>
              <a:rPr lang="zh-CN" altLang="en-US" sz="2400">
                <a:sym typeface="+mn-ea"/>
              </a:rPr>
              <a:t>，找到最合适的哪个箱子（成本最低）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情景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多箱子多种类货物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首先将非常多的货物装箱（类似情景</a:t>
            </a:r>
            <a:r>
              <a:rPr lang="en-US" altLang="zh-CN" sz="2400">
                <a:solidFill>
                  <a:schemeClr val="tx1"/>
                </a:solidFill>
              </a:rPr>
              <a:t>2</a:t>
            </a:r>
            <a:r>
              <a:rPr lang="zh-CN" altLang="en-US" sz="2400">
                <a:solidFill>
                  <a:schemeClr val="tx1"/>
                </a:solidFill>
              </a:rPr>
              <a:t>）会得到剩余的余量。对于余量</a:t>
            </a:r>
            <a:r>
              <a:rPr lang="zh-CN" altLang="en-US" sz="2400">
                <a:solidFill>
                  <a:schemeClr val="tx1"/>
                </a:solidFill>
              </a:rPr>
              <a:t>处理按照一下</a:t>
            </a:r>
            <a:r>
              <a:rPr lang="zh-CN" altLang="en-US" sz="2400">
                <a:solidFill>
                  <a:schemeClr val="tx1"/>
                </a:solidFill>
              </a:rPr>
              <a:t>思路：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依次循环各类货物查看其匹配的箱型（类似情景一）根据能够匹配的箱型进行排序。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是否新增箱子参考两个因素：</a:t>
            </a:r>
            <a:r>
              <a:rPr lang="zh-CN" altLang="en-US" sz="2400">
                <a:sym typeface="+mn-ea"/>
              </a:rPr>
              <a:t>第一当前货物匹配的箱型很少（特殊形状），第二，当前箱子的</a:t>
            </a:r>
            <a:r>
              <a:rPr lang="en-US" altLang="zh-CN" sz="2400">
                <a:sym typeface="+mn-ea"/>
              </a:rPr>
              <a:t>0.7</a:t>
            </a:r>
            <a:r>
              <a:rPr lang="zh-CN" altLang="en-US" sz="2400">
                <a:sym typeface="+mn-ea"/>
              </a:rPr>
              <a:t>倍有效容积率小于余量总体积。如果满足任意一个就增加箱子。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035" y="1186815"/>
            <a:ext cx="6603365" cy="448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826000" y="2690495"/>
            <a:ext cx="2540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Counter({1: 20041, 2: 3098, 3: 831, 4: 376, 5: 115, 6: 66, 7: 22, 8: 12, 9: 7, 58: 4, 10: 3, 13: 2, 14: 2, 18: 1, 11: 1, 24: 1})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77200" y="2610485"/>
            <a:ext cx="254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Counter({1: 20041, 2: 3098, 3: 831, 4: 376, 5: 115, 6: 66, 7: 22, 8: 12, 9: 7, 58: 4, 10: 3, 13: 2, 14: 2, 18: 1, 11: 1, 24: 1})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734300" y="1186815"/>
            <a:ext cx="3644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绝大多数订单只有一种类型的</a:t>
            </a:r>
            <a:r>
              <a:rPr lang="zh-CN" altLang="en-US" sz="2400" b="1"/>
              <a:t>货物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08317" y="1330960"/>
            <a:ext cx="4672965" cy="335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08000" y="4824095"/>
            <a:ext cx="45205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{'EP6': 3.72, 'EP15': 8.43, 'EP25': 13.17, 'EP53': 24.67, 'EP133': 57.48, 'EP46': 20.83, 'EP78': 38.62, 'EP125': 62.66}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718300" y="527558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{'Volume&lt;=50': 26815, 'Volume&gt;50': 1033}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6927850" y="501015"/>
            <a:ext cx="38728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绝大多数订单，一个箱子就可以装完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908050" y="507365"/>
            <a:ext cx="3872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EP</a:t>
            </a:r>
            <a:r>
              <a:rPr lang="zh-CN" altLang="en-US" sz="2400" b="1"/>
              <a:t>箱子的有效尺寸</a:t>
            </a:r>
            <a:endParaRPr lang="zh-CN" altLang="en-US" sz="2400" b="1"/>
          </a:p>
        </p:txBody>
      </p:sp>
      <p:pic>
        <p:nvPicPr>
          <p:cNvPr id="106" name="图片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6845300" y="1471295"/>
            <a:ext cx="4914900" cy="3352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0410" y="311150"/>
            <a:ext cx="3416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ym typeface="+mn-ea"/>
              </a:rPr>
              <a:t>IFAC-CLB</a:t>
            </a:r>
            <a:r>
              <a:rPr lang="zh-CN" altLang="en-US" sz="2400" b="1">
                <a:sym typeface="+mn-ea"/>
              </a:rPr>
              <a:t>算法与后续</a:t>
            </a:r>
            <a:r>
              <a:rPr lang="zh-CN" altLang="en-US" sz="2400" b="1">
                <a:sym typeface="+mn-ea"/>
              </a:rPr>
              <a:t>工作</a:t>
            </a:r>
            <a:endParaRPr lang="zh-CN" altLang="en-US" sz="24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7410" y="1047750"/>
            <a:ext cx="9998075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IFAC-CLB</a:t>
            </a:r>
            <a:r>
              <a:rPr lang="zh-CN" altLang="en-US" sz="2400">
                <a:sym typeface="+mn-ea"/>
              </a:rPr>
              <a:t>算法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IFAC:</a:t>
            </a:r>
            <a:r>
              <a:rPr lang="zh-CN" altLang="en-US" sz="2400">
                <a:sym typeface="+mn-ea"/>
              </a:rPr>
              <a:t>International Federation of Automatic Control (IFAC)国际自动控制联合会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3D-MBPP</a:t>
            </a:r>
            <a:r>
              <a:rPr lang="zh-CN" altLang="en-US" sz="2400">
                <a:sym typeface="+mn-ea"/>
              </a:rPr>
              <a:t>：The three-dimensional multiple bin packing problem (3D-MBPP)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CLB</a:t>
            </a:r>
            <a:r>
              <a:rPr lang="zh-CN" altLang="en-US" sz="2400">
                <a:sym typeface="+mn-ea"/>
              </a:rPr>
              <a:t>算法</a:t>
            </a:r>
            <a:r>
              <a:rPr lang="en-US" altLang="zh-CN" sz="2400">
                <a:sym typeface="+mn-ea"/>
              </a:rPr>
              <a:t>: layer-building</a:t>
            </a:r>
            <a:r>
              <a:rPr lang="zh-CN" altLang="en-US" sz="2400">
                <a:sym typeface="+mn-ea"/>
              </a:rPr>
              <a:t>算法</a:t>
            </a:r>
            <a:endParaRPr lang="en-US" altLang="zh-CN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参考</a:t>
            </a:r>
            <a:r>
              <a:rPr lang="zh-CN" altLang="en-US" sz="2400">
                <a:sym typeface="+mn-ea"/>
              </a:rPr>
              <a:t>文献：【腾讯文档】IFAC-3D-MBPP论文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https://docs.qq.com/doc/DWlV1Z2ZBTmJCeWhV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339725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后续</a:t>
            </a:r>
            <a:r>
              <a:rPr lang="zh-CN" altLang="en-US" sz="2400" b="1">
                <a:sym typeface="+mn-ea"/>
              </a:rPr>
              <a:t>工作</a:t>
            </a:r>
            <a:endParaRPr lang="zh-CN" altLang="en-US" sz="2400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2010" y="3857625"/>
            <a:ext cx="971042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对于情景三，多箱型，多货物的情景按照</a:t>
            </a:r>
            <a:r>
              <a:rPr lang="en-US" altLang="zh-CN" sz="2400">
                <a:sym typeface="+mn-ea"/>
              </a:rPr>
              <a:t>IFAC</a:t>
            </a:r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CLB</a:t>
            </a:r>
            <a:r>
              <a:rPr lang="zh-CN" altLang="en-US" sz="2400">
                <a:sym typeface="+mn-ea"/>
              </a:rPr>
              <a:t>算法仍有改善空间。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不过目前这种情况出现的并不多，而且如果完全采用其算法，实际</a:t>
            </a:r>
            <a:r>
              <a:rPr lang="zh-CN" altLang="en-US" sz="2400">
                <a:sym typeface="+mn-ea"/>
              </a:rPr>
              <a:t>业务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操作过程中可能会过于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精确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现场无法真正实现算法精确计算的</a:t>
            </a:r>
            <a:r>
              <a:rPr lang="zh-CN" altLang="en-US" sz="2400">
                <a:sym typeface="+mn-ea"/>
              </a:rPr>
              <a:t>效果，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考虑到业务，开发难度，以及现场实际情况，后续如有需要可继续</a:t>
            </a:r>
            <a:r>
              <a:rPr lang="zh-CN" altLang="en-US" sz="2400">
                <a:sym typeface="+mn-ea"/>
              </a:rPr>
              <a:t>开展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3D-MBPP</a:t>
            </a:r>
            <a:r>
              <a:rPr lang="zh-CN" altLang="en-US" sz="2400">
                <a:sym typeface="+mn-ea"/>
              </a:rPr>
              <a:t>相应的</a:t>
            </a:r>
            <a:r>
              <a:rPr lang="zh-CN" altLang="en-US" sz="2400">
                <a:sym typeface="+mn-ea"/>
              </a:rPr>
              <a:t>研究。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b52e68-5f46-4953-922d-5141480a8c26}"/>
  <p:tag name="TABLE_ENDDRAG_ORIGIN_RECT" val="878*336"/>
  <p:tag name="TABLE_ENDDRAG_RECT" val="63*203*878*336"/>
</p:tagLst>
</file>

<file path=ppt/tags/tag2.xml><?xml version="1.0" encoding="utf-8"?>
<p:tagLst xmlns:p="http://schemas.openxmlformats.org/presentationml/2006/main">
  <p:tag name="KSO_WM_UNIT_PLACING_PICTURE_USER_VIEWPORT" val="{&quot;height&quot;:5280,&quot;width&quot;:76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1632</Words>
  <Application>WPS 演示</Application>
  <PresentationFormat>宽屏</PresentationFormat>
  <Paragraphs>198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等线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38</cp:revision>
  <dcterms:created xsi:type="dcterms:W3CDTF">2022-01-04T08:43:00Z</dcterms:created>
  <dcterms:modified xsi:type="dcterms:W3CDTF">2022-01-19T00:09:58Z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BC86F18F927145ACB19FB83F697D371D</vt:lpwstr>
  </property>
  <property fmtid="{D5CDD505-2E9C-101B-9397-08002B2CF9AE}" pid="3" name="KSOProductBuildVer">
    <vt:lpwstr>2052-11.1.0.11294</vt:lpwstr>
  </property>
</Properties>
</file>