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
  </p:handoutMasterIdLst>
  <p:sldIdLst>
    <p:sldId id="264" r:id="rId2"/>
    <p:sldId id="263" r:id="rId3"/>
  </p:sldIdLst>
  <p:sldSz cx="9144000" cy="6858000" type="screen4x3"/>
  <p:notesSz cx="6858000" cy="9144000"/>
  <p:defaultTextStyle>
    <a:defPPr>
      <a:defRPr lang="en-GB"/>
    </a:defPPr>
    <a:lvl1pPr algn="l" rtl="0" fontAlgn="base">
      <a:spcBef>
        <a:spcPct val="5000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5000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5000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5000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5000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00FF"/>
    <a:srgbClr val="FF3300"/>
    <a:srgbClr val="DDDDDD"/>
    <a:srgbClr val="EAEAE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93" d="100"/>
          <a:sy n="93" d="100"/>
        </p:scale>
        <p:origin x="116" y="-3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3795" name="Rectangle 3"/>
          <p:cNvSpPr>
            <a:spLocks noGrp="1" noChangeArrowheads="1"/>
          </p:cNvSpPr>
          <p:nvPr>
            <p:ph type="dt" sz="quarter"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3796" name="Rectangle 4"/>
          <p:cNvSpPr>
            <a:spLocks noGrp="1" noChangeArrowheads="1"/>
          </p:cNvSpPr>
          <p:nvPr>
            <p:ph type="ftr" sz="quarter" idx="2"/>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3797" name="Rectangle 5"/>
          <p:cNvSpPr>
            <a:spLocks noGrp="1" noChangeArrowheads="1"/>
          </p:cNvSpPr>
          <p:nvPr>
            <p:ph type="sldNum" sz="quarter" idx="3"/>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fld id="{90D861B4-7DB8-44EA-B688-46DE6EB0E881}" type="slidenum">
              <a:rPr lang="en-GB" altLang="en-US"/>
              <a:pPr/>
              <a:t>‹#›</a:t>
            </a:fld>
            <a:endParaRPr lang="en-GB" altLang="en-US"/>
          </a:p>
        </p:txBody>
      </p:sp>
    </p:spTree>
    <p:extLst>
      <p:ext uri="{BB962C8B-B14F-4D97-AF65-F5344CB8AC3E}">
        <p14:creationId xmlns:p14="http://schemas.microsoft.com/office/powerpoint/2010/main" val="32689065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C7EE2028-B74F-4ED5-AC63-81E550A34683}" type="slidenum">
              <a:rPr lang="en-GB" altLang="en-US"/>
              <a:pPr/>
              <a:t>‹#›</a:t>
            </a:fld>
            <a:endParaRPr lang="en-GB" altLang="en-US"/>
          </a:p>
        </p:txBody>
      </p:sp>
    </p:spTree>
    <p:extLst>
      <p:ext uri="{BB962C8B-B14F-4D97-AF65-F5344CB8AC3E}">
        <p14:creationId xmlns:p14="http://schemas.microsoft.com/office/powerpoint/2010/main" val="3994747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C1D10D2D-9A2E-4291-ACC9-8AA6909E567F}" type="slidenum">
              <a:rPr lang="en-GB" altLang="en-US"/>
              <a:pPr/>
              <a:t>‹#›</a:t>
            </a:fld>
            <a:endParaRPr lang="en-GB" altLang="en-US"/>
          </a:p>
        </p:txBody>
      </p:sp>
    </p:spTree>
    <p:extLst>
      <p:ext uri="{BB962C8B-B14F-4D97-AF65-F5344CB8AC3E}">
        <p14:creationId xmlns:p14="http://schemas.microsoft.com/office/powerpoint/2010/main" val="3628248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8BBE8F05-8DDD-4A56-875F-824C76537200}" type="slidenum">
              <a:rPr lang="en-GB" altLang="en-US"/>
              <a:pPr/>
              <a:t>‹#›</a:t>
            </a:fld>
            <a:endParaRPr lang="en-GB" altLang="en-US"/>
          </a:p>
        </p:txBody>
      </p:sp>
    </p:spTree>
    <p:extLst>
      <p:ext uri="{BB962C8B-B14F-4D97-AF65-F5344CB8AC3E}">
        <p14:creationId xmlns:p14="http://schemas.microsoft.com/office/powerpoint/2010/main" val="2331844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5383D4C1-2ABD-431B-B48F-560CFC86672E}" type="slidenum">
              <a:rPr lang="en-GB" altLang="en-US"/>
              <a:pPr/>
              <a:t>‹#›</a:t>
            </a:fld>
            <a:endParaRPr lang="en-GB" altLang="en-US"/>
          </a:p>
        </p:txBody>
      </p:sp>
    </p:spTree>
    <p:extLst>
      <p:ext uri="{BB962C8B-B14F-4D97-AF65-F5344CB8AC3E}">
        <p14:creationId xmlns:p14="http://schemas.microsoft.com/office/powerpoint/2010/main" val="3179779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288650A8-8D04-407A-A66F-4E7AF9618BDB}" type="slidenum">
              <a:rPr lang="en-GB" altLang="en-US"/>
              <a:pPr/>
              <a:t>‹#›</a:t>
            </a:fld>
            <a:endParaRPr lang="en-GB" altLang="en-US"/>
          </a:p>
        </p:txBody>
      </p:sp>
    </p:spTree>
    <p:extLst>
      <p:ext uri="{BB962C8B-B14F-4D97-AF65-F5344CB8AC3E}">
        <p14:creationId xmlns:p14="http://schemas.microsoft.com/office/powerpoint/2010/main" val="335150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A97FF575-D418-4C0B-A885-1360317D14B7}" type="slidenum">
              <a:rPr lang="en-GB" altLang="en-US"/>
              <a:pPr/>
              <a:t>‹#›</a:t>
            </a:fld>
            <a:endParaRPr lang="en-GB" altLang="en-US"/>
          </a:p>
        </p:txBody>
      </p:sp>
    </p:spTree>
    <p:extLst>
      <p:ext uri="{BB962C8B-B14F-4D97-AF65-F5344CB8AC3E}">
        <p14:creationId xmlns:p14="http://schemas.microsoft.com/office/powerpoint/2010/main" val="415398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ltLang="en-US"/>
          </a:p>
        </p:txBody>
      </p:sp>
      <p:sp>
        <p:nvSpPr>
          <p:cNvPr id="8" name="Rectangle 5"/>
          <p:cNvSpPr>
            <a:spLocks noGrp="1" noChangeArrowheads="1"/>
          </p:cNvSpPr>
          <p:nvPr>
            <p:ph type="ftr" sz="quarter" idx="11"/>
          </p:nvPr>
        </p:nvSpPr>
        <p:spPr>
          <a:ln/>
        </p:spPr>
        <p:txBody>
          <a:bodyPr/>
          <a:lstStyle>
            <a:lvl1pPr>
              <a:defRPr/>
            </a:lvl1pPr>
          </a:lstStyle>
          <a:p>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F7A63D7A-A89C-44DC-8564-07FE1ADFBFF3}" type="slidenum">
              <a:rPr lang="en-GB" altLang="en-US"/>
              <a:pPr/>
              <a:t>‹#›</a:t>
            </a:fld>
            <a:endParaRPr lang="en-GB" altLang="en-US"/>
          </a:p>
        </p:txBody>
      </p:sp>
    </p:spTree>
    <p:extLst>
      <p:ext uri="{BB962C8B-B14F-4D97-AF65-F5344CB8AC3E}">
        <p14:creationId xmlns:p14="http://schemas.microsoft.com/office/powerpoint/2010/main" val="68545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ltLang="en-US"/>
          </a:p>
        </p:txBody>
      </p:sp>
      <p:sp>
        <p:nvSpPr>
          <p:cNvPr id="4" name="Rectangle 5"/>
          <p:cNvSpPr>
            <a:spLocks noGrp="1" noChangeArrowheads="1"/>
          </p:cNvSpPr>
          <p:nvPr>
            <p:ph type="ftr" sz="quarter" idx="11"/>
          </p:nvPr>
        </p:nvSpPr>
        <p:spPr>
          <a:ln/>
        </p:spPr>
        <p:txBody>
          <a:bodyPr/>
          <a:lstStyle>
            <a:lvl1pPr>
              <a:defRPr/>
            </a:lvl1pPr>
          </a:lstStyle>
          <a:p>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555580F2-C854-4E93-ADDE-30474A1C4593}" type="slidenum">
              <a:rPr lang="en-GB" altLang="en-US"/>
              <a:pPr/>
              <a:t>‹#›</a:t>
            </a:fld>
            <a:endParaRPr lang="en-GB" altLang="en-US"/>
          </a:p>
        </p:txBody>
      </p:sp>
    </p:spTree>
    <p:extLst>
      <p:ext uri="{BB962C8B-B14F-4D97-AF65-F5344CB8AC3E}">
        <p14:creationId xmlns:p14="http://schemas.microsoft.com/office/powerpoint/2010/main" val="12884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en-US"/>
          </a:p>
        </p:txBody>
      </p:sp>
      <p:sp>
        <p:nvSpPr>
          <p:cNvPr id="3" name="Rectangle 5"/>
          <p:cNvSpPr>
            <a:spLocks noGrp="1" noChangeArrowheads="1"/>
          </p:cNvSpPr>
          <p:nvPr>
            <p:ph type="ftr" sz="quarter" idx="11"/>
          </p:nvPr>
        </p:nvSpPr>
        <p:spPr>
          <a:ln/>
        </p:spPr>
        <p:txBody>
          <a:bodyPr/>
          <a:lstStyle>
            <a:lvl1pPr>
              <a:defRPr/>
            </a:lvl1pPr>
          </a:lstStyle>
          <a:p>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7EFC3082-E737-4533-B792-C5FB659A698B}" type="slidenum">
              <a:rPr lang="en-GB" altLang="en-US"/>
              <a:pPr/>
              <a:t>‹#›</a:t>
            </a:fld>
            <a:endParaRPr lang="en-GB" altLang="en-US"/>
          </a:p>
        </p:txBody>
      </p:sp>
    </p:spTree>
    <p:extLst>
      <p:ext uri="{BB962C8B-B14F-4D97-AF65-F5344CB8AC3E}">
        <p14:creationId xmlns:p14="http://schemas.microsoft.com/office/powerpoint/2010/main" val="217459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83BAD58D-2DF3-44E2-B091-30CDC82874A2}" type="slidenum">
              <a:rPr lang="en-GB" altLang="en-US"/>
              <a:pPr/>
              <a:t>‹#›</a:t>
            </a:fld>
            <a:endParaRPr lang="en-GB" altLang="en-US"/>
          </a:p>
        </p:txBody>
      </p:sp>
    </p:spTree>
    <p:extLst>
      <p:ext uri="{BB962C8B-B14F-4D97-AF65-F5344CB8AC3E}">
        <p14:creationId xmlns:p14="http://schemas.microsoft.com/office/powerpoint/2010/main" val="317852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8D8A122B-3A24-44EC-895C-6175B9216277}" type="slidenum">
              <a:rPr lang="en-GB" altLang="en-US"/>
              <a:pPr/>
              <a:t>‹#›</a:t>
            </a:fld>
            <a:endParaRPr lang="en-GB" altLang="en-US"/>
          </a:p>
        </p:txBody>
      </p:sp>
    </p:spTree>
    <p:extLst>
      <p:ext uri="{BB962C8B-B14F-4D97-AF65-F5344CB8AC3E}">
        <p14:creationId xmlns:p14="http://schemas.microsoft.com/office/powerpoint/2010/main" val="179147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spcBef>
                <a:spcPct val="0"/>
              </a:spcBef>
              <a:defRPr sz="1400"/>
            </a:lvl1pPr>
          </a:lstStyle>
          <a:p>
            <a:fld id="{2842E157-569D-424C-8ED0-4DB5F539A24D}"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graham-kendall.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3728" y="2996952"/>
            <a:ext cx="4536503" cy="1631216"/>
          </a:xfrm>
          <a:prstGeom prst="rect">
            <a:avLst/>
          </a:prstGeom>
          <a:noFill/>
        </p:spPr>
        <p:txBody>
          <a:bodyPr wrap="square" rtlCol="0">
            <a:spAutoFit/>
          </a:bodyPr>
          <a:lstStyle/>
          <a:p>
            <a:r>
              <a:rPr lang="en-US" dirty="0" smtClean="0"/>
              <a:t>Acknowledgment: The animation on the next slide was originally created by </a:t>
            </a:r>
            <a:r>
              <a:rPr lang="en-US" dirty="0"/>
              <a:t>Prof. Graham </a:t>
            </a:r>
            <a:r>
              <a:rPr lang="en-US" dirty="0" smtClean="0"/>
              <a:t>Kendall, of the University of Nottingham (</a:t>
            </a:r>
            <a:r>
              <a:rPr lang="en-US" u="sng" dirty="0">
                <a:hlinkClick r:id="rId2"/>
              </a:rPr>
              <a:t>http://www.graham-kendall.com</a:t>
            </a:r>
            <a:r>
              <a:rPr lang="en-US" u="sng" dirty="0" smtClean="0">
                <a:hlinkClick r:id="rId2"/>
              </a:rPr>
              <a:t>/</a:t>
            </a:r>
            <a:r>
              <a:rPr lang="en-US" dirty="0" smtClean="0"/>
              <a:t>)</a:t>
            </a:r>
            <a:endParaRPr lang="en-US" dirty="0"/>
          </a:p>
        </p:txBody>
      </p:sp>
    </p:spTree>
    <p:extLst>
      <p:ext uri="{BB962C8B-B14F-4D97-AF65-F5344CB8AC3E}">
        <p14:creationId xmlns:p14="http://schemas.microsoft.com/office/powerpoint/2010/main" val="3320185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28600" y="152400"/>
            <a:ext cx="8686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sz="1800"/>
              <a:t>Press space to see an A* search of the Romanian map featured in the previous slide. </a:t>
            </a:r>
            <a:r>
              <a:rPr lang="en-GB" altLang="en-US" sz="1800" b="1"/>
              <a:t>Note:</a:t>
            </a:r>
            <a:r>
              <a:rPr lang="en-GB" altLang="en-US" sz="1800"/>
              <a:t> Throughout the animation all nodes are labelled with  </a:t>
            </a:r>
            <a:r>
              <a:rPr lang="en-GB" altLang="en-US" sz="1800" b="1" i="1">
                <a:solidFill>
                  <a:srgbClr val="009900"/>
                </a:solidFill>
              </a:rPr>
              <a:t>f(n)</a:t>
            </a:r>
            <a:r>
              <a:rPr lang="en-GB" altLang="en-US" sz="1800" b="1" i="1"/>
              <a:t> = </a:t>
            </a:r>
            <a:r>
              <a:rPr lang="en-GB" altLang="en-US" sz="1800" b="1" i="1">
                <a:solidFill>
                  <a:schemeClr val="accent2"/>
                </a:solidFill>
              </a:rPr>
              <a:t>g(n) </a:t>
            </a:r>
            <a:r>
              <a:rPr lang="en-GB" altLang="en-US" sz="1800" b="1" i="1"/>
              <a:t>+ </a:t>
            </a:r>
            <a:r>
              <a:rPr lang="en-GB" altLang="en-US" sz="1800" b="1" i="1">
                <a:solidFill>
                  <a:srgbClr val="FF3300"/>
                </a:solidFill>
              </a:rPr>
              <a:t>h(n)</a:t>
            </a:r>
            <a:r>
              <a:rPr lang="en-GB" altLang="en-US" sz="1800"/>
              <a:t>. However,we will be using the abbreviations </a:t>
            </a:r>
            <a:r>
              <a:rPr lang="en-GB" altLang="en-US" sz="1800" b="1" i="1">
                <a:solidFill>
                  <a:srgbClr val="009900"/>
                </a:solidFill>
              </a:rPr>
              <a:t>f</a:t>
            </a:r>
            <a:r>
              <a:rPr lang="en-GB" altLang="en-US" sz="1800"/>
              <a:t>, </a:t>
            </a:r>
            <a:r>
              <a:rPr lang="en-GB" altLang="en-US" sz="1800" b="1" i="1">
                <a:solidFill>
                  <a:schemeClr val="accent2"/>
                </a:solidFill>
              </a:rPr>
              <a:t>g</a:t>
            </a:r>
            <a:r>
              <a:rPr lang="en-GB" altLang="en-US" sz="1800"/>
              <a:t> and </a:t>
            </a:r>
            <a:r>
              <a:rPr lang="en-GB" altLang="en-US" sz="1800" b="1" i="1">
                <a:solidFill>
                  <a:srgbClr val="FF3300"/>
                </a:solidFill>
              </a:rPr>
              <a:t>h</a:t>
            </a:r>
            <a:r>
              <a:rPr lang="en-GB" altLang="en-US" sz="1800"/>
              <a:t> to make the notation simpler</a:t>
            </a:r>
            <a:endParaRPr lang="en-GB" altLang="en-US" sz="1200" i="1"/>
          </a:p>
        </p:txBody>
      </p:sp>
      <p:cxnSp>
        <p:nvCxnSpPr>
          <p:cNvPr id="2051" name="AutoShape 6"/>
          <p:cNvCxnSpPr>
            <a:cxnSpLocks noChangeShapeType="1"/>
          </p:cNvCxnSpPr>
          <p:nvPr/>
        </p:nvCxnSpPr>
        <p:spPr bwMode="auto">
          <a:xfrm>
            <a:off x="6324600" y="1295400"/>
            <a:ext cx="1371600" cy="533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34826" name="Oval 10"/>
          <p:cNvSpPr>
            <a:spLocks noChangeArrowheads="1"/>
          </p:cNvSpPr>
          <p:nvPr/>
        </p:nvSpPr>
        <p:spPr bwMode="auto">
          <a:xfrm>
            <a:off x="7543800" y="48006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4828" name="Oval 12"/>
          <p:cNvSpPr>
            <a:spLocks noChangeArrowheads="1"/>
          </p:cNvSpPr>
          <p:nvPr/>
        </p:nvSpPr>
        <p:spPr bwMode="auto">
          <a:xfrm>
            <a:off x="6553200" y="29718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4829" name="Oval 13"/>
          <p:cNvSpPr>
            <a:spLocks noChangeArrowheads="1"/>
          </p:cNvSpPr>
          <p:nvPr/>
        </p:nvSpPr>
        <p:spPr bwMode="auto">
          <a:xfrm>
            <a:off x="4267200" y="54102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4830" name="Oval 14"/>
          <p:cNvSpPr>
            <a:spLocks noChangeArrowheads="1"/>
          </p:cNvSpPr>
          <p:nvPr/>
        </p:nvSpPr>
        <p:spPr bwMode="auto">
          <a:xfrm>
            <a:off x="3505200" y="33528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4831" name="Oval 15"/>
          <p:cNvSpPr>
            <a:spLocks noChangeArrowheads="1"/>
          </p:cNvSpPr>
          <p:nvPr/>
        </p:nvSpPr>
        <p:spPr bwMode="auto">
          <a:xfrm>
            <a:off x="2133600" y="42672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4832" name="Oval 16"/>
          <p:cNvSpPr>
            <a:spLocks noChangeArrowheads="1"/>
          </p:cNvSpPr>
          <p:nvPr/>
        </p:nvSpPr>
        <p:spPr bwMode="auto">
          <a:xfrm>
            <a:off x="2133600" y="1752600"/>
            <a:ext cx="152400" cy="152400"/>
          </a:xfrm>
          <a:prstGeom prst="ellipse">
            <a:avLst/>
          </a:prstGeom>
          <a:solidFill>
            <a:schemeClr val="tx1"/>
          </a:solidFill>
          <a:ln w="9525">
            <a:solidFill>
              <a:schemeClr val="tx1"/>
            </a:solidFill>
            <a:round/>
            <a:headEnd/>
            <a:tailEnd/>
          </a:ln>
        </p:spPr>
        <p:txBody>
          <a:bodyPr wrap="none"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4833" name="Oval 17"/>
          <p:cNvSpPr>
            <a:spLocks noChangeArrowheads="1"/>
          </p:cNvSpPr>
          <p:nvPr/>
        </p:nvSpPr>
        <p:spPr bwMode="auto">
          <a:xfrm>
            <a:off x="990600" y="27432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4834" name="Oval 18"/>
          <p:cNvSpPr>
            <a:spLocks noChangeArrowheads="1"/>
          </p:cNvSpPr>
          <p:nvPr/>
        </p:nvSpPr>
        <p:spPr bwMode="auto">
          <a:xfrm>
            <a:off x="381000" y="40386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4835" name="Oval 19"/>
          <p:cNvSpPr>
            <a:spLocks noChangeArrowheads="1"/>
          </p:cNvSpPr>
          <p:nvPr/>
        </p:nvSpPr>
        <p:spPr bwMode="auto">
          <a:xfrm>
            <a:off x="1981200" y="57912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cxnSp>
        <p:nvCxnSpPr>
          <p:cNvPr id="34847" name="AutoShape 31"/>
          <p:cNvCxnSpPr>
            <a:cxnSpLocks noChangeShapeType="1"/>
            <a:stCxn id="34829" idx="6"/>
            <a:endCxn id="34826" idx="2"/>
          </p:cNvCxnSpPr>
          <p:nvPr/>
        </p:nvCxnSpPr>
        <p:spPr bwMode="auto">
          <a:xfrm flipV="1">
            <a:off x="4419600" y="4876800"/>
            <a:ext cx="3124200" cy="609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4848" name="AutoShape 32"/>
          <p:cNvCxnSpPr>
            <a:cxnSpLocks noChangeShapeType="1"/>
          </p:cNvCxnSpPr>
          <p:nvPr/>
        </p:nvCxnSpPr>
        <p:spPr bwMode="auto">
          <a:xfrm flipV="1">
            <a:off x="3657600" y="3048000"/>
            <a:ext cx="289560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4849" name="AutoShape 33"/>
          <p:cNvCxnSpPr>
            <a:cxnSpLocks noChangeShapeType="1"/>
            <a:stCxn id="34831" idx="6"/>
            <a:endCxn id="34829" idx="2"/>
          </p:cNvCxnSpPr>
          <p:nvPr/>
        </p:nvCxnSpPr>
        <p:spPr bwMode="auto">
          <a:xfrm>
            <a:off x="2286000" y="4343400"/>
            <a:ext cx="1981200" cy="1143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4850" name="AutoShape 34"/>
          <p:cNvCxnSpPr>
            <a:cxnSpLocks noChangeShapeType="1"/>
            <a:stCxn id="34831" idx="0"/>
            <a:endCxn id="34830" idx="3"/>
          </p:cNvCxnSpPr>
          <p:nvPr/>
        </p:nvCxnSpPr>
        <p:spPr bwMode="auto">
          <a:xfrm flipV="1">
            <a:off x="2209800" y="3482975"/>
            <a:ext cx="1317625" cy="7842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4851" name="AutoShape 35"/>
          <p:cNvCxnSpPr>
            <a:cxnSpLocks noChangeShapeType="1"/>
            <a:stCxn id="34830" idx="0"/>
            <a:endCxn id="34832" idx="4"/>
          </p:cNvCxnSpPr>
          <p:nvPr/>
        </p:nvCxnSpPr>
        <p:spPr bwMode="auto">
          <a:xfrm flipH="1" flipV="1">
            <a:off x="2209800" y="1905000"/>
            <a:ext cx="1371600" cy="1447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66" name="AutoShape 36"/>
          <p:cNvCxnSpPr>
            <a:cxnSpLocks noChangeShapeType="1"/>
            <a:stCxn id="34927" idx="3"/>
            <a:endCxn id="34832" idx="2"/>
          </p:cNvCxnSpPr>
          <p:nvPr/>
        </p:nvCxnSpPr>
        <p:spPr bwMode="auto">
          <a:xfrm flipV="1">
            <a:off x="1066800" y="1828800"/>
            <a:ext cx="1066800" cy="96043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34854" name="AutoShape 38"/>
          <p:cNvCxnSpPr>
            <a:cxnSpLocks noChangeShapeType="1"/>
            <a:stCxn id="34835" idx="1"/>
            <a:endCxn id="34831" idx="4"/>
          </p:cNvCxnSpPr>
          <p:nvPr/>
        </p:nvCxnSpPr>
        <p:spPr bwMode="auto">
          <a:xfrm flipV="1">
            <a:off x="2003425" y="4419600"/>
            <a:ext cx="206375" cy="1393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4855" name="AutoShape 39"/>
          <p:cNvCxnSpPr>
            <a:cxnSpLocks noChangeShapeType="1"/>
            <a:stCxn id="34833" idx="5"/>
            <a:endCxn id="34830" idx="1"/>
          </p:cNvCxnSpPr>
          <p:nvPr/>
        </p:nvCxnSpPr>
        <p:spPr bwMode="auto">
          <a:xfrm>
            <a:off x="1120775" y="2873375"/>
            <a:ext cx="2406650" cy="5016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4856" name="AutoShape 40"/>
          <p:cNvCxnSpPr>
            <a:cxnSpLocks noChangeShapeType="1"/>
          </p:cNvCxnSpPr>
          <p:nvPr/>
        </p:nvCxnSpPr>
        <p:spPr bwMode="auto">
          <a:xfrm flipH="1">
            <a:off x="457200" y="2895600"/>
            <a:ext cx="663575" cy="11652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4863" name="Text Box 47"/>
          <p:cNvSpPr txBox="1">
            <a:spLocks noChangeArrowheads="1"/>
          </p:cNvSpPr>
          <p:nvPr/>
        </p:nvSpPr>
        <p:spPr bwMode="auto">
          <a:xfrm>
            <a:off x="2209800" y="15240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sz="1800"/>
              <a:t>Oradea</a:t>
            </a:r>
          </a:p>
        </p:txBody>
      </p:sp>
      <p:sp>
        <p:nvSpPr>
          <p:cNvPr id="34864" name="Oval 48"/>
          <p:cNvSpPr>
            <a:spLocks noChangeArrowheads="1"/>
          </p:cNvSpPr>
          <p:nvPr/>
        </p:nvSpPr>
        <p:spPr bwMode="auto">
          <a:xfrm>
            <a:off x="762000" y="16764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cxnSp>
        <p:nvCxnSpPr>
          <p:cNvPr id="34866" name="AutoShape 50"/>
          <p:cNvCxnSpPr>
            <a:cxnSpLocks noChangeShapeType="1"/>
            <a:stCxn id="34864" idx="4"/>
            <a:endCxn id="34934" idx="1"/>
          </p:cNvCxnSpPr>
          <p:nvPr/>
        </p:nvCxnSpPr>
        <p:spPr bwMode="auto">
          <a:xfrm>
            <a:off x="838200" y="1828800"/>
            <a:ext cx="174625" cy="936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4867" name="Text Box 51"/>
          <p:cNvSpPr txBox="1">
            <a:spLocks noChangeArrowheads="1"/>
          </p:cNvSpPr>
          <p:nvPr/>
        </p:nvSpPr>
        <p:spPr bwMode="auto">
          <a:xfrm>
            <a:off x="0" y="1447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sz="1800"/>
              <a:t>Zerind</a:t>
            </a:r>
          </a:p>
        </p:txBody>
      </p:sp>
      <p:sp>
        <p:nvSpPr>
          <p:cNvPr id="34868" name="Text Box 52"/>
          <p:cNvSpPr txBox="1">
            <a:spLocks noChangeArrowheads="1"/>
          </p:cNvSpPr>
          <p:nvPr/>
        </p:nvSpPr>
        <p:spPr bwMode="auto">
          <a:xfrm>
            <a:off x="6400800" y="26670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sz="1800"/>
              <a:t>Fagaras</a:t>
            </a:r>
          </a:p>
        </p:txBody>
      </p:sp>
      <p:sp>
        <p:nvSpPr>
          <p:cNvPr id="34876" name="Text Box 60"/>
          <p:cNvSpPr txBox="1">
            <a:spLocks noChangeArrowheads="1"/>
          </p:cNvSpPr>
          <p:nvPr/>
        </p:nvSpPr>
        <p:spPr bwMode="auto">
          <a:xfrm>
            <a:off x="4191000" y="5105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sz="1800"/>
              <a:t>Pitesti</a:t>
            </a:r>
          </a:p>
        </p:txBody>
      </p:sp>
      <p:sp>
        <p:nvSpPr>
          <p:cNvPr id="34877" name="Text Box 61"/>
          <p:cNvSpPr txBox="1">
            <a:spLocks noChangeArrowheads="1"/>
          </p:cNvSpPr>
          <p:nvPr/>
        </p:nvSpPr>
        <p:spPr bwMode="auto">
          <a:xfrm>
            <a:off x="3505200" y="30480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sz="1800"/>
              <a:t>Sibiu</a:t>
            </a:r>
          </a:p>
        </p:txBody>
      </p:sp>
      <p:sp>
        <p:nvSpPr>
          <p:cNvPr id="34879" name="Text Box 63"/>
          <p:cNvSpPr txBox="1">
            <a:spLocks noChangeArrowheads="1"/>
          </p:cNvSpPr>
          <p:nvPr/>
        </p:nvSpPr>
        <p:spPr bwMode="auto">
          <a:xfrm>
            <a:off x="2057400" y="5638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sz="1800"/>
              <a:t>Craiova</a:t>
            </a:r>
          </a:p>
        </p:txBody>
      </p:sp>
      <p:sp>
        <p:nvSpPr>
          <p:cNvPr id="34880" name="Text Box 64"/>
          <p:cNvSpPr txBox="1">
            <a:spLocks noChangeArrowheads="1"/>
          </p:cNvSpPr>
          <p:nvPr/>
        </p:nvSpPr>
        <p:spPr bwMode="auto">
          <a:xfrm>
            <a:off x="2286000" y="41148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sz="1800"/>
              <a:t>Rimnicu</a:t>
            </a:r>
          </a:p>
        </p:txBody>
      </p:sp>
      <p:sp>
        <p:nvSpPr>
          <p:cNvPr id="34882" name="Text Box 66"/>
          <p:cNvSpPr txBox="1">
            <a:spLocks noChangeArrowheads="1"/>
          </p:cNvSpPr>
          <p:nvPr/>
        </p:nvSpPr>
        <p:spPr bwMode="auto">
          <a:xfrm>
            <a:off x="152400" y="42672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sz="1800"/>
              <a:t>Timisoara</a:t>
            </a:r>
          </a:p>
        </p:txBody>
      </p:sp>
      <p:cxnSp>
        <p:nvCxnSpPr>
          <p:cNvPr id="2080" name="AutoShape 91"/>
          <p:cNvCxnSpPr>
            <a:cxnSpLocks noChangeShapeType="1"/>
            <a:stCxn id="34833" idx="5"/>
          </p:cNvCxnSpPr>
          <p:nvPr/>
        </p:nvCxnSpPr>
        <p:spPr bwMode="auto">
          <a:xfrm>
            <a:off x="1120775" y="2873375"/>
            <a:ext cx="631825" cy="555625"/>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2081" name="AutoShape 102"/>
          <p:cNvCxnSpPr>
            <a:cxnSpLocks noChangeShapeType="1"/>
          </p:cNvCxnSpPr>
          <p:nvPr/>
        </p:nvCxnSpPr>
        <p:spPr bwMode="auto">
          <a:xfrm>
            <a:off x="3657600" y="4953000"/>
            <a:ext cx="1524000" cy="42703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34926" name="Text Box 110"/>
          <p:cNvSpPr txBox="1">
            <a:spLocks noChangeArrowheads="1"/>
          </p:cNvSpPr>
          <p:nvPr/>
        </p:nvSpPr>
        <p:spPr bwMode="auto">
          <a:xfrm>
            <a:off x="7620000" y="45720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a:t>Bucharest</a:t>
            </a:r>
          </a:p>
        </p:txBody>
      </p:sp>
      <p:sp>
        <p:nvSpPr>
          <p:cNvPr id="34927" name="Text Box 111"/>
          <p:cNvSpPr txBox="1">
            <a:spLocks noChangeArrowheads="1"/>
          </p:cNvSpPr>
          <p:nvPr/>
        </p:nvSpPr>
        <p:spPr bwMode="auto">
          <a:xfrm>
            <a:off x="304800" y="25908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a:t>Arad</a:t>
            </a:r>
          </a:p>
        </p:txBody>
      </p:sp>
      <p:sp>
        <p:nvSpPr>
          <p:cNvPr id="34928" name="Text Box 112"/>
          <p:cNvSpPr txBox="1">
            <a:spLocks noChangeArrowheads="1"/>
          </p:cNvSpPr>
          <p:nvPr/>
        </p:nvSpPr>
        <p:spPr bwMode="auto">
          <a:xfrm>
            <a:off x="228600" y="152400"/>
            <a:ext cx="8686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sz="1800"/>
              <a:t>We begin with the initial state of Arad. The cost of reaching Arad </a:t>
            </a:r>
            <a:r>
              <a:rPr lang="en-GB" altLang="en-US" sz="1800" i="1"/>
              <a:t>from</a:t>
            </a:r>
            <a:r>
              <a:rPr lang="en-GB" altLang="en-US" sz="1800"/>
              <a:t> Arad (or </a:t>
            </a:r>
            <a:r>
              <a:rPr lang="en-GB" altLang="en-US" sz="1800" b="1" i="1">
                <a:solidFill>
                  <a:schemeClr val="accent2"/>
                </a:solidFill>
              </a:rPr>
              <a:t>g</a:t>
            </a:r>
            <a:r>
              <a:rPr lang="en-GB" altLang="en-US" sz="1800"/>
              <a:t> value) is </a:t>
            </a:r>
            <a:r>
              <a:rPr lang="en-GB" altLang="en-US" sz="1800">
                <a:solidFill>
                  <a:schemeClr val="accent2"/>
                </a:solidFill>
              </a:rPr>
              <a:t>0 </a:t>
            </a:r>
            <a:r>
              <a:rPr lang="en-GB" altLang="en-US" sz="1800"/>
              <a:t>miles. The straight line distance from Arad to Bucharest (or </a:t>
            </a:r>
            <a:r>
              <a:rPr lang="en-GB" altLang="en-US" sz="1800" b="1" i="1">
                <a:solidFill>
                  <a:srgbClr val="FF3300"/>
                </a:solidFill>
              </a:rPr>
              <a:t>h</a:t>
            </a:r>
            <a:r>
              <a:rPr lang="en-GB" altLang="en-US" sz="1800"/>
              <a:t> value) is </a:t>
            </a:r>
            <a:r>
              <a:rPr lang="en-GB" altLang="en-US" sz="1800">
                <a:solidFill>
                  <a:srgbClr val="FF3300"/>
                </a:solidFill>
              </a:rPr>
              <a:t>366 </a:t>
            </a:r>
            <a:r>
              <a:rPr lang="en-GB" altLang="en-US" sz="1800"/>
              <a:t>miles. This gives us a total value of ( </a:t>
            </a:r>
            <a:r>
              <a:rPr lang="en-GB" altLang="en-US" sz="1800" b="1" i="1">
                <a:solidFill>
                  <a:srgbClr val="009900"/>
                </a:solidFill>
              </a:rPr>
              <a:t>f</a:t>
            </a:r>
            <a:r>
              <a:rPr lang="en-GB" altLang="en-US" sz="1800" b="1" i="1"/>
              <a:t> = </a:t>
            </a:r>
            <a:r>
              <a:rPr lang="en-GB" altLang="en-US" sz="1800" b="1" i="1">
                <a:solidFill>
                  <a:schemeClr val="accent2"/>
                </a:solidFill>
              </a:rPr>
              <a:t>g </a:t>
            </a:r>
            <a:r>
              <a:rPr lang="en-GB" altLang="en-US" sz="1800" b="1" i="1"/>
              <a:t>+ </a:t>
            </a:r>
            <a:r>
              <a:rPr lang="en-GB" altLang="en-US" sz="1800" b="1" i="1">
                <a:solidFill>
                  <a:srgbClr val="FF3300"/>
                </a:solidFill>
              </a:rPr>
              <a:t>h </a:t>
            </a:r>
            <a:r>
              <a:rPr lang="en-GB" altLang="en-US" sz="1800" b="1" i="1">
                <a:solidFill>
                  <a:schemeClr val="tx2"/>
                </a:solidFill>
              </a:rPr>
              <a:t>)</a:t>
            </a:r>
            <a:r>
              <a:rPr lang="en-GB" altLang="en-US" sz="1800"/>
              <a:t> </a:t>
            </a:r>
            <a:r>
              <a:rPr lang="en-GB" altLang="en-US" sz="1800">
                <a:solidFill>
                  <a:srgbClr val="009900"/>
                </a:solidFill>
              </a:rPr>
              <a:t>366 miles. </a:t>
            </a:r>
            <a:r>
              <a:rPr lang="en-GB" altLang="en-US" sz="1800">
                <a:solidFill>
                  <a:schemeClr val="tx2"/>
                </a:solidFill>
              </a:rPr>
              <a:t>Press space to expand the initial state of Arad.</a:t>
            </a:r>
          </a:p>
        </p:txBody>
      </p:sp>
      <p:sp>
        <p:nvSpPr>
          <p:cNvPr id="34929" name="Text Box 113"/>
          <p:cNvSpPr txBox="1">
            <a:spLocks noChangeArrowheads="1"/>
          </p:cNvSpPr>
          <p:nvPr/>
        </p:nvSpPr>
        <p:spPr bwMode="auto">
          <a:xfrm>
            <a:off x="1066800" y="2438400"/>
            <a:ext cx="914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US" altLang="en-US" sz="1000"/>
              <a:t>F= </a:t>
            </a:r>
            <a:r>
              <a:rPr lang="en-US" altLang="en-US" sz="1000">
                <a:solidFill>
                  <a:schemeClr val="accent2"/>
                </a:solidFill>
              </a:rPr>
              <a:t>0 </a:t>
            </a:r>
            <a:r>
              <a:rPr lang="en-US" altLang="en-US" sz="1000"/>
              <a:t>+ </a:t>
            </a:r>
            <a:r>
              <a:rPr lang="en-US" altLang="en-US" sz="1000">
                <a:solidFill>
                  <a:srgbClr val="FF3300"/>
                </a:solidFill>
              </a:rPr>
              <a:t>366</a:t>
            </a:r>
          </a:p>
          <a:p>
            <a:pPr eaLnBrk="1" hangingPunct="1"/>
            <a:r>
              <a:rPr lang="en-US" altLang="en-US" sz="1000"/>
              <a:t>F= </a:t>
            </a:r>
            <a:r>
              <a:rPr lang="en-US" altLang="en-US" sz="1000">
                <a:solidFill>
                  <a:srgbClr val="009900"/>
                </a:solidFill>
              </a:rPr>
              <a:t>366</a:t>
            </a:r>
          </a:p>
        </p:txBody>
      </p:sp>
      <p:sp>
        <p:nvSpPr>
          <p:cNvPr id="34930" name="Text Box 114"/>
          <p:cNvSpPr txBox="1">
            <a:spLocks noChangeArrowheads="1"/>
          </p:cNvSpPr>
          <p:nvPr/>
        </p:nvSpPr>
        <p:spPr bwMode="auto">
          <a:xfrm>
            <a:off x="914400" y="1600200"/>
            <a:ext cx="990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US" altLang="en-US" sz="1000"/>
              <a:t>F= </a:t>
            </a:r>
            <a:r>
              <a:rPr lang="en-US" altLang="en-US" sz="1000">
                <a:solidFill>
                  <a:schemeClr val="accent2"/>
                </a:solidFill>
              </a:rPr>
              <a:t>75 </a:t>
            </a:r>
            <a:r>
              <a:rPr lang="en-US" altLang="en-US" sz="1000"/>
              <a:t>+ </a:t>
            </a:r>
            <a:r>
              <a:rPr lang="en-US" altLang="en-US" sz="1000">
                <a:solidFill>
                  <a:srgbClr val="FF3300"/>
                </a:solidFill>
              </a:rPr>
              <a:t>374</a:t>
            </a:r>
          </a:p>
          <a:p>
            <a:pPr eaLnBrk="1" hangingPunct="1"/>
            <a:r>
              <a:rPr lang="en-US" altLang="en-US" sz="1000"/>
              <a:t>F= </a:t>
            </a:r>
            <a:r>
              <a:rPr lang="en-US" altLang="en-US" sz="1000">
                <a:solidFill>
                  <a:srgbClr val="009900"/>
                </a:solidFill>
              </a:rPr>
              <a:t>449</a:t>
            </a:r>
          </a:p>
        </p:txBody>
      </p:sp>
      <p:sp>
        <p:nvSpPr>
          <p:cNvPr id="34931" name="Text Box 115"/>
          <p:cNvSpPr txBox="1">
            <a:spLocks noChangeArrowheads="1"/>
          </p:cNvSpPr>
          <p:nvPr/>
        </p:nvSpPr>
        <p:spPr bwMode="auto">
          <a:xfrm>
            <a:off x="3581400" y="3505200"/>
            <a:ext cx="914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US" altLang="en-US" sz="1000"/>
              <a:t>F= </a:t>
            </a:r>
            <a:r>
              <a:rPr lang="en-US" altLang="en-US" sz="1000">
                <a:solidFill>
                  <a:schemeClr val="accent2"/>
                </a:solidFill>
              </a:rPr>
              <a:t>140 </a:t>
            </a:r>
            <a:r>
              <a:rPr lang="en-US" altLang="en-US" sz="1000"/>
              <a:t>+ </a:t>
            </a:r>
            <a:r>
              <a:rPr lang="en-US" altLang="en-US" sz="1000">
                <a:solidFill>
                  <a:srgbClr val="FF3300"/>
                </a:solidFill>
              </a:rPr>
              <a:t>253</a:t>
            </a:r>
          </a:p>
          <a:p>
            <a:pPr eaLnBrk="1" hangingPunct="1"/>
            <a:r>
              <a:rPr lang="en-US" altLang="en-US" sz="1000"/>
              <a:t>F= </a:t>
            </a:r>
            <a:r>
              <a:rPr lang="en-US" altLang="en-US" sz="1000">
                <a:solidFill>
                  <a:srgbClr val="009900"/>
                </a:solidFill>
              </a:rPr>
              <a:t>393</a:t>
            </a:r>
          </a:p>
        </p:txBody>
      </p:sp>
      <p:sp>
        <p:nvSpPr>
          <p:cNvPr id="34932" name="Text Box 116"/>
          <p:cNvSpPr txBox="1">
            <a:spLocks noChangeArrowheads="1"/>
          </p:cNvSpPr>
          <p:nvPr/>
        </p:nvSpPr>
        <p:spPr bwMode="auto">
          <a:xfrm>
            <a:off x="533400" y="3886200"/>
            <a:ext cx="990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US" altLang="en-US" sz="1000"/>
              <a:t>F= </a:t>
            </a:r>
            <a:r>
              <a:rPr lang="en-US" altLang="en-US" sz="1000">
                <a:solidFill>
                  <a:schemeClr val="accent2"/>
                </a:solidFill>
              </a:rPr>
              <a:t>118 </a:t>
            </a:r>
            <a:r>
              <a:rPr lang="en-US" altLang="en-US" sz="1000"/>
              <a:t>+ </a:t>
            </a:r>
            <a:r>
              <a:rPr lang="en-US" altLang="en-US" sz="1000">
                <a:solidFill>
                  <a:srgbClr val="FF3300"/>
                </a:solidFill>
              </a:rPr>
              <a:t>329</a:t>
            </a:r>
          </a:p>
          <a:p>
            <a:pPr eaLnBrk="1" hangingPunct="1"/>
            <a:r>
              <a:rPr lang="en-US" altLang="en-US" sz="1000"/>
              <a:t>F= </a:t>
            </a:r>
            <a:r>
              <a:rPr lang="en-US" altLang="en-US" sz="1000">
                <a:solidFill>
                  <a:srgbClr val="009900"/>
                </a:solidFill>
              </a:rPr>
              <a:t>447</a:t>
            </a:r>
          </a:p>
        </p:txBody>
      </p:sp>
      <p:sp>
        <p:nvSpPr>
          <p:cNvPr id="34933" name="Text Box 117"/>
          <p:cNvSpPr txBox="1">
            <a:spLocks noChangeArrowheads="1"/>
          </p:cNvSpPr>
          <p:nvPr/>
        </p:nvSpPr>
        <p:spPr bwMode="auto">
          <a:xfrm>
            <a:off x="152400" y="152400"/>
            <a:ext cx="8686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sz="1800">
                <a:solidFill>
                  <a:schemeClr val="tx2"/>
                </a:solidFill>
              </a:rPr>
              <a:t>Once Arad is expanded we look for the node with the lowest cost. Sibiu has the lowest value for </a:t>
            </a:r>
            <a:r>
              <a:rPr lang="en-GB" altLang="en-US" sz="1800">
                <a:solidFill>
                  <a:srgbClr val="009900"/>
                </a:solidFill>
              </a:rPr>
              <a:t>f</a:t>
            </a:r>
            <a:r>
              <a:rPr lang="en-GB" altLang="en-US" sz="1800">
                <a:solidFill>
                  <a:schemeClr val="tx2"/>
                </a:solidFill>
              </a:rPr>
              <a:t>. (The cost to reach Sibiu from Arad is </a:t>
            </a:r>
            <a:r>
              <a:rPr lang="en-GB" altLang="en-US" sz="1800">
                <a:solidFill>
                  <a:schemeClr val="accent2"/>
                </a:solidFill>
              </a:rPr>
              <a:t>140 </a:t>
            </a:r>
            <a:r>
              <a:rPr lang="en-GB" altLang="en-US" sz="1800">
                <a:solidFill>
                  <a:schemeClr val="tx2"/>
                </a:solidFill>
              </a:rPr>
              <a:t>miles, and the straight line distance from Sibiu to the goal state is </a:t>
            </a:r>
            <a:r>
              <a:rPr lang="en-GB" altLang="en-US" sz="1800">
                <a:solidFill>
                  <a:srgbClr val="FF3300"/>
                </a:solidFill>
              </a:rPr>
              <a:t>253</a:t>
            </a:r>
            <a:r>
              <a:rPr lang="en-GB" altLang="en-US" sz="1800">
                <a:solidFill>
                  <a:schemeClr val="tx2"/>
                </a:solidFill>
              </a:rPr>
              <a:t> miles. This gives a total of </a:t>
            </a:r>
            <a:r>
              <a:rPr lang="en-GB" altLang="en-US" sz="1800">
                <a:solidFill>
                  <a:srgbClr val="009900"/>
                </a:solidFill>
              </a:rPr>
              <a:t>393 miles</a:t>
            </a:r>
            <a:r>
              <a:rPr lang="en-GB" altLang="en-US" sz="1800">
                <a:solidFill>
                  <a:schemeClr val="tx2"/>
                </a:solidFill>
              </a:rPr>
              <a:t>). Press space to move to this node and expand it.</a:t>
            </a:r>
          </a:p>
        </p:txBody>
      </p:sp>
      <p:sp>
        <p:nvSpPr>
          <p:cNvPr id="34934" name="Oval 118"/>
          <p:cNvSpPr>
            <a:spLocks noChangeArrowheads="1"/>
          </p:cNvSpPr>
          <p:nvPr/>
        </p:nvSpPr>
        <p:spPr bwMode="auto">
          <a:xfrm>
            <a:off x="990600" y="2743200"/>
            <a:ext cx="152400" cy="152400"/>
          </a:xfrm>
          <a:prstGeom prst="ellipse">
            <a:avLst/>
          </a:prstGeom>
          <a:solidFill>
            <a:srgbClr val="FF0000"/>
          </a:solidFill>
          <a:ln w="9525">
            <a:solidFill>
              <a:schemeClr val="tx1"/>
            </a:solidFill>
            <a:round/>
            <a:headEnd/>
            <a:tailEnd/>
          </a:ln>
        </p:spPr>
        <p:txBody>
          <a:bodyPr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4936" name="Oval 120"/>
          <p:cNvSpPr>
            <a:spLocks noChangeArrowheads="1"/>
          </p:cNvSpPr>
          <p:nvPr/>
        </p:nvSpPr>
        <p:spPr bwMode="auto">
          <a:xfrm>
            <a:off x="3505200" y="3352800"/>
            <a:ext cx="152400" cy="152400"/>
          </a:xfrm>
          <a:prstGeom prst="ellipse">
            <a:avLst/>
          </a:prstGeom>
          <a:solidFill>
            <a:srgbClr val="FF0000"/>
          </a:solidFill>
          <a:ln w="9525">
            <a:solidFill>
              <a:schemeClr val="tx1"/>
            </a:solidFill>
            <a:round/>
            <a:headEnd/>
            <a:tailEnd/>
          </a:ln>
        </p:spPr>
        <p:txBody>
          <a:bodyPr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4937" name="Text Box 121"/>
          <p:cNvSpPr txBox="1">
            <a:spLocks noChangeArrowheads="1"/>
          </p:cNvSpPr>
          <p:nvPr/>
        </p:nvSpPr>
        <p:spPr bwMode="auto">
          <a:xfrm>
            <a:off x="228600" y="152400"/>
            <a:ext cx="868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sz="1800">
                <a:solidFill>
                  <a:schemeClr val="tx2"/>
                </a:solidFill>
              </a:rPr>
              <a:t>We now expand Sibiu (that is, we expand the node with the lowest value of </a:t>
            </a:r>
            <a:r>
              <a:rPr lang="en-GB" altLang="en-US" sz="1800" b="1" i="1">
                <a:solidFill>
                  <a:srgbClr val="009900"/>
                </a:solidFill>
              </a:rPr>
              <a:t>f </a:t>
            </a:r>
            <a:r>
              <a:rPr lang="en-GB" altLang="en-US" sz="1800">
                <a:solidFill>
                  <a:schemeClr val="tx2"/>
                </a:solidFill>
              </a:rPr>
              <a:t>). Press space to continue the search.</a:t>
            </a:r>
          </a:p>
        </p:txBody>
      </p:sp>
      <p:sp>
        <p:nvSpPr>
          <p:cNvPr id="34938" name="Text Box 122"/>
          <p:cNvSpPr txBox="1">
            <a:spLocks noChangeArrowheads="1"/>
          </p:cNvSpPr>
          <p:nvPr/>
        </p:nvSpPr>
        <p:spPr bwMode="auto">
          <a:xfrm>
            <a:off x="5943600" y="3124200"/>
            <a:ext cx="990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US" altLang="en-US" sz="1000"/>
              <a:t>F= </a:t>
            </a:r>
            <a:r>
              <a:rPr lang="en-US" altLang="en-US" sz="1000">
                <a:solidFill>
                  <a:schemeClr val="accent2"/>
                </a:solidFill>
              </a:rPr>
              <a:t>239 </a:t>
            </a:r>
            <a:r>
              <a:rPr lang="en-US" altLang="en-US" sz="1000"/>
              <a:t>+ </a:t>
            </a:r>
            <a:r>
              <a:rPr lang="en-US" altLang="en-US" sz="1000">
                <a:solidFill>
                  <a:srgbClr val="FF3300"/>
                </a:solidFill>
              </a:rPr>
              <a:t>178</a:t>
            </a:r>
          </a:p>
          <a:p>
            <a:pPr eaLnBrk="1" hangingPunct="1"/>
            <a:r>
              <a:rPr lang="en-US" altLang="en-US" sz="1000"/>
              <a:t>F= </a:t>
            </a:r>
            <a:r>
              <a:rPr lang="en-US" altLang="en-US" sz="1000">
                <a:solidFill>
                  <a:srgbClr val="009900"/>
                </a:solidFill>
              </a:rPr>
              <a:t>417</a:t>
            </a:r>
          </a:p>
        </p:txBody>
      </p:sp>
      <p:sp>
        <p:nvSpPr>
          <p:cNvPr id="34939" name="Text Box 123"/>
          <p:cNvSpPr txBox="1">
            <a:spLocks noChangeArrowheads="1"/>
          </p:cNvSpPr>
          <p:nvPr/>
        </p:nvSpPr>
        <p:spPr bwMode="auto">
          <a:xfrm>
            <a:off x="2514600" y="1828800"/>
            <a:ext cx="1066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US" altLang="en-US" sz="1000"/>
              <a:t>F= </a:t>
            </a:r>
            <a:r>
              <a:rPr lang="en-US" altLang="en-US" sz="1000">
                <a:solidFill>
                  <a:schemeClr val="accent2"/>
                </a:solidFill>
              </a:rPr>
              <a:t>291 </a:t>
            </a:r>
            <a:r>
              <a:rPr lang="en-US" altLang="en-US" sz="1000"/>
              <a:t>+ </a:t>
            </a:r>
            <a:r>
              <a:rPr lang="en-US" altLang="en-US" sz="1000">
                <a:solidFill>
                  <a:srgbClr val="FF3300"/>
                </a:solidFill>
              </a:rPr>
              <a:t>380</a:t>
            </a:r>
          </a:p>
          <a:p>
            <a:pPr eaLnBrk="1" hangingPunct="1"/>
            <a:r>
              <a:rPr lang="en-US" altLang="en-US" sz="1000"/>
              <a:t>F= </a:t>
            </a:r>
            <a:r>
              <a:rPr lang="en-US" altLang="en-US" sz="1000">
                <a:solidFill>
                  <a:srgbClr val="009900"/>
                </a:solidFill>
              </a:rPr>
              <a:t>671</a:t>
            </a:r>
          </a:p>
        </p:txBody>
      </p:sp>
      <p:sp>
        <p:nvSpPr>
          <p:cNvPr id="34940" name="Text Box 124"/>
          <p:cNvSpPr txBox="1">
            <a:spLocks noChangeArrowheads="1"/>
          </p:cNvSpPr>
          <p:nvPr/>
        </p:nvSpPr>
        <p:spPr bwMode="auto">
          <a:xfrm>
            <a:off x="1676400" y="3810000"/>
            <a:ext cx="990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US" altLang="en-US" sz="1000"/>
              <a:t>F= </a:t>
            </a:r>
            <a:r>
              <a:rPr lang="en-US" altLang="en-US" sz="1000">
                <a:solidFill>
                  <a:schemeClr val="accent2"/>
                </a:solidFill>
              </a:rPr>
              <a:t>220 </a:t>
            </a:r>
            <a:r>
              <a:rPr lang="en-US" altLang="en-US" sz="1000"/>
              <a:t>+ </a:t>
            </a:r>
            <a:r>
              <a:rPr lang="en-US" altLang="en-US" sz="1000">
                <a:solidFill>
                  <a:srgbClr val="FF3300"/>
                </a:solidFill>
              </a:rPr>
              <a:t>193</a:t>
            </a:r>
          </a:p>
          <a:p>
            <a:pPr eaLnBrk="1" hangingPunct="1"/>
            <a:r>
              <a:rPr lang="en-US" altLang="en-US" sz="1000"/>
              <a:t>F= </a:t>
            </a:r>
            <a:r>
              <a:rPr lang="en-US" altLang="en-US" sz="1000">
                <a:solidFill>
                  <a:srgbClr val="009900"/>
                </a:solidFill>
              </a:rPr>
              <a:t>413</a:t>
            </a:r>
          </a:p>
        </p:txBody>
      </p:sp>
      <p:sp>
        <p:nvSpPr>
          <p:cNvPr id="34943" name="Oval 127"/>
          <p:cNvSpPr>
            <a:spLocks noChangeArrowheads="1"/>
          </p:cNvSpPr>
          <p:nvPr/>
        </p:nvSpPr>
        <p:spPr bwMode="auto">
          <a:xfrm>
            <a:off x="2133600" y="4267200"/>
            <a:ext cx="152400" cy="152400"/>
          </a:xfrm>
          <a:prstGeom prst="ellipse">
            <a:avLst/>
          </a:prstGeom>
          <a:solidFill>
            <a:srgbClr val="FF0000"/>
          </a:solidFill>
          <a:ln w="9525">
            <a:solidFill>
              <a:schemeClr val="tx1"/>
            </a:solidFill>
            <a:round/>
            <a:headEnd/>
            <a:tailEnd/>
          </a:ln>
        </p:spPr>
        <p:txBody>
          <a:bodyPr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4944" name="Text Box 128"/>
          <p:cNvSpPr txBox="1">
            <a:spLocks noChangeArrowheads="1"/>
          </p:cNvSpPr>
          <p:nvPr/>
        </p:nvSpPr>
        <p:spPr bwMode="auto">
          <a:xfrm>
            <a:off x="228600" y="152400"/>
            <a:ext cx="868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sz="1800">
                <a:solidFill>
                  <a:schemeClr val="tx2"/>
                </a:solidFill>
              </a:rPr>
              <a:t>We now expand Rimnicu (that is, we expand the node with the lowest value of </a:t>
            </a:r>
            <a:r>
              <a:rPr lang="en-GB" altLang="en-US" sz="1800" b="1" i="1">
                <a:solidFill>
                  <a:srgbClr val="009900"/>
                </a:solidFill>
              </a:rPr>
              <a:t>f </a:t>
            </a:r>
            <a:r>
              <a:rPr lang="en-GB" altLang="en-US" sz="1800">
                <a:solidFill>
                  <a:schemeClr val="tx2"/>
                </a:solidFill>
              </a:rPr>
              <a:t>). Press space to continue the search.</a:t>
            </a:r>
          </a:p>
        </p:txBody>
      </p:sp>
      <p:sp>
        <p:nvSpPr>
          <p:cNvPr id="34945" name="Text Box 129"/>
          <p:cNvSpPr txBox="1">
            <a:spLocks noChangeArrowheads="1"/>
          </p:cNvSpPr>
          <p:nvPr/>
        </p:nvSpPr>
        <p:spPr bwMode="auto">
          <a:xfrm>
            <a:off x="4191000" y="5562600"/>
            <a:ext cx="914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US" altLang="en-US" sz="1000"/>
              <a:t>F= </a:t>
            </a:r>
            <a:r>
              <a:rPr lang="en-US" altLang="en-US" sz="1000">
                <a:solidFill>
                  <a:schemeClr val="accent2"/>
                </a:solidFill>
              </a:rPr>
              <a:t>317 </a:t>
            </a:r>
            <a:r>
              <a:rPr lang="en-US" altLang="en-US" sz="1000"/>
              <a:t>+ </a:t>
            </a:r>
            <a:r>
              <a:rPr lang="en-US" altLang="en-US" sz="1000">
                <a:solidFill>
                  <a:srgbClr val="FF3300"/>
                </a:solidFill>
              </a:rPr>
              <a:t>98</a:t>
            </a:r>
          </a:p>
          <a:p>
            <a:pPr eaLnBrk="1" hangingPunct="1"/>
            <a:r>
              <a:rPr lang="en-US" altLang="en-US" sz="1000"/>
              <a:t>F= </a:t>
            </a:r>
            <a:r>
              <a:rPr lang="en-US" altLang="en-US" sz="1000">
                <a:solidFill>
                  <a:srgbClr val="009900"/>
                </a:solidFill>
              </a:rPr>
              <a:t>415</a:t>
            </a:r>
          </a:p>
        </p:txBody>
      </p:sp>
      <p:sp>
        <p:nvSpPr>
          <p:cNvPr id="34946" name="Text Box 130"/>
          <p:cNvSpPr txBox="1">
            <a:spLocks noChangeArrowheads="1"/>
          </p:cNvSpPr>
          <p:nvPr/>
        </p:nvSpPr>
        <p:spPr bwMode="auto">
          <a:xfrm>
            <a:off x="2057400" y="5943600"/>
            <a:ext cx="914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US" altLang="en-US" sz="1000"/>
              <a:t>F= </a:t>
            </a:r>
            <a:r>
              <a:rPr lang="en-US" altLang="en-US" sz="1000">
                <a:solidFill>
                  <a:schemeClr val="accent2"/>
                </a:solidFill>
              </a:rPr>
              <a:t>366 </a:t>
            </a:r>
            <a:r>
              <a:rPr lang="en-US" altLang="en-US" sz="1000"/>
              <a:t>+ </a:t>
            </a:r>
            <a:r>
              <a:rPr lang="en-US" altLang="en-US" sz="1000">
                <a:solidFill>
                  <a:srgbClr val="FF3300"/>
                </a:solidFill>
              </a:rPr>
              <a:t>160</a:t>
            </a:r>
          </a:p>
          <a:p>
            <a:pPr eaLnBrk="1" hangingPunct="1"/>
            <a:r>
              <a:rPr lang="en-US" altLang="en-US" sz="1000"/>
              <a:t>F= </a:t>
            </a:r>
            <a:r>
              <a:rPr lang="en-US" altLang="en-US" sz="1000">
                <a:solidFill>
                  <a:srgbClr val="009900"/>
                </a:solidFill>
              </a:rPr>
              <a:t>526</a:t>
            </a:r>
          </a:p>
        </p:txBody>
      </p:sp>
      <p:sp>
        <p:nvSpPr>
          <p:cNvPr id="34947" name="Text Box 131"/>
          <p:cNvSpPr txBox="1">
            <a:spLocks noChangeArrowheads="1"/>
          </p:cNvSpPr>
          <p:nvPr/>
        </p:nvSpPr>
        <p:spPr bwMode="auto">
          <a:xfrm>
            <a:off x="152400" y="152400"/>
            <a:ext cx="8686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sz="1800">
                <a:solidFill>
                  <a:schemeClr val="tx2"/>
                </a:solidFill>
              </a:rPr>
              <a:t>Once Rimnicu is expanded we look for the node with the lowest cost. As you can see, Pitesti has the lowest value for </a:t>
            </a:r>
            <a:r>
              <a:rPr lang="en-GB" altLang="en-US" sz="1800">
                <a:solidFill>
                  <a:srgbClr val="009900"/>
                </a:solidFill>
              </a:rPr>
              <a:t>f</a:t>
            </a:r>
            <a:r>
              <a:rPr lang="en-GB" altLang="en-US" sz="1800">
                <a:solidFill>
                  <a:schemeClr val="tx2"/>
                </a:solidFill>
              </a:rPr>
              <a:t>. (The cost to reach Pitesti from Arad is </a:t>
            </a:r>
            <a:r>
              <a:rPr lang="en-GB" altLang="en-US" sz="1800">
                <a:solidFill>
                  <a:schemeClr val="accent2"/>
                </a:solidFill>
              </a:rPr>
              <a:t>317 </a:t>
            </a:r>
            <a:r>
              <a:rPr lang="en-GB" altLang="en-US" sz="1800">
                <a:solidFill>
                  <a:schemeClr val="tx2"/>
                </a:solidFill>
              </a:rPr>
              <a:t>miles, and the straight line distance from Pitesti to the goal state is </a:t>
            </a:r>
            <a:r>
              <a:rPr lang="en-GB" altLang="en-US" sz="1800">
                <a:solidFill>
                  <a:srgbClr val="FF3300"/>
                </a:solidFill>
              </a:rPr>
              <a:t>98</a:t>
            </a:r>
            <a:r>
              <a:rPr lang="en-GB" altLang="en-US" sz="1800">
                <a:solidFill>
                  <a:schemeClr val="tx2"/>
                </a:solidFill>
              </a:rPr>
              <a:t> miles. This gives a total of </a:t>
            </a:r>
            <a:r>
              <a:rPr lang="en-GB" altLang="en-US" sz="1800">
                <a:solidFill>
                  <a:srgbClr val="009900"/>
                </a:solidFill>
              </a:rPr>
              <a:t>415 miles</a:t>
            </a:r>
            <a:r>
              <a:rPr lang="en-GB" altLang="en-US" sz="1800">
                <a:solidFill>
                  <a:schemeClr val="tx2"/>
                </a:solidFill>
              </a:rPr>
              <a:t>). Press space to move to this node and expand it.</a:t>
            </a:r>
          </a:p>
        </p:txBody>
      </p:sp>
      <p:sp>
        <p:nvSpPr>
          <p:cNvPr id="34949" name="Oval 133"/>
          <p:cNvSpPr>
            <a:spLocks noChangeArrowheads="1"/>
          </p:cNvSpPr>
          <p:nvPr/>
        </p:nvSpPr>
        <p:spPr bwMode="auto">
          <a:xfrm>
            <a:off x="4267200" y="5410200"/>
            <a:ext cx="152400" cy="1524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4950" name="Text Box 134"/>
          <p:cNvSpPr txBox="1">
            <a:spLocks noChangeArrowheads="1"/>
          </p:cNvSpPr>
          <p:nvPr/>
        </p:nvSpPr>
        <p:spPr bwMode="auto">
          <a:xfrm>
            <a:off x="228600" y="152400"/>
            <a:ext cx="868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sz="1800">
                <a:solidFill>
                  <a:schemeClr val="tx2"/>
                </a:solidFill>
              </a:rPr>
              <a:t>We now expand Pitesti (that is, we expand the node with the lowest value of </a:t>
            </a:r>
            <a:r>
              <a:rPr lang="en-GB" altLang="en-US" sz="1800" b="1" i="1">
                <a:solidFill>
                  <a:srgbClr val="009900"/>
                </a:solidFill>
              </a:rPr>
              <a:t>f </a:t>
            </a:r>
            <a:r>
              <a:rPr lang="en-GB" altLang="en-US" sz="1800">
                <a:solidFill>
                  <a:schemeClr val="tx2"/>
                </a:solidFill>
              </a:rPr>
              <a:t>). Press space to continue the search.</a:t>
            </a:r>
          </a:p>
        </p:txBody>
      </p:sp>
      <p:sp>
        <p:nvSpPr>
          <p:cNvPr id="34955" name="Text Box 139"/>
          <p:cNvSpPr txBox="1">
            <a:spLocks noChangeArrowheads="1"/>
          </p:cNvSpPr>
          <p:nvPr/>
        </p:nvSpPr>
        <p:spPr bwMode="auto">
          <a:xfrm>
            <a:off x="152400" y="152400"/>
            <a:ext cx="8686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sz="1800">
                <a:solidFill>
                  <a:schemeClr val="tx2"/>
                </a:solidFill>
              </a:rPr>
              <a:t>We have just expanded a node (Pitesti) that revealed Bucharest, but it has a cost of </a:t>
            </a:r>
            <a:r>
              <a:rPr lang="en-GB" altLang="en-US" sz="1800">
                <a:solidFill>
                  <a:srgbClr val="009900"/>
                </a:solidFill>
              </a:rPr>
              <a:t>418</a:t>
            </a:r>
            <a:r>
              <a:rPr lang="en-GB" altLang="en-US" sz="1800">
                <a:solidFill>
                  <a:schemeClr val="tx2"/>
                </a:solidFill>
              </a:rPr>
              <a:t>. If there is any other lower cost node (and in this case there is one cheaper node, Fagaras, with a cost of </a:t>
            </a:r>
            <a:r>
              <a:rPr lang="en-GB" altLang="en-US" sz="1800">
                <a:solidFill>
                  <a:srgbClr val="009900"/>
                </a:solidFill>
              </a:rPr>
              <a:t>417</a:t>
            </a:r>
            <a:r>
              <a:rPr lang="en-GB" altLang="en-US" sz="1800">
                <a:solidFill>
                  <a:schemeClr val="tx2"/>
                </a:solidFill>
              </a:rPr>
              <a:t>) then we need to expand it in case it leads to a better solution to Bucharest than the </a:t>
            </a:r>
            <a:r>
              <a:rPr lang="en-GB" altLang="en-US" sz="1800">
                <a:solidFill>
                  <a:srgbClr val="009900"/>
                </a:solidFill>
              </a:rPr>
              <a:t>418</a:t>
            </a:r>
            <a:r>
              <a:rPr lang="en-GB" altLang="en-US" sz="1800">
                <a:solidFill>
                  <a:schemeClr val="tx2"/>
                </a:solidFill>
              </a:rPr>
              <a:t> solution we have already found. Press space to continue.</a:t>
            </a:r>
          </a:p>
        </p:txBody>
      </p:sp>
      <p:sp>
        <p:nvSpPr>
          <p:cNvPr id="34964" name="Text Box 148"/>
          <p:cNvSpPr txBox="1">
            <a:spLocks noChangeArrowheads="1"/>
          </p:cNvSpPr>
          <p:nvPr/>
        </p:nvSpPr>
        <p:spPr bwMode="auto">
          <a:xfrm>
            <a:off x="7315200" y="4953000"/>
            <a:ext cx="914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US" altLang="en-US" sz="1000"/>
              <a:t>F= </a:t>
            </a:r>
            <a:r>
              <a:rPr lang="en-US" altLang="en-US" sz="1000">
                <a:solidFill>
                  <a:schemeClr val="accent2"/>
                </a:solidFill>
              </a:rPr>
              <a:t>418 </a:t>
            </a:r>
            <a:r>
              <a:rPr lang="en-US" altLang="en-US" sz="1000"/>
              <a:t>+ </a:t>
            </a:r>
            <a:r>
              <a:rPr lang="en-US" altLang="en-US" sz="1000">
                <a:solidFill>
                  <a:srgbClr val="FF3300"/>
                </a:solidFill>
              </a:rPr>
              <a:t>0</a:t>
            </a:r>
          </a:p>
          <a:p>
            <a:pPr eaLnBrk="1" hangingPunct="1"/>
            <a:r>
              <a:rPr lang="en-US" altLang="en-US" sz="1000"/>
              <a:t>F= </a:t>
            </a:r>
            <a:r>
              <a:rPr lang="en-US" altLang="en-US" sz="1000">
                <a:solidFill>
                  <a:srgbClr val="009900"/>
                </a:solidFill>
              </a:rPr>
              <a:t>418</a:t>
            </a:r>
          </a:p>
        </p:txBody>
      </p:sp>
      <p:sp>
        <p:nvSpPr>
          <p:cNvPr id="34982" name="Text Box 166"/>
          <p:cNvSpPr txBox="1">
            <a:spLocks noChangeArrowheads="1"/>
          </p:cNvSpPr>
          <p:nvPr/>
        </p:nvSpPr>
        <p:spPr bwMode="auto">
          <a:xfrm>
            <a:off x="152400" y="152400"/>
            <a:ext cx="8686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sz="1800">
                <a:solidFill>
                  <a:schemeClr val="tx2"/>
                </a:solidFill>
              </a:rPr>
              <a:t>In actual fact, the algorithm will not really recognise that we have found Bucharest. It just keeps expanding the lowest cost nodes (based on </a:t>
            </a:r>
            <a:r>
              <a:rPr lang="en-GB" altLang="en-US" sz="1800" b="1" i="1">
                <a:solidFill>
                  <a:srgbClr val="009900"/>
                </a:solidFill>
              </a:rPr>
              <a:t>f</a:t>
            </a:r>
            <a:r>
              <a:rPr lang="en-GB" altLang="en-US" sz="1800">
                <a:solidFill>
                  <a:schemeClr val="tx2"/>
                </a:solidFill>
              </a:rPr>
              <a:t> ) until it finds a goal state AND it has the lowest value of </a:t>
            </a:r>
            <a:r>
              <a:rPr lang="en-GB" altLang="en-US" sz="1800" b="1" i="1">
                <a:solidFill>
                  <a:srgbClr val="009900"/>
                </a:solidFill>
              </a:rPr>
              <a:t>f</a:t>
            </a:r>
            <a:r>
              <a:rPr lang="en-GB" altLang="en-US" sz="1800">
                <a:solidFill>
                  <a:schemeClr val="tx2"/>
                </a:solidFill>
              </a:rPr>
              <a:t>. So, we must now move to Fagaras and expand it. Press space to continue.</a:t>
            </a:r>
          </a:p>
        </p:txBody>
      </p:sp>
      <p:sp>
        <p:nvSpPr>
          <p:cNvPr id="34983" name="Text Box 167"/>
          <p:cNvSpPr txBox="1">
            <a:spLocks noChangeArrowheads="1"/>
          </p:cNvSpPr>
          <p:nvPr/>
        </p:nvSpPr>
        <p:spPr bwMode="auto">
          <a:xfrm>
            <a:off x="152400" y="152400"/>
            <a:ext cx="868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sz="1800">
                <a:solidFill>
                  <a:schemeClr val="tx2"/>
                </a:solidFill>
              </a:rPr>
              <a:t>We now expand Fagaras (that is, we expand the node with the lowest value of </a:t>
            </a:r>
            <a:r>
              <a:rPr lang="en-GB" altLang="en-US" sz="1800" b="1" i="1">
                <a:solidFill>
                  <a:srgbClr val="009900"/>
                </a:solidFill>
              </a:rPr>
              <a:t>f </a:t>
            </a:r>
            <a:r>
              <a:rPr lang="en-GB" altLang="en-US" sz="1800">
                <a:solidFill>
                  <a:schemeClr val="tx2"/>
                </a:solidFill>
              </a:rPr>
              <a:t>). Press space to continue the search.</a:t>
            </a:r>
          </a:p>
        </p:txBody>
      </p:sp>
      <p:sp>
        <p:nvSpPr>
          <p:cNvPr id="34984" name="Oval 168"/>
          <p:cNvSpPr>
            <a:spLocks noChangeArrowheads="1"/>
          </p:cNvSpPr>
          <p:nvPr/>
        </p:nvSpPr>
        <p:spPr bwMode="auto">
          <a:xfrm>
            <a:off x="6553200" y="2971800"/>
            <a:ext cx="152400" cy="152400"/>
          </a:xfrm>
          <a:prstGeom prst="ellipse">
            <a:avLst/>
          </a:prstGeom>
          <a:solidFill>
            <a:srgbClr val="FF0000"/>
          </a:solidFill>
          <a:ln w="9525">
            <a:solidFill>
              <a:schemeClr val="tx1"/>
            </a:solidFill>
            <a:round/>
            <a:headEnd/>
            <a:tailEnd/>
          </a:ln>
        </p:spPr>
        <p:txBody>
          <a:bodyPr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4985" name="Oval 169"/>
          <p:cNvSpPr>
            <a:spLocks noChangeArrowheads="1"/>
          </p:cNvSpPr>
          <p:nvPr/>
        </p:nvSpPr>
        <p:spPr bwMode="auto">
          <a:xfrm>
            <a:off x="7543800" y="39624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cxnSp>
        <p:nvCxnSpPr>
          <p:cNvPr id="34986" name="AutoShape 170"/>
          <p:cNvCxnSpPr>
            <a:cxnSpLocks noChangeShapeType="1"/>
            <a:stCxn id="34984" idx="5"/>
            <a:endCxn id="34985" idx="0"/>
          </p:cNvCxnSpPr>
          <p:nvPr/>
        </p:nvCxnSpPr>
        <p:spPr bwMode="auto">
          <a:xfrm>
            <a:off x="6683375" y="3101975"/>
            <a:ext cx="936625" cy="8604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4987" name="Text Box 171"/>
          <p:cNvSpPr txBox="1">
            <a:spLocks noChangeArrowheads="1"/>
          </p:cNvSpPr>
          <p:nvPr/>
        </p:nvSpPr>
        <p:spPr bwMode="auto">
          <a:xfrm>
            <a:off x="7543800" y="36576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a:t>Bucharest</a:t>
            </a:r>
            <a:r>
              <a:rPr lang="en-GB" altLang="en-US" sz="1600"/>
              <a:t>(2)</a:t>
            </a:r>
          </a:p>
        </p:txBody>
      </p:sp>
      <p:sp>
        <p:nvSpPr>
          <p:cNvPr id="34988" name="Text Box 172"/>
          <p:cNvSpPr txBox="1">
            <a:spLocks noChangeArrowheads="1"/>
          </p:cNvSpPr>
          <p:nvPr/>
        </p:nvSpPr>
        <p:spPr bwMode="auto">
          <a:xfrm>
            <a:off x="7696200" y="4038600"/>
            <a:ext cx="914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US" altLang="en-US" sz="1000"/>
              <a:t>F= </a:t>
            </a:r>
            <a:r>
              <a:rPr lang="en-US" altLang="en-US" sz="1000">
                <a:solidFill>
                  <a:schemeClr val="accent2"/>
                </a:solidFill>
              </a:rPr>
              <a:t>450 </a:t>
            </a:r>
            <a:r>
              <a:rPr lang="en-US" altLang="en-US" sz="1000"/>
              <a:t>+ </a:t>
            </a:r>
            <a:r>
              <a:rPr lang="en-US" altLang="en-US" sz="1000">
                <a:solidFill>
                  <a:srgbClr val="FF3300"/>
                </a:solidFill>
              </a:rPr>
              <a:t>0</a:t>
            </a:r>
          </a:p>
          <a:p>
            <a:pPr eaLnBrk="1" hangingPunct="1"/>
            <a:r>
              <a:rPr lang="en-US" altLang="en-US" sz="1000"/>
              <a:t>F= </a:t>
            </a:r>
            <a:r>
              <a:rPr lang="en-US" altLang="en-US" sz="1000">
                <a:solidFill>
                  <a:srgbClr val="009900"/>
                </a:solidFill>
              </a:rPr>
              <a:t>450</a:t>
            </a:r>
          </a:p>
        </p:txBody>
      </p:sp>
      <p:sp>
        <p:nvSpPr>
          <p:cNvPr id="34989" name="Text Box 173"/>
          <p:cNvSpPr txBox="1">
            <a:spLocks noChangeArrowheads="1"/>
          </p:cNvSpPr>
          <p:nvPr/>
        </p:nvSpPr>
        <p:spPr bwMode="auto">
          <a:xfrm>
            <a:off x="152400" y="152400"/>
            <a:ext cx="8686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sz="1800">
                <a:solidFill>
                  <a:schemeClr val="tx2"/>
                </a:solidFill>
              </a:rPr>
              <a:t>Once Fagaras is expanded we look for the lowest cost node. As you can see, we now have </a:t>
            </a:r>
            <a:r>
              <a:rPr lang="en-GB" altLang="en-US" sz="1800" b="1">
                <a:solidFill>
                  <a:schemeClr val="tx2"/>
                </a:solidFill>
              </a:rPr>
              <a:t>two</a:t>
            </a:r>
            <a:r>
              <a:rPr lang="en-GB" altLang="en-US" sz="1800">
                <a:solidFill>
                  <a:schemeClr val="tx2"/>
                </a:solidFill>
              </a:rPr>
              <a:t> Bucharest nodes. One of these nodes ( Arad – Sibiu – Rimnicu – Pitesti – Bucharest ) has an </a:t>
            </a:r>
            <a:r>
              <a:rPr lang="en-GB" altLang="en-US" sz="1800" b="1" i="1">
                <a:solidFill>
                  <a:srgbClr val="009900"/>
                </a:solidFill>
              </a:rPr>
              <a:t>f</a:t>
            </a:r>
            <a:r>
              <a:rPr lang="en-GB" altLang="en-US" sz="1800">
                <a:solidFill>
                  <a:schemeClr val="tx2"/>
                </a:solidFill>
              </a:rPr>
              <a:t> value of </a:t>
            </a:r>
            <a:r>
              <a:rPr lang="en-GB" altLang="en-US" sz="1800">
                <a:solidFill>
                  <a:srgbClr val="009900"/>
                </a:solidFill>
              </a:rPr>
              <a:t>418</a:t>
            </a:r>
            <a:r>
              <a:rPr lang="en-GB" altLang="en-US" sz="1800">
                <a:solidFill>
                  <a:schemeClr val="tx2"/>
                </a:solidFill>
              </a:rPr>
              <a:t>. The other node (Arad – Sibiu – Fagaras – Bucharest</a:t>
            </a:r>
            <a:r>
              <a:rPr lang="en-GB" altLang="en-US" sz="1400">
                <a:solidFill>
                  <a:schemeClr val="tx2"/>
                </a:solidFill>
              </a:rPr>
              <a:t>(2) </a:t>
            </a:r>
            <a:r>
              <a:rPr lang="en-GB" altLang="en-US" sz="1800">
                <a:solidFill>
                  <a:schemeClr val="tx2"/>
                </a:solidFill>
              </a:rPr>
              <a:t>) has an </a:t>
            </a:r>
            <a:r>
              <a:rPr lang="en-GB" altLang="en-US" sz="1800" b="1" i="1">
                <a:solidFill>
                  <a:srgbClr val="009900"/>
                </a:solidFill>
              </a:rPr>
              <a:t>f</a:t>
            </a:r>
            <a:r>
              <a:rPr lang="en-GB" altLang="en-US" sz="1800">
                <a:solidFill>
                  <a:schemeClr val="tx2"/>
                </a:solidFill>
              </a:rPr>
              <a:t> value of </a:t>
            </a:r>
            <a:r>
              <a:rPr lang="en-GB" altLang="en-US" sz="1800">
                <a:solidFill>
                  <a:srgbClr val="009900"/>
                </a:solidFill>
              </a:rPr>
              <a:t>450</a:t>
            </a:r>
            <a:r>
              <a:rPr lang="en-GB" altLang="en-US" sz="1800">
                <a:solidFill>
                  <a:schemeClr val="tx2"/>
                </a:solidFill>
              </a:rPr>
              <a:t>. We therefore move to the first Bucharest node and expand it. Press space to continue</a:t>
            </a:r>
          </a:p>
        </p:txBody>
      </p:sp>
      <p:sp>
        <p:nvSpPr>
          <p:cNvPr id="34990" name="Oval 174"/>
          <p:cNvSpPr>
            <a:spLocks noChangeArrowheads="1"/>
          </p:cNvSpPr>
          <p:nvPr/>
        </p:nvSpPr>
        <p:spPr bwMode="auto">
          <a:xfrm>
            <a:off x="7543800" y="4800600"/>
            <a:ext cx="152400" cy="152400"/>
          </a:xfrm>
          <a:prstGeom prst="ellipse">
            <a:avLst/>
          </a:prstGeom>
          <a:solidFill>
            <a:srgbClr val="FF0000"/>
          </a:solidFill>
          <a:ln w="9525">
            <a:solidFill>
              <a:schemeClr val="tx1"/>
            </a:solidFill>
            <a:round/>
            <a:headEnd/>
            <a:tailEnd/>
          </a:ln>
        </p:spPr>
        <p:txBody>
          <a:bodyPr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4991" name="Text Box 175"/>
          <p:cNvSpPr txBox="1">
            <a:spLocks noChangeArrowheads="1"/>
          </p:cNvSpPr>
          <p:nvPr/>
        </p:nvSpPr>
        <p:spPr bwMode="auto">
          <a:xfrm>
            <a:off x="7620000" y="45720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a:solidFill>
                  <a:srgbClr val="FF3300"/>
                </a:solidFill>
              </a:rPr>
              <a:t>Bucharest</a:t>
            </a:r>
          </a:p>
        </p:txBody>
      </p:sp>
      <p:sp>
        <p:nvSpPr>
          <p:cNvPr id="34992" name="Text Box 176"/>
          <p:cNvSpPr txBox="1">
            <a:spLocks noChangeArrowheads="1"/>
          </p:cNvSpPr>
          <p:nvPr/>
        </p:nvSpPr>
        <p:spPr bwMode="auto">
          <a:xfrm>
            <a:off x="7620000" y="45720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a:t>Bucharest</a:t>
            </a:r>
          </a:p>
        </p:txBody>
      </p:sp>
      <p:sp>
        <p:nvSpPr>
          <p:cNvPr id="34993" name="Text Box 177"/>
          <p:cNvSpPr txBox="1">
            <a:spLocks noChangeArrowheads="1"/>
          </p:cNvSpPr>
          <p:nvPr/>
        </p:nvSpPr>
        <p:spPr bwMode="auto">
          <a:xfrm>
            <a:off x="7620000" y="45720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a:solidFill>
                  <a:srgbClr val="FF3300"/>
                </a:solidFill>
              </a:rPr>
              <a:t>Bucharest</a:t>
            </a:r>
          </a:p>
        </p:txBody>
      </p:sp>
      <p:sp>
        <p:nvSpPr>
          <p:cNvPr id="34994" name="Text Box 178"/>
          <p:cNvSpPr txBox="1">
            <a:spLocks noChangeArrowheads="1"/>
          </p:cNvSpPr>
          <p:nvPr/>
        </p:nvSpPr>
        <p:spPr bwMode="auto">
          <a:xfrm>
            <a:off x="152400" y="152400"/>
            <a:ext cx="8686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000">
                <a:solidFill>
                  <a:schemeClr val="tx1"/>
                </a:solidFill>
                <a:latin typeface="Times New Roman" panose="02020603050405020304" pitchFamily="18" charset="0"/>
              </a:defRPr>
            </a:lvl9pPr>
          </a:lstStyle>
          <a:p>
            <a:pPr eaLnBrk="1" hangingPunct="1"/>
            <a:r>
              <a:rPr lang="en-GB" altLang="en-US" sz="1800">
                <a:solidFill>
                  <a:schemeClr val="tx2"/>
                </a:solidFill>
              </a:rPr>
              <a:t>We have now arrived at Bucharest. As this is the lowest cost node AND the goal state we can terminate the search. If you look back over the slides you will see that the solution returned by the A* search pattern ( Arad – Sibiu – Rimnicu – Pitesti – Bucharest ), is in fact the optimal solution. Press space to continue with the slideshow.</a:t>
            </a:r>
          </a:p>
        </p:txBody>
      </p:sp>
      <p:cxnSp>
        <p:nvCxnSpPr>
          <p:cNvPr id="34995" name="AutoShape 179"/>
          <p:cNvCxnSpPr>
            <a:cxnSpLocks noChangeShapeType="1"/>
            <a:stCxn id="34934" idx="5"/>
            <a:endCxn id="34936" idx="1"/>
          </p:cNvCxnSpPr>
          <p:nvPr/>
        </p:nvCxnSpPr>
        <p:spPr bwMode="auto">
          <a:xfrm>
            <a:off x="1120775" y="2873375"/>
            <a:ext cx="2406650" cy="501650"/>
          </a:xfrm>
          <a:prstGeom prst="straightConnector1">
            <a:avLst/>
          </a:prstGeom>
          <a:noFill/>
          <a:ln w="9525">
            <a:solidFill>
              <a:srgbClr val="FF3300"/>
            </a:solidFill>
            <a:round/>
            <a:headEnd/>
            <a:tailEnd/>
          </a:ln>
          <a:extLst>
            <a:ext uri="{909E8E84-426E-40DD-AFC4-6F175D3DCCD1}">
              <a14:hiddenFill xmlns:a14="http://schemas.microsoft.com/office/drawing/2010/main">
                <a:noFill/>
              </a14:hiddenFill>
            </a:ext>
          </a:extLst>
        </p:spPr>
      </p:cxnSp>
      <p:cxnSp>
        <p:nvCxnSpPr>
          <p:cNvPr id="34996" name="AutoShape 180"/>
          <p:cNvCxnSpPr>
            <a:cxnSpLocks noChangeShapeType="1"/>
            <a:stCxn id="34936" idx="3"/>
            <a:endCxn id="34943" idx="0"/>
          </p:cNvCxnSpPr>
          <p:nvPr/>
        </p:nvCxnSpPr>
        <p:spPr bwMode="auto">
          <a:xfrm flipH="1">
            <a:off x="2209800" y="3482975"/>
            <a:ext cx="1317625" cy="784225"/>
          </a:xfrm>
          <a:prstGeom prst="straightConnector1">
            <a:avLst/>
          </a:prstGeom>
          <a:noFill/>
          <a:ln w="9525">
            <a:solidFill>
              <a:srgbClr val="FF3300"/>
            </a:solidFill>
            <a:round/>
            <a:headEnd/>
            <a:tailEnd/>
          </a:ln>
          <a:extLst>
            <a:ext uri="{909E8E84-426E-40DD-AFC4-6F175D3DCCD1}">
              <a14:hiddenFill xmlns:a14="http://schemas.microsoft.com/office/drawing/2010/main">
                <a:noFill/>
              </a14:hiddenFill>
            </a:ext>
          </a:extLst>
        </p:spPr>
      </p:cxnSp>
      <p:cxnSp>
        <p:nvCxnSpPr>
          <p:cNvPr id="34997" name="AutoShape 181"/>
          <p:cNvCxnSpPr>
            <a:cxnSpLocks noChangeShapeType="1"/>
            <a:stCxn id="34943" idx="6"/>
            <a:endCxn id="34949" idx="2"/>
          </p:cNvCxnSpPr>
          <p:nvPr/>
        </p:nvCxnSpPr>
        <p:spPr bwMode="auto">
          <a:xfrm>
            <a:off x="2286000" y="4343400"/>
            <a:ext cx="1981200" cy="1143000"/>
          </a:xfrm>
          <a:prstGeom prst="straightConnector1">
            <a:avLst/>
          </a:prstGeom>
          <a:noFill/>
          <a:ln w="9525">
            <a:solidFill>
              <a:srgbClr val="FF3300"/>
            </a:solidFill>
            <a:round/>
            <a:headEnd/>
            <a:tailEnd/>
          </a:ln>
          <a:extLst>
            <a:ext uri="{909E8E84-426E-40DD-AFC4-6F175D3DCCD1}">
              <a14:hiddenFill xmlns:a14="http://schemas.microsoft.com/office/drawing/2010/main">
                <a:noFill/>
              </a14:hiddenFill>
            </a:ext>
          </a:extLst>
        </p:spPr>
      </p:cxnSp>
      <p:cxnSp>
        <p:nvCxnSpPr>
          <p:cNvPr id="34998" name="AutoShape 182"/>
          <p:cNvCxnSpPr>
            <a:cxnSpLocks noChangeShapeType="1"/>
            <a:stCxn id="34949" idx="6"/>
            <a:endCxn id="34990" idx="2"/>
          </p:cNvCxnSpPr>
          <p:nvPr/>
        </p:nvCxnSpPr>
        <p:spPr bwMode="auto">
          <a:xfrm flipV="1">
            <a:off x="4419600" y="4876800"/>
            <a:ext cx="3124200" cy="609600"/>
          </a:xfrm>
          <a:prstGeom prst="straightConnector1">
            <a:avLst/>
          </a:prstGeom>
          <a:noFill/>
          <a:ln w="9525">
            <a:solidFill>
              <a:srgbClr val="FF3300"/>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4818"/>
                                        </p:tgtEl>
                                        <p:attrNameLst>
                                          <p:attrName>style.visibility</p:attrName>
                                        </p:attrNameLst>
                                      </p:cBhvr>
                                      <p:to>
                                        <p:strVal val="visible"/>
                                      </p:to>
                                    </p:set>
                                  </p:childTnLst>
                                  <p:subTnLst>
                                    <p:set>
                                      <p:cBhvr override="childStyle">
                                        <p:cTn dur="1" fill="hold" display="0" masterRel="nextClick" afterEffect="1"/>
                                        <p:tgtEl>
                                          <p:spTgt spid="3481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33"/>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3492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34929"/>
                                        </p:tgtEl>
                                        <p:attrNameLst>
                                          <p:attrName>style.visibility</p:attrName>
                                        </p:attrNameLst>
                                      </p:cBhvr>
                                      <p:to>
                                        <p:strVal val="visible"/>
                                      </p:to>
                                    </p:set>
                                  </p:childTnLst>
                                </p:cTn>
                              </p:par>
                            </p:childTnLst>
                          </p:cTn>
                        </p:par>
                        <p:par>
                          <p:cTn id="17" fill="hold" nodeType="afterGroup">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34928"/>
                                        </p:tgtEl>
                                        <p:attrNameLst>
                                          <p:attrName>style.visibility</p:attrName>
                                        </p:attrNameLst>
                                      </p:cBhvr>
                                      <p:to>
                                        <p:strVal val="visible"/>
                                      </p:to>
                                    </p:set>
                                  </p:childTnLst>
                                  <p:subTnLst>
                                    <p:set>
                                      <p:cBhvr override="childStyle">
                                        <p:cTn dur="1" fill="hold" display="0" masterRel="nextClick" afterEffect="1"/>
                                        <p:tgtEl>
                                          <p:spTgt spid="34928"/>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4934"/>
                                        </p:tgtEl>
                                        <p:attrNameLst>
                                          <p:attrName>style.visibility</p:attrName>
                                        </p:attrNameLst>
                                      </p:cBhvr>
                                      <p:to>
                                        <p:strVal val="visible"/>
                                      </p:to>
                                    </p:se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34866"/>
                                        </p:tgtEl>
                                        <p:attrNameLst>
                                          <p:attrName>style.visibility</p:attrName>
                                        </p:attrNameLst>
                                      </p:cBhvr>
                                      <p:to>
                                        <p:strVal val="visible"/>
                                      </p:to>
                                    </p:set>
                                  </p:child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34864"/>
                                        </p:tgtEl>
                                        <p:attrNameLst>
                                          <p:attrName>style.visibility</p:attrName>
                                        </p:attrNameLst>
                                      </p:cBhvr>
                                      <p:to>
                                        <p:strVal val="visible"/>
                                      </p:to>
                                    </p:set>
                                  </p:childTnLst>
                                </p:cTn>
                              </p:par>
                            </p:childTnLst>
                          </p:cTn>
                        </p:par>
                        <p:par>
                          <p:cTn id="30" fill="hold" nodeType="afterGroup">
                            <p:stCondLst>
                              <p:cond delay="1500"/>
                            </p:stCondLst>
                            <p:childTnLst>
                              <p:par>
                                <p:cTn id="31" presetID="1" presetClass="entr" presetSubtype="0" fill="hold" grpId="0" nodeType="afterEffect">
                                  <p:stCondLst>
                                    <p:cond delay="0"/>
                                  </p:stCondLst>
                                  <p:childTnLst>
                                    <p:set>
                                      <p:cBhvr>
                                        <p:cTn id="32" dur="1" fill="hold">
                                          <p:stCondLst>
                                            <p:cond delay="499"/>
                                          </p:stCondLst>
                                        </p:cTn>
                                        <p:tgtEl>
                                          <p:spTgt spid="34867"/>
                                        </p:tgtEl>
                                        <p:attrNameLst>
                                          <p:attrName>style.visibility</p:attrName>
                                        </p:attrNameLst>
                                      </p:cBhvr>
                                      <p:to>
                                        <p:strVal val="visible"/>
                                      </p:to>
                                    </p:set>
                                  </p:childTnLst>
                                </p:cTn>
                              </p:par>
                            </p:childTnLst>
                          </p:cTn>
                        </p:par>
                        <p:par>
                          <p:cTn id="33" fill="hold" nodeType="afterGroup">
                            <p:stCondLst>
                              <p:cond delay="2000"/>
                            </p:stCondLst>
                            <p:childTnLst>
                              <p:par>
                                <p:cTn id="34" presetID="1" presetClass="entr" presetSubtype="0" fill="hold" grpId="0" nodeType="afterEffect">
                                  <p:stCondLst>
                                    <p:cond delay="0"/>
                                  </p:stCondLst>
                                  <p:childTnLst>
                                    <p:set>
                                      <p:cBhvr>
                                        <p:cTn id="35" dur="1" fill="hold">
                                          <p:stCondLst>
                                            <p:cond delay="499"/>
                                          </p:stCondLst>
                                        </p:cTn>
                                        <p:tgtEl>
                                          <p:spTgt spid="34930"/>
                                        </p:tgtEl>
                                        <p:attrNameLst>
                                          <p:attrName>style.visibility</p:attrName>
                                        </p:attrNameLst>
                                      </p:cBhvr>
                                      <p:to>
                                        <p:strVal val="visible"/>
                                      </p:to>
                                    </p:set>
                                  </p:childTnLst>
                                </p:cTn>
                              </p:par>
                            </p:childTnLst>
                          </p:cTn>
                        </p:par>
                        <p:par>
                          <p:cTn id="36" fill="hold" nodeType="afterGroup">
                            <p:stCondLst>
                              <p:cond delay="2500"/>
                            </p:stCondLst>
                            <p:childTnLst>
                              <p:par>
                                <p:cTn id="37" presetID="1" presetClass="entr" presetSubtype="0" fill="hold" nodeType="afterEffect">
                                  <p:stCondLst>
                                    <p:cond delay="0"/>
                                  </p:stCondLst>
                                  <p:childTnLst>
                                    <p:set>
                                      <p:cBhvr>
                                        <p:cTn id="38" dur="1" fill="hold">
                                          <p:stCondLst>
                                            <p:cond delay="499"/>
                                          </p:stCondLst>
                                        </p:cTn>
                                        <p:tgtEl>
                                          <p:spTgt spid="34855"/>
                                        </p:tgtEl>
                                        <p:attrNameLst>
                                          <p:attrName>style.visibility</p:attrName>
                                        </p:attrNameLst>
                                      </p:cBhvr>
                                      <p:to>
                                        <p:strVal val="visible"/>
                                      </p:to>
                                    </p:set>
                                  </p:childTnLst>
                                </p:cTn>
                              </p:par>
                            </p:childTnLst>
                          </p:cTn>
                        </p:par>
                        <p:par>
                          <p:cTn id="39" fill="hold" nodeType="afterGroup">
                            <p:stCondLst>
                              <p:cond delay="3000"/>
                            </p:stCondLst>
                            <p:childTnLst>
                              <p:par>
                                <p:cTn id="40" presetID="1" presetClass="entr" presetSubtype="0" fill="hold" grpId="0" nodeType="afterEffect">
                                  <p:stCondLst>
                                    <p:cond delay="0"/>
                                  </p:stCondLst>
                                  <p:childTnLst>
                                    <p:set>
                                      <p:cBhvr>
                                        <p:cTn id="41" dur="1" fill="hold">
                                          <p:stCondLst>
                                            <p:cond delay="499"/>
                                          </p:stCondLst>
                                        </p:cTn>
                                        <p:tgtEl>
                                          <p:spTgt spid="34830"/>
                                        </p:tgtEl>
                                        <p:attrNameLst>
                                          <p:attrName>style.visibility</p:attrName>
                                        </p:attrNameLst>
                                      </p:cBhvr>
                                      <p:to>
                                        <p:strVal val="visible"/>
                                      </p:to>
                                    </p:set>
                                  </p:childTnLst>
                                </p:cTn>
                              </p:par>
                            </p:childTnLst>
                          </p:cTn>
                        </p:par>
                        <p:par>
                          <p:cTn id="42" fill="hold" nodeType="afterGroup">
                            <p:stCondLst>
                              <p:cond delay="3500"/>
                            </p:stCondLst>
                            <p:childTnLst>
                              <p:par>
                                <p:cTn id="43" presetID="1" presetClass="entr" presetSubtype="0" fill="hold" grpId="0" nodeType="afterEffect">
                                  <p:stCondLst>
                                    <p:cond delay="0"/>
                                  </p:stCondLst>
                                  <p:childTnLst>
                                    <p:set>
                                      <p:cBhvr>
                                        <p:cTn id="44" dur="1" fill="hold">
                                          <p:stCondLst>
                                            <p:cond delay="499"/>
                                          </p:stCondLst>
                                        </p:cTn>
                                        <p:tgtEl>
                                          <p:spTgt spid="34877"/>
                                        </p:tgtEl>
                                        <p:attrNameLst>
                                          <p:attrName>style.visibility</p:attrName>
                                        </p:attrNameLst>
                                      </p:cBhvr>
                                      <p:to>
                                        <p:strVal val="visible"/>
                                      </p:to>
                                    </p:set>
                                  </p:childTnLst>
                                </p:cTn>
                              </p:par>
                            </p:childTnLst>
                          </p:cTn>
                        </p:par>
                        <p:par>
                          <p:cTn id="45" fill="hold" nodeType="afterGroup">
                            <p:stCondLst>
                              <p:cond delay="4000"/>
                            </p:stCondLst>
                            <p:childTnLst>
                              <p:par>
                                <p:cTn id="46" presetID="1" presetClass="entr" presetSubtype="0" fill="hold" grpId="0" nodeType="afterEffect">
                                  <p:stCondLst>
                                    <p:cond delay="0"/>
                                  </p:stCondLst>
                                  <p:childTnLst>
                                    <p:set>
                                      <p:cBhvr>
                                        <p:cTn id="47" dur="1" fill="hold">
                                          <p:stCondLst>
                                            <p:cond delay="499"/>
                                          </p:stCondLst>
                                        </p:cTn>
                                        <p:tgtEl>
                                          <p:spTgt spid="34931"/>
                                        </p:tgtEl>
                                        <p:attrNameLst>
                                          <p:attrName>style.visibility</p:attrName>
                                        </p:attrNameLst>
                                      </p:cBhvr>
                                      <p:to>
                                        <p:strVal val="visible"/>
                                      </p:to>
                                    </p:set>
                                  </p:childTnLst>
                                </p:cTn>
                              </p:par>
                            </p:childTnLst>
                          </p:cTn>
                        </p:par>
                        <p:par>
                          <p:cTn id="48" fill="hold" nodeType="afterGroup">
                            <p:stCondLst>
                              <p:cond delay="4500"/>
                            </p:stCondLst>
                            <p:childTnLst>
                              <p:par>
                                <p:cTn id="49" presetID="1" presetClass="entr" presetSubtype="0" fill="hold" nodeType="afterEffect">
                                  <p:stCondLst>
                                    <p:cond delay="0"/>
                                  </p:stCondLst>
                                  <p:childTnLst>
                                    <p:set>
                                      <p:cBhvr>
                                        <p:cTn id="50" dur="1" fill="hold">
                                          <p:stCondLst>
                                            <p:cond delay="499"/>
                                          </p:stCondLst>
                                        </p:cTn>
                                        <p:tgtEl>
                                          <p:spTgt spid="34856"/>
                                        </p:tgtEl>
                                        <p:attrNameLst>
                                          <p:attrName>style.visibility</p:attrName>
                                        </p:attrNameLst>
                                      </p:cBhvr>
                                      <p:to>
                                        <p:strVal val="visible"/>
                                      </p:to>
                                    </p:set>
                                  </p:childTnLst>
                                </p:cTn>
                              </p:par>
                            </p:childTnLst>
                          </p:cTn>
                        </p:par>
                        <p:par>
                          <p:cTn id="51" fill="hold" nodeType="afterGroup">
                            <p:stCondLst>
                              <p:cond delay="5000"/>
                            </p:stCondLst>
                            <p:childTnLst>
                              <p:par>
                                <p:cTn id="52" presetID="1" presetClass="entr" presetSubtype="0" fill="hold" grpId="0" nodeType="afterEffect">
                                  <p:stCondLst>
                                    <p:cond delay="0"/>
                                  </p:stCondLst>
                                  <p:childTnLst>
                                    <p:set>
                                      <p:cBhvr>
                                        <p:cTn id="53" dur="1" fill="hold">
                                          <p:stCondLst>
                                            <p:cond delay="499"/>
                                          </p:stCondLst>
                                        </p:cTn>
                                        <p:tgtEl>
                                          <p:spTgt spid="34834"/>
                                        </p:tgtEl>
                                        <p:attrNameLst>
                                          <p:attrName>style.visibility</p:attrName>
                                        </p:attrNameLst>
                                      </p:cBhvr>
                                      <p:to>
                                        <p:strVal val="visible"/>
                                      </p:to>
                                    </p:set>
                                  </p:childTnLst>
                                </p:cTn>
                              </p:par>
                            </p:childTnLst>
                          </p:cTn>
                        </p:par>
                        <p:par>
                          <p:cTn id="54" fill="hold" nodeType="afterGroup">
                            <p:stCondLst>
                              <p:cond delay="5500"/>
                            </p:stCondLst>
                            <p:childTnLst>
                              <p:par>
                                <p:cTn id="55" presetID="1" presetClass="entr" presetSubtype="0" fill="hold" grpId="0" nodeType="afterEffect">
                                  <p:stCondLst>
                                    <p:cond delay="0"/>
                                  </p:stCondLst>
                                  <p:childTnLst>
                                    <p:set>
                                      <p:cBhvr>
                                        <p:cTn id="56" dur="1" fill="hold">
                                          <p:stCondLst>
                                            <p:cond delay="499"/>
                                          </p:stCondLst>
                                        </p:cTn>
                                        <p:tgtEl>
                                          <p:spTgt spid="34882"/>
                                        </p:tgtEl>
                                        <p:attrNameLst>
                                          <p:attrName>style.visibility</p:attrName>
                                        </p:attrNameLst>
                                      </p:cBhvr>
                                      <p:to>
                                        <p:strVal val="visible"/>
                                      </p:to>
                                    </p:set>
                                  </p:childTnLst>
                                </p:cTn>
                              </p:par>
                            </p:childTnLst>
                          </p:cTn>
                        </p:par>
                        <p:par>
                          <p:cTn id="57" fill="hold" nodeType="afterGroup">
                            <p:stCondLst>
                              <p:cond delay="6000"/>
                            </p:stCondLst>
                            <p:childTnLst>
                              <p:par>
                                <p:cTn id="58" presetID="1" presetClass="entr" presetSubtype="0" fill="hold" grpId="0" nodeType="afterEffect">
                                  <p:stCondLst>
                                    <p:cond delay="0"/>
                                  </p:stCondLst>
                                  <p:childTnLst>
                                    <p:set>
                                      <p:cBhvr>
                                        <p:cTn id="59" dur="1" fill="hold">
                                          <p:stCondLst>
                                            <p:cond delay="499"/>
                                          </p:stCondLst>
                                        </p:cTn>
                                        <p:tgtEl>
                                          <p:spTgt spid="34932"/>
                                        </p:tgtEl>
                                        <p:attrNameLst>
                                          <p:attrName>style.visibility</p:attrName>
                                        </p:attrNameLst>
                                      </p:cBhvr>
                                      <p:to>
                                        <p:strVal val="visible"/>
                                      </p:to>
                                    </p:set>
                                  </p:childTnLst>
                                </p:cTn>
                              </p:par>
                            </p:childTnLst>
                          </p:cTn>
                        </p:par>
                        <p:par>
                          <p:cTn id="60" fill="hold" nodeType="afterGroup">
                            <p:stCondLst>
                              <p:cond delay="6500"/>
                            </p:stCondLst>
                            <p:childTnLst>
                              <p:par>
                                <p:cTn id="61" presetID="1" presetClass="entr" presetSubtype="0" fill="hold" grpId="0" nodeType="afterEffect">
                                  <p:stCondLst>
                                    <p:cond delay="0"/>
                                  </p:stCondLst>
                                  <p:childTnLst>
                                    <p:set>
                                      <p:cBhvr>
                                        <p:cTn id="62" dur="1" fill="hold">
                                          <p:stCondLst>
                                            <p:cond delay="499"/>
                                          </p:stCondLst>
                                        </p:cTn>
                                        <p:tgtEl>
                                          <p:spTgt spid="34933"/>
                                        </p:tgtEl>
                                        <p:attrNameLst>
                                          <p:attrName>style.visibility</p:attrName>
                                        </p:attrNameLst>
                                      </p:cBhvr>
                                      <p:to>
                                        <p:strVal val="visible"/>
                                      </p:to>
                                    </p:set>
                                  </p:childTnLst>
                                  <p:subTnLst>
                                    <p:set>
                                      <p:cBhvr override="childStyle">
                                        <p:cTn dur="1" fill="hold" display="0" masterRel="nextClick" afterEffect="1"/>
                                        <p:tgtEl>
                                          <p:spTgt spid="34933"/>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4936"/>
                                        </p:tgtEl>
                                        <p:attrNameLst>
                                          <p:attrName>style.visibility</p:attrName>
                                        </p:attrNameLst>
                                      </p:cBhvr>
                                      <p:to>
                                        <p:strVal val="visible"/>
                                      </p:to>
                                    </p:set>
                                  </p:childTnLst>
                                </p:cTn>
                              </p:par>
                            </p:childTnLst>
                          </p:cTn>
                        </p:par>
                        <p:par>
                          <p:cTn id="67" fill="hold" nodeType="afterGroup">
                            <p:stCondLst>
                              <p:cond delay="500"/>
                            </p:stCondLst>
                            <p:childTnLst>
                              <p:par>
                                <p:cTn id="68" presetID="1" presetClass="entr" presetSubtype="0" fill="hold" grpId="0" nodeType="afterEffect">
                                  <p:stCondLst>
                                    <p:cond delay="0"/>
                                  </p:stCondLst>
                                  <p:childTnLst>
                                    <p:set>
                                      <p:cBhvr>
                                        <p:cTn id="69" dur="1" fill="hold">
                                          <p:stCondLst>
                                            <p:cond delay="499"/>
                                          </p:stCondLst>
                                        </p:cTn>
                                        <p:tgtEl>
                                          <p:spTgt spid="34937"/>
                                        </p:tgtEl>
                                        <p:attrNameLst>
                                          <p:attrName>style.visibility</p:attrName>
                                        </p:attrNameLst>
                                      </p:cBhvr>
                                      <p:to>
                                        <p:strVal val="visible"/>
                                      </p:to>
                                    </p:set>
                                  </p:childTnLst>
                                  <p:subTnLst>
                                    <p:set>
                                      <p:cBhvr override="childStyle">
                                        <p:cTn dur="1" fill="hold" display="0" masterRel="nextClick" afterEffect="1"/>
                                        <p:tgtEl>
                                          <p:spTgt spid="34937"/>
                                        </p:tgtEl>
                                        <p:attrNameLst>
                                          <p:attrName>style.visibility</p:attrName>
                                        </p:attrNameLst>
                                      </p:cBhvr>
                                      <p:to>
                                        <p:strVal val="hidden"/>
                                      </p:to>
                                    </p:set>
                                  </p:sub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499"/>
                                          </p:stCondLst>
                                        </p:cTn>
                                        <p:tgtEl>
                                          <p:spTgt spid="34851"/>
                                        </p:tgtEl>
                                        <p:attrNameLst>
                                          <p:attrName>style.visibility</p:attrName>
                                        </p:attrNameLst>
                                      </p:cBhvr>
                                      <p:to>
                                        <p:strVal val="visible"/>
                                      </p:to>
                                    </p:set>
                                  </p:childTnLst>
                                </p:cTn>
                              </p:par>
                            </p:childTnLst>
                          </p:cTn>
                        </p:par>
                        <p:par>
                          <p:cTn id="74" fill="hold" nodeType="afterGroup">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34832"/>
                                        </p:tgtEl>
                                        <p:attrNameLst>
                                          <p:attrName>style.visibility</p:attrName>
                                        </p:attrNameLst>
                                      </p:cBhvr>
                                      <p:to>
                                        <p:strVal val="visible"/>
                                      </p:to>
                                    </p:set>
                                  </p:childTnLst>
                                </p:cTn>
                              </p:par>
                            </p:childTnLst>
                          </p:cTn>
                        </p:par>
                        <p:par>
                          <p:cTn id="77" fill="hold" nodeType="afterGroup">
                            <p:stCondLst>
                              <p:cond delay="1000"/>
                            </p:stCondLst>
                            <p:childTnLst>
                              <p:par>
                                <p:cTn id="78" presetID="1" presetClass="entr" presetSubtype="0" fill="hold" grpId="0" nodeType="afterEffect">
                                  <p:stCondLst>
                                    <p:cond delay="0"/>
                                  </p:stCondLst>
                                  <p:childTnLst>
                                    <p:set>
                                      <p:cBhvr>
                                        <p:cTn id="79" dur="1" fill="hold">
                                          <p:stCondLst>
                                            <p:cond delay="499"/>
                                          </p:stCondLst>
                                        </p:cTn>
                                        <p:tgtEl>
                                          <p:spTgt spid="34863"/>
                                        </p:tgtEl>
                                        <p:attrNameLst>
                                          <p:attrName>style.visibility</p:attrName>
                                        </p:attrNameLst>
                                      </p:cBhvr>
                                      <p:to>
                                        <p:strVal val="visible"/>
                                      </p:to>
                                    </p:set>
                                  </p:childTnLst>
                                </p:cTn>
                              </p:par>
                            </p:childTnLst>
                          </p:cTn>
                        </p:par>
                        <p:par>
                          <p:cTn id="80" fill="hold" nodeType="afterGroup">
                            <p:stCondLst>
                              <p:cond delay="1500"/>
                            </p:stCondLst>
                            <p:childTnLst>
                              <p:par>
                                <p:cTn id="81" presetID="1" presetClass="entr" presetSubtype="0" fill="hold" grpId="0" nodeType="afterEffect">
                                  <p:stCondLst>
                                    <p:cond delay="0"/>
                                  </p:stCondLst>
                                  <p:childTnLst>
                                    <p:set>
                                      <p:cBhvr>
                                        <p:cTn id="82" dur="1" fill="hold">
                                          <p:stCondLst>
                                            <p:cond delay="499"/>
                                          </p:stCondLst>
                                        </p:cTn>
                                        <p:tgtEl>
                                          <p:spTgt spid="34939"/>
                                        </p:tgtEl>
                                        <p:attrNameLst>
                                          <p:attrName>style.visibility</p:attrName>
                                        </p:attrNameLst>
                                      </p:cBhvr>
                                      <p:to>
                                        <p:strVal val="visible"/>
                                      </p:to>
                                    </p:set>
                                  </p:childTnLst>
                                </p:cTn>
                              </p:par>
                            </p:childTnLst>
                          </p:cTn>
                        </p:par>
                        <p:par>
                          <p:cTn id="83" fill="hold" nodeType="afterGroup">
                            <p:stCondLst>
                              <p:cond delay="2000"/>
                            </p:stCondLst>
                            <p:childTnLst>
                              <p:par>
                                <p:cTn id="84" presetID="1" presetClass="entr" presetSubtype="0" fill="hold" nodeType="afterEffect">
                                  <p:stCondLst>
                                    <p:cond delay="0"/>
                                  </p:stCondLst>
                                  <p:childTnLst>
                                    <p:set>
                                      <p:cBhvr>
                                        <p:cTn id="85" dur="1" fill="hold">
                                          <p:stCondLst>
                                            <p:cond delay="499"/>
                                          </p:stCondLst>
                                        </p:cTn>
                                        <p:tgtEl>
                                          <p:spTgt spid="34848"/>
                                        </p:tgtEl>
                                        <p:attrNameLst>
                                          <p:attrName>style.visibility</p:attrName>
                                        </p:attrNameLst>
                                      </p:cBhvr>
                                      <p:to>
                                        <p:strVal val="visible"/>
                                      </p:to>
                                    </p:set>
                                  </p:childTnLst>
                                </p:cTn>
                              </p:par>
                            </p:childTnLst>
                          </p:cTn>
                        </p:par>
                        <p:par>
                          <p:cTn id="86" fill="hold" nodeType="afterGroup">
                            <p:stCondLst>
                              <p:cond delay="2500"/>
                            </p:stCondLst>
                            <p:childTnLst>
                              <p:par>
                                <p:cTn id="87" presetID="1" presetClass="entr" presetSubtype="0" fill="hold" grpId="0" nodeType="afterEffect">
                                  <p:stCondLst>
                                    <p:cond delay="0"/>
                                  </p:stCondLst>
                                  <p:childTnLst>
                                    <p:set>
                                      <p:cBhvr>
                                        <p:cTn id="88" dur="1" fill="hold">
                                          <p:stCondLst>
                                            <p:cond delay="499"/>
                                          </p:stCondLst>
                                        </p:cTn>
                                        <p:tgtEl>
                                          <p:spTgt spid="34828"/>
                                        </p:tgtEl>
                                        <p:attrNameLst>
                                          <p:attrName>style.visibility</p:attrName>
                                        </p:attrNameLst>
                                      </p:cBhvr>
                                      <p:to>
                                        <p:strVal val="visible"/>
                                      </p:to>
                                    </p:set>
                                  </p:childTnLst>
                                </p:cTn>
                              </p:par>
                            </p:childTnLst>
                          </p:cTn>
                        </p:par>
                        <p:par>
                          <p:cTn id="89" fill="hold" nodeType="afterGroup">
                            <p:stCondLst>
                              <p:cond delay="3000"/>
                            </p:stCondLst>
                            <p:childTnLst>
                              <p:par>
                                <p:cTn id="90" presetID="1" presetClass="entr" presetSubtype="0" fill="hold" grpId="0" nodeType="afterEffect">
                                  <p:stCondLst>
                                    <p:cond delay="0"/>
                                  </p:stCondLst>
                                  <p:childTnLst>
                                    <p:set>
                                      <p:cBhvr>
                                        <p:cTn id="91" dur="1" fill="hold">
                                          <p:stCondLst>
                                            <p:cond delay="499"/>
                                          </p:stCondLst>
                                        </p:cTn>
                                        <p:tgtEl>
                                          <p:spTgt spid="34868"/>
                                        </p:tgtEl>
                                        <p:attrNameLst>
                                          <p:attrName>style.visibility</p:attrName>
                                        </p:attrNameLst>
                                      </p:cBhvr>
                                      <p:to>
                                        <p:strVal val="visible"/>
                                      </p:to>
                                    </p:set>
                                  </p:childTnLst>
                                </p:cTn>
                              </p:par>
                            </p:childTnLst>
                          </p:cTn>
                        </p:par>
                        <p:par>
                          <p:cTn id="92" fill="hold" nodeType="afterGroup">
                            <p:stCondLst>
                              <p:cond delay="3500"/>
                            </p:stCondLst>
                            <p:childTnLst>
                              <p:par>
                                <p:cTn id="93" presetID="1" presetClass="entr" presetSubtype="0" fill="hold" grpId="0" nodeType="afterEffect">
                                  <p:stCondLst>
                                    <p:cond delay="0"/>
                                  </p:stCondLst>
                                  <p:childTnLst>
                                    <p:set>
                                      <p:cBhvr>
                                        <p:cTn id="94" dur="1" fill="hold">
                                          <p:stCondLst>
                                            <p:cond delay="499"/>
                                          </p:stCondLst>
                                        </p:cTn>
                                        <p:tgtEl>
                                          <p:spTgt spid="34938"/>
                                        </p:tgtEl>
                                        <p:attrNameLst>
                                          <p:attrName>style.visibility</p:attrName>
                                        </p:attrNameLst>
                                      </p:cBhvr>
                                      <p:to>
                                        <p:strVal val="visible"/>
                                      </p:to>
                                    </p:set>
                                  </p:childTnLst>
                                </p:cTn>
                              </p:par>
                            </p:childTnLst>
                          </p:cTn>
                        </p:par>
                        <p:par>
                          <p:cTn id="95" fill="hold" nodeType="afterGroup">
                            <p:stCondLst>
                              <p:cond delay="4000"/>
                            </p:stCondLst>
                            <p:childTnLst>
                              <p:par>
                                <p:cTn id="96" presetID="1" presetClass="entr" presetSubtype="0" fill="hold" nodeType="afterEffect">
                                  <p:stCondLst>
                                    <p:cond delay="0"/>
                                  </p:stCondLst>
                                  <p:childTnLst>
                                    <p:set>
                                      <p:cBhvr>
                                        <p:cTn id="97" dur="1" fill="hold">
                                          <p:stCondLst>
                                            <p:cond delay="499"/>
                                          </p:stCondLst>
                                        </p:cTn>
                                        <p:tgtEl>
                                          <p:spTgt spid="34850"/>
                                        </p:tgtEl>
                                        <p:attrNameLst>
                                          <p:attrName>style.visibility</p:attrName>
                                        </p:attrNameLst>
                                      </p:cBhvr>
                                      <p:to>
                                        <p:strVal val="visible"/>
                                      </p:to>
                                    </p:set>
                                  </p:childTnLst>
                                </p:cTn>
                              </p:par>
                            </p:childTnLst>
                          </p:cTn>
                        </p:par>
                        <p:par>
                          <p:cTn id="98" fill="hold" nodeType="afterGroup">
                            <p:stCondLst>
                              <p:cond delay="4500"/>
                            </p:stCondLst>
                            <p:childTnLst>
                              <p:par>
                                <p:cTn id="99" presetID="1" presetClass="entr" presetSubtype="0" fill="hold" grpId="0" nodeType="afterEffect">
                                  <p:stCondLst>
                                    <p:cond delay="0"/>
                                  </p:stCondLst>
                                  <p:childTnLst>
                                    <p:set>
                                      <p:cBhvr>
                                        <p:cTn id="100" dur="1" fill="hold">
                                          <p:stCondLst>
                                            <p:cond delay="499"/>
                                          </p:stCondLst>
                                        </p:cTn>
                                        <p:tgtEl>
                                          <p:spTgt spid="34831"/>
                                        </p:tgtEl>
                                        <p:attrNameLst>
                                          <p:attrName>style.visibility</p:attrName>
                                        </p:attrNameLst>
                                      </p:cBhvr>
                                      <p:to>
                                        <p:strVal val="visible"/>
                                      </p:to>
                                    </p:set>
                                  </p:childTnLst>
                                </p:cTn>
                              </p:par>
                            </p:childTnLst>
                          </p:cTn>
                        </p:par>
                        <p:par>
                          <p:cTn id="101" fill="hold" nodeType="afterGroup">
                            <p:stCondLst>
                              <p:cond delay="5000"/>
                            </p:stCondLst>
                            <p:childTnLst>
                              <p:par>
                                <p:cTn id="102" presetID="1" presetClass="entr" presetSubtype="0" fill="hold" grpId="0" nodeType="afterEffect">
                                  <p:stCondLst>
                                    <p:cond delay="0"/>
                                  </p:stCondLst>
                                  <p:childTnLst>
                                    <p:set>
                                      <p:cBhvr>
                                        <p:cTn id="103" dur="1" fill="hold">
                                          <p:stCondLst>
                                            <p:cond delay="499"/>
                                          </p:stCondLst>
                                        </p:cTn>
                                        <p:tgtEl>
                                          <p:spTgt spid="34880"/>
                                        </p:tgtEl>
                                        <p:attrNameLst>
                                          <p:attrName>style.visibility</p:attrName>
                                        </p:attrNameLst>
                                      </p:cBhvr>
                                      <p:to>
                                        <p:strVal val="visible"/>
                                      </p:to>
                                    </p:set>
                                  </p:childTnLst>
                                </p:cTn>
                              </p:par>
                            </p:childTnLst>
                          </p:cTn>
                        </p:par>
                        <p:par>
                          <p:cTn id="104" fill="hold" nodeType="afterGroup">
                            <p:stCondLst>
                              <p:cond delay="5500"/>
                            </p:stCondLst>
                            <p:childTnLst>
                              <p:par>
                                <p:cTn id="105" presetID="1" presetClass="entr" presetSubtype="0" fill="hold" grpId="0" nodeType="afterEffect">
                                  <p:stCondLst>
                                    <p:cond delay="0"/>
                                  </p:stCondLst>
                                  <p:childTnLst>
                                    <p:set>
                                      <p:cBhvr>
                                        <p:cTn id="106" dur="1" fill="hold">
                                          <p:stCondLst>
                                            <p:cond delay="499"/>
                                          </p:stCondLst>
                                        </p:cTn>
                                        <p:tgtEl>
                                          <p:spTgt spid="34940"/>
                                        </p:tgtEl>
                                        <p:attrNameLst>
                                          <p:attrName>style.visibility</p:attrName>
                                        </p:attrNameLst>
                                      </p:cBhvr>
                                      <p:to>
                                        <p:strVal val="visible"/>
                                      </p:to>
                                    </p:set>
                                  </p:childTnLst>
                                </p:cTn>
                              </p:par>
                            </p:childTnLst>
                          </p:cTn>
                        </p:par>
                        <p:par>
                          <p:cTn id="107" fill="hold" nodeType="afterGroup">
                            <p:stCondLst>
                              <p:cond delay="6000"/>
                            </p:stCondLst>
                            <p:childTnLst>
                              <p:par>
                                <p:cTn id="108" presetID="1" presetClass="entr" presetSubtype="0" fill="hold" grpId="0" nodeType="afterEffect">
                                  <p:stCondLst>
                                    <p:cond delay="0"/>
                                  </p:stCondLst>
                                  <p:childTnLst>
                                    <p:set>
                                      <p:cBhvr>
                                        <p:cTn id="109" dur="1" fill="hold">
                                          <p:stCondLst>
                                            <p:cond delay="499"/>
                                          </p:stCondLst>
                                        </p:cTn>
                                        <p:tgtEl>
                                          <p:spTgt spid="34944"/>
                                        </p:tgtEl>
                                        <p:attrNameLst>
                                          <p:attrName>style.visibility</p:attrName>
                                        </p:attrNameLst>
                                      </p:cBhvr>
                                      <p:to>
                                        <p:strVal val="visible"/>
                                      </p:to>
                                    </p:set>
                                  </p:childTnLst>
                                  <p:subTnLst>
                                    <p:set>
                                      <p:cBhvr override="childStyle">
                                        <p:cTn dur="1" fill="hold" display="0" masterRel="nextClick" afterEffect="1"/>
                                        <p:tgtEl>
                                          <p:spTgt spid="34944"/>
                                        </p:tgtEl>
                                        <p:attrNameLst>
                                          <p:attrName>style.visibility</p:attrName>
                                        </p:attrNameLst>
                                      </p:cBhvr>
                                      <p:to>
                                        <p:strVal val="hidden"/>
                                      </p:to>
                                    </p:set>
                                  </p:sub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34943"/>
                                        </p:tgtEl>
                                        <p:attrNameLst>
                                          <p:attrName>style.visibility</p:attrName>
                                        </p:attrNameLst>
                                      </p:cBhvr>
                                      <p:to>
                                        <p:strVal val="visible"/>
                                      </p:to>
                                    </p:set>
                                  </p:childTnLst>
                                </p:cTn>
                              </p:par>
                            </p:childTnLst>
                          </p:cTn>
                        </p:par>
                        <p:par>
                          <p:cTn id="114" fill="hold" nodeType="afterGroup">
                            <p:stCondLst>
                              <p:cond delay="500"/>
                            </p:stCondLst>
                            <p:childTnLst>
                              <p:par>
                                <p:cTn id="115" presetID="1" presetClass="entr" presetSubtype="0" fill="hold" nodeType="afterEffect">
                                  <p:stCondLst>
                                    <p:cond delay="0"/>
                                  </p:stCondLst>
                                  <p:childTnLst>
                                    <p:set>
                                      <p:cBhvr>
                                        <p:cTn id="116" dur="1" fill="hold">
                                          <p:stCondLst>
                                            <p:cond delay="499"/>
                                          </p:stCondLst>
                                        </p:cTn>
                                        <p:tgtEl>
                                          <p:spTgt spid="34849"/>
                                        </p:tgtEl>
                                        <p:attrNameLst>
                                          <p:attrName>style.visibility</p:attrName>
                                        </p:attrNameLst>
                                      </p:cBhvr>
                                      <p:to>
                                        <p:strVal val="visible"/>
                                      </p:to>
                                    </p:set>
                                  </p:childTnLst>
                                </p:cTn>
                              </p:par>
                            </p:childTnLst>
                          </p:cTn>
                        </p:par>
                        <p:par>
                          <p:cTn id="117" fill="hold" nodeType="afterGroup">
                            <p:stCondLst>
                              <p:cond delay="1000"/>
                            </p:stCondLst>
                            <p:childTnLst>
                              <p:par>
                                <p:cTn id="118" presetID="1" presetClass="entr" presetSubtype="0" fill="hold" grpId="0" nodeType="afterEffect">
                                  <p:stCondLst>
                                    <p:cond delay="0"/>
                                  </p:stCondLst>
                                  <p:childTnLst>
                                    <p:set>
                                      <p:cBhvr>
                                        <p:cTn id="119" dur="1" fill="hold">
                                          <p:stCondLst>
                                            <p:cond delay="499"/>
                                          </p:stCondLst>
                                        </p:cTn>
                                        <p:tgtEl>
                                          <p:spTgt spid="34829"/>
                                        </p:tgtEl>
                                        <p:attrNameLst>
                                          <p:attrName>style.visibility</p:attrName>
                                        </p:attrNameLst>
                                      </p:cBhvr>
                                      <p:to>
                                        <p:strVal val="visible"/>
                                      </p:to>
                                    </p:set>
                                  </p:childTnLst>
                                </p:cTn>
                              </p:par>
                            </p:childTnLst>
                          </p:cTn>
                        </p:par>
                        <p:par>
                          <p:cTn id="120" fill="hold" nodeType="afterGroup">
                            <p:stCondLst>
                              <p:cond delay="1500"/>
                            </p:stCondLst>
                            <p:childTnLst>
                              <p:par>
                                <p:cTn id="121" presetID="1" presetClass="entr" presetSubtype="0" fill="hold" grpId="0" nodeType="afterEffect">
                                  <p:stCondLst>
                                    <p:cond delay="0"/>
                                  </p:stCondLst>
                                  <p:childTnLst>
                                    <p:set>
                                      <p:cBhvr>
                                        <p:cTn id="122" dur="1" fill="hold">
                                          <p:stCondLst>
                                            <p:cond delay="499"/>
                                          </p:stCondLst>
                                        </p:cTn>
                                        <p:tgtEl>
                                          <p:spTgt spid="34876"/>
                                        </p:tgtEl>
                                        <p:attrNameLst>
                                          <p:attrName>style.visibility</p:attrName>
                                        </p:attrNameLst>
                                      </p:cBhvr>
                                      <p:to>
                                        <p:strVal val="visible"/>
                                      </p:to>
                                    </p:set>
                                  </p:childTnLst>
                                </p:cTn>
                              </p:par>
                            </p:childTnLst>
                          </p:cTn>
                        </p:par>
                        <p:par>
                          <p:cTn id="123" fill="hold" nodeType="afterGroup">
                            <p:stCondLst>
                              <p:cond delay="2000"/>
                            </p:stCondLst>
                            <p:childTnLst>
                              <p:par>
                                <p:cTn id="124" presetID="1" presetClass="entr" presetSubtype="0" fill="hold" grpId="0" nodeType="afterEffect">
                                  <p:stCondLst>
                                    <p:cond delay="0"/>
                                  </p:stCondLst>
                                  <p:childTnLst>
                                    <p:set>
                                      <p:cBhvr>
                                        <p:cTn id="125" dur="1" fill="hold">
                                          <p:stCondLst>
                                            <p:cond delay="499"/>
                                          </p:stCondLst>
                                        </p:cTn>
                                        <p:tgtEl>
                                          <p:spTgt spid="34945"/>
                                        </p:tgtEl>
                                        <p:attrNameLst>
                                          <p:attrName>style.visibility</p:attrName>
                                        </p:attrNameLst>
                                      </p:cBhvr>
                                      <p:to>
                                        <p:strVal val="visible"/>
                                      </p:to>
                                    </p:set>
                                  </p:childTnLst>
                                </p:cTn>
                              </p:par>
                            </p:childTnLst>
                          </p:cTn>
                        </p:par>
                        <p:par>
                          <p:cTn id="126" fill="hold" nodeType="afterGroup">
                            <p:stCondLst>
                              <p:cond delay="2500"/>
                            </p:stCondLst>
                            <p:childTnLst>
                              <p:par>
                                <p:cTn id="127" presetID="1" presetClass="entr" presetSubtype="0" fill="hold" nodeType="afterEffect">
                                  <p:stCondLst>
                                    <p:cond delay="0"/>
                                  </p:stCondLst>
                                  <p:childTnLst>
                                    <p:set>
                                      <p:cBhvr>
                                        <p:cTn id="128" dur="1" fill="hold">
                                          <p:stCondLst>
                                            <p:cond delay="499"/>
                                          </p:stCondLst>
                                        </p:cTn>
                                        <p:tgtEl>
                                          <p:spTgt spid="34854"/>
                                        </p:tgtEl>
                                        <p:attrNameLst>
                                          <p:attrName>style.visibility</p:attrName>
                                        </p:attrNameLst>
                                      </p:cBhvr>
                                      <p:to>
                                        <p:strVal val="visible"/>
                                      </p:to>
                                    </p:set>
                                  </p:childTnLst>
                                </p:cTn>
                              </p:par>
                            </p:childTnLst>
                          </p:cTn>
                        </p:par>
                        <p:par>
                          <p:cTn id="129" fill="hold" nodeType="afterGroup">
                            <p:stCondLst>
                              <p:cond delay="3000"/>
                            </p:stCondLst>
                            <p:childTnLst>
                              <p:par>
                                <p:cTn id="130" presetID="1" presetClass="entr" presetSubtype="0" fill="hold" grpId="0" nodeType="afterEffect">
                                  <p:stCondLst>
                                    <p:cond delay="0"/>
                                  </p:stCondLst>
                                  <p:childTnLst>
                                    <p:set>
                                      <p:cBhvr>
                                        <p:cTn id="131" dur="1" fill="hold">
                                          <p:stCondLst>
                                            <p:cond delay="499"/>
                                          </p:stCondLst>
                                        </p:cTn>
                                        <p:tgtEl>
                                          <p:spTgt spid="34835"/>
                                        </p:tgtEl>
                                        <p:attrNameLst>
                                          <p:attrName>style.visibility</p:attrName>
                                        </p:attrNameLst>
                                      </p:cBhvr>
                                      <p:to>
                                        <p:strVal val="visible"/>
                                      </p:to>
                                    </p:set>
                                  </p:childTnLst>
                                </p:cTn>
                              </p:par>
                            </p:childTnLst>
                          </p:cTn>
                        </p:par>
                        <p:par>
                          <p:cTn id="132" fill="hold" nodeType="afterGroup">
                            <p:stCondLst>
                              <p:cond delay="3500"/>
                            </p:stCondLst>
                            <p:childTnLst>
                              <p:par>
                                <p:cTn id="133" presetID="1" presetClass="entr" presetSubtype="0" fill="hold" grpId="0" nodeType="afterEffect">
                                  <p:stCondLst>
                                    <p:cond delay="0"/>
                                  </p:stCondLst>
                                  <p:childTnLst>
                                    <p:set>
                                      <p:cBhvr>
                                        <p:cTn id="134" dur="1" fill="hold">
                                          <p:stCondLst>
                                            <p:cond delay="499"/>
                                          </p:stCondLst>
                                        </p:cTn>
                                        <p:tgtEl>
                                          <p:spTgt spid="34879"/>
                                        </p:tgtEl>
                                        <p:attrNameLst>
                                          <p:attrName>style.visibility</p:attrName>
                                        </p:attrNameLst>
                                      </p:cBhvr>
                                      <p:to>
                                        <p:strVal val="visible"/>
                                      </p:to>
                                    </p:set>
                                  </p:childTnLst>
                                </p:cTn>
                              </p:par>
                            </p:childTnLst>
                          </p:cTn>
                        </p:par>
                        <p:par>
                          <p:cTn id="135" fill="hold" nodeType="afterGroup">
                            <p:stCondLst>
                              <p:cond delay="4000"/>
                            </p:stCondLst>
                            <p:childTnLst>
                              <p:par>
                                <p:cTn id="136" presetID="1" presetClass="entr" presetSubtype="0" fill="hold" grpId="0" nodeType="afterEffect">
                                  <p:stCondLst>
                                    <p:cond delay="0"/>
                                  </p:stCondLst>
                                  <p:childTnLst>
                                    <p:set>
                                      <p:cBhvr>
                                        <p:cTn id="137" dur="1" fill="hold">
                                          <p:stCondLst>
                                            <p:cond delay="499"/>
                                          </p:stCondLst>
                                        </p:cTn>
                                        <p:tgtEl>
                                          <p:spTgt spid="34946"/>
                                        </p:tgtEl>
                                        <p:attrNameLst>
                                          <p:attrName>style.visibility</p:attrName>
                                        </p:attrNameLst>
                                      </p:cBhvr>
                                      <p:to>
                                        <p:strVal val="visible"/>
                                      </p:to>
                                    </p:set>
                                  </p:childTnLst>
                                </p:cTn>
                              </p:par>
                            </p:childTnLst>
                          </p:cTn>
                        </p:par>
                        <p:par>
                          <p:cTn id="138" fill="hold" nodeType="afterGroup">
                            <p:stCondLst>
                              <p:cond delay="4500"/>
                            </p:stCondLst>
                            <p:childTnLst>
                              <p:par>
                                <p:cTn id="139" presetID="1" presetClass="entr" presetSubtype="0" fill="hold" grpId="0" nodeType="afterEffect">
                                  <p:stCondLst>
                                    <p:cond delay="0"/>
                                  </p:stCondLst>
                                  <p:childTnLst>
                                    <p:set>
                                      <p:cBhvr>
                                        <p:cTn id="140" dur="1" fill="hold">
                                          <p:stCondLst>
                                            <p:cond delay="499"/>
                                          </p:stCondLst>
                                        </p:cTn>
                                        <p:tgtEl>
                                          <p:spTgt spid="34947"/>
                                        </p:tgtEl>
                                        <p:attrNameLst>
                                          <p:attrName>style.visibility</p:attrName>
                                        </p:attrNameLst>
                                      </p:cBhvr>
                                      <p:to>
                                        <p:strVal val="visible"/>
                                      </p:to>
                                    </p:set>
                                  </p:childTnLst>
                                  <p:subTnLst>
                                    <p:set>
                                      <p:cBhvr override="childStyle">
                                        <p:cTn dur="1" fill="hold" display="0" masterRel="nextClick" afterEffect="1"/>
                                        <p:tgtEl>
                                          <p:spTgt spid="34947"/>
                                        </p:tgtEl>
                                        <p:attrNameLst>
                                          <p:attrName>style.visibility</p:attrName>
                                        </p:attrNameLst>
                                      </p:cBhvr>
                                      <p:to>
                                        <p:strVal val="hidden"/>
                                      </p:to>
                                    </p:set>
                                  </p:sub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grpId="0" nodeType="clickEffect">
                                  <p:stCondLst>
                                    <p:cond delay="0"/>
                                  </p:stCondLst>
                                  <p:childTnLst>
                                    <p:set>
                                      <p:cBhvr>
                                        <p:cTn id="144" dur="1" fill="hold">
                                          <p:stCondLst>
                                            <p:cond delay="499"/>
                                          </p:stCondLst>
                                        </p:cTn>
                                        <p:tgtEl>
                                          <p:spTgt spid="34949"/>
                                        </p:tgtEl>
                                        <p:attrNameLst>
                                          <p:attrName>style.visibility</p:attrName>
                                        </p:attrNameLst>
                                      </p:cBhvr>
                                      <p:to>
                                        <p:strVal val="visible"/>
                                      </p:to>
                                    </p:set>
                                  </p:childTnLst>
                                </p:cTn>
                              </p:par>
                            </p:childTnLst>
                          </p:cTn>
                        </p:par>
                        <p:par>
                          <p:cTn id="145" fill="hold" nodeType="afterGroup">
                            <p:stCondLst>
                              <p:cond delay="500"/>
                            </p:stCondLst>
                            <p:childTnLst>
                              <p:par>
                                <p:cTn id="146" presetID="1" presetClass="entr" presetSubtype="0" fill="hold" grpId="0" nodeType="afterEffect">
                                  <p:stCondLst>
                                    <p:cond delay="0"/>
                                  </p:stCondLst>
                                  <p:childTnLst>
                                    <p:set>
                                      <p:cBhvr>
                                        <p:cTn id="147" dur="1" fill="hold">
                                          <p:stCondLst>
                                            <p:cond delay="499"/>
                                          </p:stCondLst>
                                        </p:cTn>
                                        <p:tgtEl>
                                          <p:spTgt spid="34950"/>
                                        </p:tgtEl>
                                        <p:attrNameLst>
                                          <p:attrName>style.visibility</p:attrName>
                                        </p:attrNameLst>
                                      </p:cBhvr>
                                      <p:to>
                                        <p:strVal val="visible"/>
                                      </p:to>
                                    </p:set>
                                  </p:childTnLst>
                                  <p:subTnLst>
                                    <p:set>
                                      <p:cBhvr override="childStyle">
                                        <p:cTn dur="1" fill="hold" display="0" masterRel="nextClick" afterEffect="1"/>
                                        <p:tgtEl>
                                          <p:spTgt spid="34950"/>
                                        </p:tgtEl>
                                        <p:attrNameLst>
                                          <p:attrName>style.visibility</p:attrName>
                                        </p:attrNameLst>
                                      </p:cBhvr>
                                      <p:to>
                                        <p:strVal val="hidden"/>
                                      </p:to>
                                    </p:set>
                                  </p:subTnLst>
                                </p:cTn>
                              </p:par>
                            </p:childTnLst>
                          </p:cTn>
                        </p:par>
                      </p:childTnLst>
                    </p:cTn>
                  </p:par>
                  <p:par>
                    <p:cTn id="148" fill="hold" nodeType="clickPar">
                      <p:stCondLst>
                        <p:cond delay="indefinite"/>
                      </p:stCondLst>
                      <p:childTnLst>
                        <p:par>
                          <p:cTn id="149" fill="hold" nodeType="withGroup">
                            <p:stCondLst>
                              <p:cond delay="0"/>
                            </p:stCondLst>
                            <p:childTnLst>
                              <p:par>
                                <p:cTn id="150" presetID="1" presetClass="entr" presetSubtype="0" fill="hold" nodeType="clickEffect">
                                  <p:stCondLst>
                                    <p:cond delay="0"/>
                                  </p:stCondLst>
                                  <p:childTnLst>
                                    <p:set>
                                      <p:cBhvr>
                                        <p:cTn id="151" dur="1" fill="hold">
                                          <p:stCondLst>
                                            <p:cond delay="499"/>
                                          </p:stCondLst>
                                        </p:cTn>
                                        <p:tgtEl>
                                          <p:spTgt spid="34847"/>
                                        </p:tgtEl>
                                        <p:attrNameLst>
                                          <p:attrName>style.visibility</p:attrName>
                                        </p:attrNameLst>
                                      </p:cBhvr>
                                      <p:to>
                                        <p:strVal val="visible"/>
                                      </p:to>
                                    </p:set>
                                  </p:childTnLst>
                                </p:cTn>
                              </p:par>
                            </p:childTnLst>
                          </p:cTn>
                        </p:par>
                        <p:par>
                          <p:cTn id="152" fill="hold" nodeType="afterGroup">
                            <p:stCondLst>
                              <p:cond delay="500"/>
                            </p:stCondLst>
                            <p:childTnLst>
                              <p:par>
                                <p:cTn id="153" presetID="1" presetClass="entr" presetSubtype="0" fill="hold" grpId="0" nodeType="afterEffect">
                                  <p:stCondLst>
                                    <p:cond delay="0"/>
                                  </p:stCondLst>
                                  <p:childTnLst>
                                    <p:set>
                                      <p:cBhvr>
                                        <p:cTn id="154" dur="1" fill="hold">
                                          <p:stCondLst>
                                            <p:cond delay="499"/>
                                          </p:stCondLst>
                                        </p:cTn>
                                        <p:tgtEl>
                                          <p:spTgt spid="34826"/>
                                        </p:tgtEl>
                                        <p:attrNameLst>
                                          <p:attrName>style.visibility</p:attrName>
                                        </p:attrNameLst>
                                      </p:cBhvr>
                                      <p:to>
                                        <p:strVal val="visible"/>
                                      </p:to>
                                    </p:set>
                                  </p:childTnLst>
                                </p:cTn>
                              </p:par>
                            </p:childTnLst>
                          </p:cTn>
                        </p:par>
                        <p:par>
                          <p:cTn id="155" fill="hold" nodeType="afterGroup">
                            <p:stCondLst>
                              <p:cond delay="1000"/>
                            </p:stCondLst>
                            <p:childTnLst>
                              <p:par>
                                <p:cTn id="156" presetID="1" presetClass="entr" presetSubtype="0" fill="hold" grpId="0" nodeType="afterEffect">
                                  <p:stCondLst>
                                    <p:cond delay="0"/>
                                  </p:stCondLst>
                                  <p:childTnLst>
                                    <p:set>
                                      <p:cBhvr>
                                        <p:cTn id="157" dur="1" fill="hold">
                                          <p:stCondLst>
                                            <p:cond delay="499"/>
                                          </p:stCondLst>
                                        </p:cTn>
                                        <p:tgtEl>
                                          <p:spTgt spid="34926"/>
                                        </p:tgtEl>
                                        <p:attrNameLst>
                                          <p:attrName>style.visibility</p:attrName>
                                        </p:attrNameLst>
                                      </p:cBhvr>
                                      <p:to>
                                        <p:strVal val="visible"/>
                                      </p:to>
                                    </p:set>
                                  </p:childTnLst>
                                </p:cTn>
                              </p:par>
                            </p:childTnLst>
                          </p:cTn>
                        </p:par>
                        <p:par>
                          <p:cTn id="158" fill="hold" nodeType="afterGroup">
                            <p:stCondLst>
                              <p:cond delay="1500"/>
                            </p:stCondLst>
                            <p:childTnLst>
                              <p:par>
                                <p:cTn id="159" presetID="1" presetClass="entr" presetSubtype="0" fill="hold" grpId="0" nodeType="afterEffect">
                                  <p:stCondLst>
                                    <p:cond delay="0"/>
                                  </p:stCondLst>
                                  <p:childTnLst>
                                    <p:set>
                                      <p:cBhvr>
                                        <p:cTn id="160" dur="1" fill="hold">
                                          <p:stCondLst>
                                            <p:cond delay="499"/>
                                          </p:stCondLst>
                                        </p:cTn>
                                        <p:tgtEl>
                                          <p:spTgt spid="34964"/>
                                        </p:tgtEl>
                                        <p:attrNameLst>
                                          <p:attrName>style.visibility</p:attrName>
                                        </p:attrNameLst>
                                      </p:cBhvr>
                                      <p:to>
                                        <p:strVal val="visible"/>
                                      </p:to>
                                    </p:set>
                                  </p:childTnLst>
                                </p:cTn>
                              </p:par>
                            </p:childTnLst>
                          </p:cTn>
                        </p:par>
                        <p:par>
                          <p:cTn id="161" fill="hold" nodeType="afterGroup">
                            <p:stCondLst>
                              <p:cond delay="2000"/>
                            </p:stCondLst>
                            <p:childTnLst>
                              <p:par>
                                <p:cTn id="162" presetID="1" presetClass="entr" presetSubtype="0" fill="hold" grpId="0" nodeType="afterEffect">
                                  <p:stCondLst>
                                    <p:cond delay="0"/>
                                  </p:stCondLst>
                                  <p:childTnLst>
                                    <p:set>
                                      <p:cBhvr>
                                        <p:cTn id="163" dur="1" fill="hold">
                                          <p:stCondLst>
                                            <p:cond delay="499"/>
                                          </p:stCondLst>
                                        </p:cTn>
                                        <p:tgtEl>
                                          <p:spTgt spid="34955"/>
                                        </p:tgtEl>
                                        <p:attrNameLst>
                                          <p:attrName>style.visibility</p:attrName>
                                        </p:attrNameLst>
                                      </p:cBhvr>
                                      <p:to>
                                        <p:strVal val="visible"/>
                                      </p:to>
                                    </p:set>
                                  </p:childTnLst>
                                  <p:subTnLst>
                                    <p:set>
                                      <p:cBhvr override="childStyle">
                                        <p:cTn dur="1" fill="hold" display="0" masterRel="nextClick" afterEffect="1"/>
                                        <p:tgtEl>
                                          <p:spTgt spid="34955"/>
                                        </p:tgtEl>
                                        <p:attrNameLst>
                                          <p:attrName>style.visibility</p:attrName>
                                        </p:attrNameLst>
                                      </p:cBhvr>
                                      <p:to>
                                        <p:strVal val="hidden"/>
                                      </p:to>
                                    </p:set>
                                  </p:sub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grpId="0" nodeType="clickEffect">
                                  <p:stCondLst>
                                    <p:cond delay="0"/>
                                  </p:stCondLst>
                                  <p:childTnLst>
                                    <p:set>
                                      <p:cBhvr>
                                        <p:cTn id="167" dur="1" fill="hold">
                                          <p:stCondLst>
                                            <p:cond delay="499"/>
                                          </p:stCondLst>
                                        </p:cTn>
                                        <p:tgtEl>
                                          <p:spTgt spid="34982"/>
                                        </p:tgtEl>
                                        <p:attrNameLst>
                                          <p:attrName>style.visibility</p:attrName>
                                        </p:attrNameLst>
                                      </p:cBhvr>
                                      <p:to>
                                        <p:strVal val="visible"/>
                                      </p:to>
                                    </p:set>
                                  </p:childTnLst>
                                  <p:subTnLst>
                                    <p:set>
                                      <p:cBhvr override="childStyle">
                                        <p:cTn dur="1" fill="hold" display="0" masterRel="nextClick" afterEffect="1"/>
                                        <p:tgtEl>
                                          <p:spTgt spid="34982"/>
                                        </p:tgtEl>
                                        <p:attrNameLst>
                                          <p:attrName>style.visibility</p:attrName>
                                        </p:attrNameLst>
                                      </p:cBhvr>
                                      <p:to>
                                        <p:strVal val="hidden"/>
                                      </p:to>
                                    </p:set>
                                  </p:subTnLst>
                                </p:cTn>
                              </p:par>
                            </p:childTnLst>
                          </p:cTn>
                        </p:par>
                      </p:childTnLst>
                    </p:cTn>
                  </p:par>
                  <p:par>
                    <p:cTn id="168" fill="hold" nodeType="clickPar">
                      <p:stCondLst>
                        <p:cond delay="indefinite"/>
                      </p:stCondLst>
                      <p:childTnLst>
                        <p:par>
                          <p:cTn id="169" fill="hold" nodeType="withGroup">
                            <p:stCondLst>
                              <p:cond delay="0"/>
                            </p:stCondLst>
                            <p:childTnLst>
                              <p:par>
                                <p:cTn id="170" presetID="1" presetClass="entr" presetSubtype="0" fill="hold" grpId="0" nodeType="clickEffect">
                                  <p:stCondLst>
                                    <p:cond delay="0"/>
                                  </p:stCondLst>
                                  <p:childTnLst>
                                    <p:set>
                                      <p:cBhvr>
                                        <p:cTn id="171" dur="1" fill="hold">
                                          <p:stCondLst>
                                            <p:cond delay="499"/>
                                          </p:stCondLst>
                                        </p:cTn>
                                        <p:tgtEl>
                                          <p:spTgt spid="34984"/>
                                        </p:tgtEl>
                                        <p:attrNameLst>
                                          <p:attrName>style.visibility</p:attrName>
                                        </p:attrNameLst>
                                      </p:cBhvr>
                                      <p:to>
                                        <p:strVal val="visible"/>
                                      </p:to>
                                    </p:set>
                                  </p:childTnLst>
                                </p:cTn>
                              </p:par>
                            </p:childTnLst>
                          </p:cTn>
                        </p:par>
                        <p:par>
                          <p:cTn id="172" fill="hold" nodeType="afterGroup">
                            <p:stCondLst>
                              <p:cond delay="500"/>
                            </p:stCondLst>
                            <p:childTnLst>
                              <p:par>
                                <p:cTn id="173" presetID="1" presetClass="entr" presetSubtype="0" fill="hold" grpId="0" nodeType="afterEffect">
                                  <p:stCondLst>
                                    <p:cond delay="0"/>
                                  </p:stCondLst>
                                  <p:childTnLst>
                                    <p:set>
                                      <p:cBhvr>
                                        <p:cTn id="174" dur="1" fill="hold">
                                          <p:stCondLst>
                                            <p:cond delay="499"/>
                                          </p:stCondLst>
                                        </p:cTn>
                                        <p:tgtEl>
                                          <p:spTgt spid="34983"/>
                                        </p:tgtEl>
                                        <p:attrNameLst>
                                          <p:attrName>style.visibility</p:attrName>
                                        </p:attrNameLst>
                                      </p:cBhvr>
                                      <p:to>
                                        <p:strVal val="visible"/>
                                      </p:to>
                                    </p:set>
                                  </p:childTnLst>
                                  <p:subTnLst>
                                    <p:set>
                                      <p:cBhvr override="childStyle">
                                        <p:cTn dur="1" fill="hold" display="0" masterRel="nextClick" afterEffect="1"/>
                                        <p:tgtEl>
                                          <p:spTgt spid="34983"/>
                                        </p:tgtEl>
                                        <p:attrNameLst>
                                          <p:attrName>style.visibility</p:attrName>
                                        </p:attrNameLst>
                                      </p:cBhvr>
                                      <p:to>
                                        <p:strVal val="hidden"/>
                                      </p:to>
                                    </p:set>
                                  </p:sub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nodeType="clickEffect">
                                  <p:stCondLst>
                                    <p:cond delay="0"/>
                                  </p:stCondLst>
                                  <p:childTnLst>
                                    <p:set>
                                      <p:cBhvr>
                                        <p:cTn id="178" dur="1" fill="hold">
                                          <p:stCondLst>
                                            <p:cond delay="499"/>
                                          </p:stCondLst>
                                        </p:cTn>
                                        <p:tgtEl>
                                          <p:spTgt spid="34986"/>
                                        </p:tgtEl>
                                        <p:attrNameLst>
                                          <p:attrName>style.visibility</p:attrName>
                                        </p:attrNameLst>
                                      </p:cBhvr>
                                      <p:to>
                                        <p:strVal val="visible"/>
                                      </p:to>
                                    </p:set>
                                  </p:childTnLst>
                                </p:cTn>
                              </p:par>
                            </p:childTnLst>
                          </p:cTn>
                        </p:par>
                        <p:par>
                          <p:cTn id="179" fill="hold" nodeType="afterGroup">
                            <p:stCondLst>
                              <p:cond delay="500"/>
                            </p:stCondLst>
                            <p:childTnLst>
                              <p:par>
                                <p:cTn id="180" presetID="1" presetClass="entr" presetSubtype="0" fill="hold" grpId="0" nodeType="afterEffect">
                                  <p:stCondLst>
                                    <p:cond delay="0"/>
                                  </p:stCondLst>
                                  <p:childTnLst>
                                    <p:set>
                                      <p:cBhvr>
                                        <p:cTn id="181" dur="1" fill="hold">
                                          <p:stCondLst>
                                            <p:cond delay="499"/>
                                          </p:stCondLst>
                                        </p:cTn>
                                        <p:tgtEl>
                                          <p:spTgt spid="34985"/>
                                        </p:tgtEl>
                                        <p:attrNameLst>
                                          <p:attrName>style.visibility</p:attrName>
                                        </p:attrNameLst>
                                      </p:cBhvr>
                                      <p:to>
                                        <p:strVal val="visible"/>
                                      </p:to>
                                    </p:set>
                                  </p:childTnLst>
                                </p:cTn>
                              </p:par>
                            </p:childTnLst>
                          </p:cTn>
                        </p:par>
                        <p:par>
                          <p:cTn id="182" fill="hold" nodeType="afterGroup">
                            <p:stCondLst>
                              <p:cond delay="1000"/>
                            </p:stCondLst>
                            <p:childTnLst>
                              <p:par>
                                <p:cTn id="183" presetID="1" presetClass="entr" presetSubtype="0" fill="hold" grpId="0" nodeType="afterEffect">
                                  <p:stCondLst>
                                    <p:cond delay="0"/>
                                  </p:stCondLst>
                                  <p:childTnLst>
                                    <p:set>
                                      <p:cBhvr>
                                        <p:cTn id="184" dur="1" fill="hold">
                                          <p:stCondLst>
                                            <p:cond delay="499"/>
                                          </p:stCondLst>
                                        </p:cTn>
                                        <p:tgtEl>
                                          <p:spTgt spid="34987"/>
                                        </p:tgtEl>
                                        <p:attrNameLst>
                                          <p:attrName>style.visibility</p:attrName>
                                        </p:attrNameLst>
                                      </p:cBhvr>
                                      <p:to>
                                        <p:strVal val="visible"/>
                                      </p:to>
                                    </p:set>
                                  </p:childTnLst>
                                </p:cTn>
                              </p:par>
                            </p:childTnLst>
                          </p:cTn>
                        </p:par>
                        <p:par>
                          <p:cTn id="185" fill="hold" nodeType="afterGroup">
                            <p:stCondLst>
                              <p:cond delay="1500"/>
                            </p:stCondLst>
                            <p:childTnLst>
                              <p:par>
                                <p:cTn id="186" presetID="1" presetClass="entr" presetSubtype="0" fill="hold" grpId="0" nodeType="afterEffect">
                                  <p:stCondLst>
                                    <p:cond delay="0"/>
                                  </p:stCondLst>
                                  <p:childTnLst>
                                    <p:set>
                                      <p:cBhvr>
                                        <p:cTn id="187" dur="1" fill="hold">
                                          <p:stCondLst>
                                            <p:cond delay="499"/>
                                          </p:stCondLst>
                                        </p:cTn>
                                        <p:tgtEl>
                                          <p:spTgt spid="34988"/>
                                        </p:tgtEl>
                                        <p:attrNameLst>
                                          <p:attrName>style.visibility</p:attrName>
                                        </p:attrNameLst>
                                      </p:cBhvr>
                                      <p:to>
                                        <p:strVal val="visible"/>
                                      </p:to>
                                    </p:set>
                                  </p:childTnLst>
                                </p:cTn>
                              </p:par>
                            </p:childTnLst>
                          </p:cTn>
                        </p:par>
                        <p:par>
                          <p:cTn id="188" fill="hold" nodeType="afterGroup">
                            <p:stCondLst>
                              <p:cond delay="2000"/>
                            </p:stCondLst>
                            <p:childTnLst>
                              <p:par>
                                <p:cTn id="189" presetID="1" presetClass="entr" presetSubtype="0" fill="hold" grpId="0" nodeType="afterEffect">
                                  <p:stCondLst>
                                    <p:cond delay="0"/>
                                  </p:stCondLst>
                                  <p:childTnLst>
                                    <p:set>
                                      <p:cBhvr>
                                        <p:cTn id="190" dur="1" fill="hold">
                                          <p:stCondLst>
                                            <p:cond delay="499"/>
                                          </p:stCondLst>
                                        </p:cTn>
                                        <p:tgtEl>
                                          <p:spTgt spid="34989"/>
                                        </p:tgtEl>
                                        <p:attrNameLst>
                                          <p:attrName>style.visibility</p:attrName>
                                        </p:attrNameLst>
                                      </p:cBhvr>
                                      <p:to>
                                        <p:strVal val="visible"/>
                                      </p:to>
                                    </p:set>
                                  </p:childTnLst>
                                  <p:subTnLst>
                                    <p:set>
                                      <p:cBhvr override="childStyle">
                                        <p:cTn dur="1" fill="hold" display="0" masterRel="nextClick" afterEffect="1"/>
                                        <p:tgtEl>
                                          <p:spTgt spid="34989"/>
                                        </p:tgtEl>
                                        <p:attrNameLst>
                                          <p:attrName>style.visibility</p:attrName>
                                        </p:attrNameLst>
                                      </p:cBhvr>
                                      <p:to>
                                        <p:strVal val="hidden"/>
                                      </p:to>
                                    </p:set>
                                  </p:sub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ntr" presetSubtype="0" fill="hold" grpId="0" nodeType="clickEffect">
                                  <p:stCondLst>
                                    <p:cond delay="0"/>
                                  </p:stCondLst>
                                  <p:childTnLst>
                                    <p:set>
                                      <p:cBhvr>
                                        <p:cTn id="194" dur="1" fill="hold">
                                          <p:stCondLst>
                                            <p:cond delay="499"/>
                                          </p:stCondLst>
                                        </p:cTn>
                                        <p:tgtEl>
                                          <p:spTgt spid="34990"/>
                                        </p:tgtEl>
                                        <p:attrNameLst>
                                          <p:attrName>style.visibility</p:attrName>
                                        </p:attrNameLst>
                                      </p:cBhvr>
                                      <p:to>
                                        <p:strVal val="visible"/>
                                      </p:to>
                                    </p:set>
                                  </p:childTnLst>
                                </p:cTn>
                              </p:par>
                            </p:childTnLst>
                          </p:cTn>
                        </p:par>
                        <p:par>
                          <p:cTn id="195" fill="hold" nodeType="afterGroup">
                            <p:stCondLst>
                              <p:cond delay="500"/>
                            </p:stCondLst>
                            <p:childTnLst>
                              <p:par>
                                <p:cTn id="196" presetID="1" presetClass="entr" presetSubtype="0" fill="hold" grpId="0" nodeType="afterEffect">
                                  <p:stCondLst>
                                    <p:cond delay="0"/>
                                  </p:stCondLst>
                                  <p:childTnLst>
                                    <p:set>
                                      <p:cBhvr>
                                        <p:cTn id="197" dur="1" fill="hold">
                                          <p:stCondLst>
                                            <p:cond delay="499"/>
                                          </p:stCondLst>
                                        </p:cTn>
                                        <p:tgtEl>
                                          <p:spTgt spid="34991"/>
                                        </p:tgtEl>
                                        <p:attrNameLst>
                                          <p:attrName>style.visibility</p:attrName>
                                        </p:attrNameLst>
                                      </p:cBhvr>
                                      <p:to>
                                        <p:strVal val="visible"/>
                                      </p:to>
                                    </p:set>
                                  </p:childTnLst>
                                </p:cTn>
                              </p:par>
                            </p:childTnLst>
                          </p:cTn>
                        </p:par>
                        <p:par>
                          <p:cTn id="198" fill="hold" nodeType="afterGroup">
                            <p:stCondLst>
                              <p:cond delay="1000"/>
                            </p:stCondLst>
                            <p:childTnLst>
                              <p:par>
                                <p:cTn id="199" presetID="1" presetClass="entr" presetSubtype="0" fill="hold" grpId="0" nodeType="afterEffect">
                                  <p:stCondLst>
                                    <p:cond delay="0"/>
                                  </p:stCondLst>
                                  <p:childTnLst>
                                    <p:set>
                                      <p:cBhvr>
                                        <p:cTn id="200" dur="1" fill="hold">
                                          <p:stCondLst>
                                            <p:cond delay="499"/>
                                          </p:stCondLst>
                                        </p:cTn>
                                        <p:tgtEl>
                                          <p:spTgt spid="34992"/>
                                        </p:tgtEl>
                                        <p:attrNameLst>
                                          <p:attrName>style.visibility</p:attrName>
                                        </p:attrNameLst>
                                      </p:cBhvr>
                                      <p:to>
                                        <p:strVal val="visible"/>
                                      </p:to>
                                    </p:set>
                                  </p:childTnLst>
                                </p:cTn>
                              </p:par>
                            </p:childTnLst>
                          </p:cTn>
                        </p:par>
                        <p:par>
                          <p:cTn id="201" fill="hold" nodeType="afterGroup">
                            <p:stCondLst>
                              <p:cond delay="1500"/>
                            </p:stCondLst>
                            <p:childTnLst>
                              <p:par>
                                <p:cTn id="202" presetID="1" presetClass="entr" presetSubtype="0" fill="hold" grpId="0" nodeType="afterEffect">
                                  <p:stCondLst>
                                    <p:cond delay="0"/>
                                  </p:stCondLst>
                                  <p:childTnLst>
                                    <p:set>
                                      <p:cBhvr>
                                        <p:cTn id="203" dur="1" fill="hold">
                                          <p:stCondLst>
                                            <p:cond delay="499"/>
                                          </p:stCondLst>
                                        </p:cTn>
                                        <p:tgtEl>
                                          <p:spTgt spid="34993"/>
                                        </p:tgtEl>
                                        <p:attrNameLst>
                                          <p:attrName>style.visibility</p:attrName>
                                        </p:attrNameLst>
                                      </p:cBhvr>
                                      <p:to>
                                        <p:strVal val="visible"/>
                                      </p:to>
                                    </p:set>
                                  </p:childTnLst>
                                </p:cTn>
                              </p:par>
                            </p:childTnLst>
                          </p:cTn>
                        </p:par>
                        <p:par>
                          <p:cTn id="204" fill="hold" nodeType="afterGroup">
                            <p:stCondLst>
                              <p:cond delay="2000"/>
                            </p:stCondLst>
                            <p:childTnLst>
                              <p:par>
                                <p:cTn id="205" presetID="1" presetClass="entr" presetSubtype="0" fill="hold" nodeType="afterEffect">
                                  <p:stCondLst>
                                    <p:cond delay="0"/>
                                  </p:stCondLst>
                                  <p:childTnLst>
                                    <p:set>
                                      <p:cBhvr>
                                        <p:cTn id="206" dur="1" fill="hold">
                                          <p:stCondLst>
                                            <p:cond delay="499"/>
                                          </p:stCondLst>
                                        </p:cTn>
                                        <p:tgtEl>
                                          <p:spTgt spid="34995"/>
                                        </p:tgtEl>
                                        <p:attrNameLst>
                                          <p:attrName>style.visibility</p:attrName>
                                        </p:attrNameLst>
                                      </p:cBhvr>
                                      <p:to>
                                        <p:strVal val="visible"/>
                                      </p:to>
                                    </p:set>
                                  </p:childTnLst>
                                </p:cTn>
                              </p:par>
                            </p:childTnLst>
                          </p:cTn>
                        </p:par>
                        <p:par>
                          <p:cTn id="207" fill="hold" nodeType="afterGroup">
                            <p:stCondLst>
                              <p:cond delay="2500"/>
                            </p:stCondLst>
                            <p:childTnLst>
                              <p:par>
                                <p:cTn id="208" presetID="1" presetClass="entr" presetSubtype="0" fill="hold" nodeType="afterEffect">
                                  <p:stCondLst>
                                    <p:cond delay="0"/>
                                  </p:stCondLst>
                                  <p:childTnLst>
                                    <p:set>
                                      <p:cBhvr>
                                        <p:cTn id="209" dur="1" fill="hold">
                                          <p:stCondLst>
                                            <p:cond delay="499"/>
                                          </p:stCondLst>
                                        </p:cTn>
                                        <p:tgtEl>
                                          <p:spTgt spid="34996"/>
                                        </p:tgtEl>
                                        <p:attrNameLst>
                                          <p:attrName>style.visibility</p:attrName>
                                        </p:attrNameLst>
                                      </p:cBhvr>
                                      <p:to>
                                        <p:strVal val="visible"/>
                                      </p:to>
                                    </p:set>
                                  </p:childTnLst>
                                </p:cTn>
                              </p:par>
                            </p:childTnLst>
                          </p:cTn>
                        </p:par>
                        <p:par>
                          <p:cTn id="210" fill="hold" nodeType="afterGroup">
                            <p:stCondLst>
                              <p:cond delay="3000"/>
                            </p:stCondLst>
                            <p:childTnLst>
                              <p:par>
                                <p:cTn id="211" presetID="1" presetClass="entr" presetSubtype="0" fill="hold" nodeType="afterEffect">
                                  <p:stCondLst>
                                    <p:cond delay="0"/>
                                  </p:stCondLst>
                                  <p:childTnLst>
                                    <p:set>
                                      <p:cBhvr>
                                        <p:cTn id="212" dur="1" fill="hold">
                                          <p:stCondLst>
                                            <p:cond delay="499"/>
                                          </p:stCondLst>
                                        </p:cTn>
                                        <p:tgtEl>
                                          <p:spTgt spid="34997"/>
                                        </p:tgtEl>
                                        <p:attrNameLst>
                                          <p:attrName>style.visibility</p:attrName>
                                        </p:attrNameLst>
                                      </p:cBhvr>
                                      <p:to>
                                        <p:strVal val="visible"/>
                                      </p:to>
                                    </p:set>
                                  </p:childTnLst>
                                </p:cTn>
                              </p:par>
                            </p:childTnLst>
                          </p:cTn>
                        </p:par>
                        <p:par>
                          <p:cTn id="213" fill="hold" nodeType="afterGroup">
                            <p:stCondLst>
                              <p:cond delay="3500"/>
                            </p:stCondLst>
                            <p:childTnLst>
                              <p:par>
                                <p:cTn id="214" presetID="1" presetClass="entr" presetSubtype="0" fill="hold" nodeType="afterEffect">
                                  <p:stCondLst>
                                    <p:cond delay="0"/>
                                  </p:stCondLst>
                                  <p:childTnLst>
                                    <p:set>
                                      <p:cBhvr>
                                        <p:cTn id="215" dur="1" fill="hold">
                                          <p:stCondLst>
                                            <p:cond delay="499"/>
                                          </p:stCondLst>
                                        </p:cTn>
                                        <p:tgtEl>
                                          <p:spTgt spid="34998"/>
                                        </p:tgtEl>
                                        <p:attrNameLst>
                                          <p:attrName>style.visibility</p:attrName>
                                        </p:attrNameLst>
                                      </p:cBhvr>
                                      <p:to>
                                        <p:strVal val="visible"/>
                                      </p:to>
                                    </p:set>
                                  </p:childTnLst>
                                </p:cTn>
                              </p:par>
                            </p:childTnLst>
                          </p:cTn>
                        </p:par>
                        <p:par>
                          <p:cTn id="216" fill="hold" nodeType="afterGroup">
                            <p:stCondLst>
                              <p:cond delay="4000"/>
                            </p:stCondLst>
                            <p:childTnLst>
                              <p:par>
                                <p:cTn id="217" presetID="1" presetClass="entr" presetSubtype="0" fill="hold" grpId="0" nodeType="afterEffect">
                                  <p:stCondLst>
                                    <p:cond delay="0"/>
                                  </p:stCondLst>
                                  <p:childTnLst>
                                    <p:set>
                                      <p:cBhvr>
                                        <p:cTn id="218" dur="1" fill="hold">
                                          <p:stCondLst>
                                            <p:cond delay="499"/>
                                          </p:stCondLst>
                                        </p:cTn>
                                        <p:tgtEl>
                                          <p:spTgt spid="34994"/>
                                        </p:tgtEl>
                                        <p:attrNameLst>
                                          <p:attrName>style.visibility</p:attrName>
                                        </p:attrNameLst>
                                      </p:cBhvr>
                                      <p:to>
                                        <p:strVal val="visible"/>
                                      </p:to>
                                    </p:set>
                                  </p:childTnLst>
                                  <p:subTnLst>
                                    <p:set>
                                      <p:cBhvr override="childStyle">
                                        <p:cTn dur="1" fill="hold" display="0" masterRel="nextClick" afterEffect="1"/>
                                        <p:tgtEl>
                                          <p:spTgt spid="3499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26" grpId="0" animBg="1"/>
      <p:bldP spid="34828" grpId="0" animBg="1"/>
      <p:bldP spid="34829" grpId="0" animBg="1"/>
      <p:bldP spid="34830" grpId="0" animBg="1"/>
      <p:bldP spid="34831" grpId="0" animBg="1"/>
      <p:bldP spid="34832" grpId="0" animBg="1"/>
      <p:bldP spid="34833" grpId="0" animBg="1"/>
      <p:bldP spid="34834" grpId="0" animBg="1"/>
      <p:bldP spid="34835" grpId="0" animBg="1"/>
      <p:bldP spid="34863" grpId="0" autoUpdateAnimBg="0"/>
      <p:bldP spid="34864" grpId="0" animBg="1"/>
      <p:bldP spid="34867" grpId="0" autoUpdateAnimBg="0"/>
      <p:bldP spid="34868" grpId="0" autoUpdateAnimBg="0"/>
      <p:bldP spid="34876" grpId="0" autoUpdateAnimBg="0"/>
      <p:bldP spid="34877" grpId="0" autoUpdateAnimBg="0"/>
      <p:bldP spid="34879" grpId="0" autoUpdateAnimBg="0"/>
      <p:bldP spid="34880" grpId="0" autoUpdateAnimBg="0"/>
      <p:bldP spid="34882" grpId="0" autoUpdateAnimBg="0"/>
      <p:bldP spid="34926" grpId="0" autoUpdateAnimBg="0"/>
      <p:bldP spid="34927" grpId="0" autoUpdateAnimBg="0"/>
      <p:bldP spid="34928" grpId="0" autoUpdateAnimBg="0"/>
      <p:bldP spid="34929" grpId="0" autoUpdateAnimBg="0"/>
      <p:bldP spid="34930" grpId="0" autoUpdateAnimBg="0"/>
      <p:bldP spid="34931" grpId="0" autoUpdateAnimBg="0"/>
      <p:bldP spid="34932" grpId="0" autoUpdateAnimBg="0"/>
      <p:bldP spid="34933" grpId="0" autoUpdateAnimBg="0"/>
      <p:bldP spid="34934" grpId="0" animBg="1"/>
      <p:bldP spid="34936" grpId="0" animBg="1"/>
      <p:bldP spid="34937" grpId="0" autoUpdateAnimBg="0"/>
      <p:bldP spid="34938" grpId="0" autoUpdateAnimBg="0"/>
      <p:bldP spid="34939" grpId="0" autoUpdateAnimBg="0"/>
      <p:bldP spid="34940" grpId="0" autoUpdateAnimBg="0"/>
      <p:bldP spid="34943" grpId="0" animBg="1"/>
      <p:bldP spid="34944" grpId="0" autoUpdateAnimBg="0"/>
      <p:bldP spid="34945" grpId="0" autoUpdateAnimBg="0"/>
      <p:bldP spid="34946" grpId="0" autoUpdateAnimBg="0"/>
      <p:bldP spid="34947" grpId="0" autoUpdateAnimBg="0"/>
      <p:bldP spid="34949" grpId="0" animBg="1"/>
      <p:bldP spid="34950" grpId="0" autoUpdateAnimBg="0"/>
      <p:bldP spid="34955" grpId="0" autoUpdateAnimBg="0"/>
      <p:bldP spid="34964" grpId="0" autoUpdateAnimBg="0"/>
      <p:bldP spid="34982" grpId="0" autoUpdateAnimBg="0"/>
      <p:bldP spid="34983" grpId="0" autoUpdateAnimBg="0"/>
      <p:bldP spid="34984" grpId="0" animBg="1"/>
      <p:bldP spid="34985" grpId="0" animBg="1"/>
      <p:bldP spid="34987" grpId="0" autoUpdateAnimBg="0"/>
      <p:bldP spid="34988" grpId="0" autoUpdateAnimBg="0"/>
      <p:bldP spid="34989" grpId="0" autoUpdateAnimBg="0"/>
      <p:bldP spid="34990" grpId="0" animBg="1"/>
      <p:bldP spid="34991" grpId="0" autoUpdateAnimBg="0"/>
      <p:bldP spid="34992" grpId="0" autoUpdateAnimBg="0"/>
      <p:bldP spid="34993" grpId="0" autoUpdateAnimBg="0"/>
      <p:bldP spid="34994" grpId="0" autoUpdateAnimBg="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1974</TotalTime>
  <Words>787</Words>
  <Application>Microsoft Office PowerPoint</Application>
  <PresentationFormat>On-screen Show (4:3)</PresentationFormat>
  <Paragraphs>49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Times New Roman</vt:lpstr>
      <vt:lpstr>Arial</vt:lpstr>
      <vt:lpstr>Calibri</vt:lpstr>
      <vt:lpstr>Default Design</vt:lpstr>
      <vt:lpstr>PowerPoint Presentation</vt:lpstr>
      <vt:lpstr>PowerPoint Presentation</vt:lpstr>
    </vt:vector>
  </TitlesOfParts>
  <Company>University of Nottingham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Blind Searches</dc:title>
  <dc:creator>Computer Science</dc:creator>
  <cp:lastModifiedBy>MacCormick, John</cp:lastModifiedBy>
  <cp:revision>66</cp:revision>
  <dcterms:created xsi:type="dcterms:W3CDTF">2001-09-17T10:48:59Z</dcterms:created>
  <dcterms:modified xsi:type="dcterms:W3CDTF">2014-09-08T15:04:14Z</dcterms:modified>
</cp:coreProperties>
</file>