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8404800" cy="30175200"/>
  <p:notesSz cx="6858000" cy="9144000"/>
  <p:defaultTextStyle>
    <a:defPPr>
      <a:defRPr lang="en-US"/>
    </a:defPPr>
    <a:lvl1pPr marL="0" algn="l" defTabSz="3918798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1pPr>
    <a:lvl2pPr marL="1959399" algn="l" defTabSz="3918798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2pPr>
    <a:lvl3pPr marL="3918798" algn="l" defTabSz="3918798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3pPr>
    <a:lvl4pPr marL="5878198" algn="l" defTabSz="3918798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4pPr>
    <a:lvl5pPr marL="7837597" algn="l" defTabSz="3918798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5pPr>
    <a:lvl6pPr marL="9796996" algn="l" defTabSz="3918798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6pPr>
    <a:lvl7pPr marL="11756395" algn="l" defTabSz="3918798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7pPr>
    <a:lvl8pPr marL="13715795" algn="l" defTabSz="3918798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8pPr>
    <a:lvl9pPr marL="15675194" algn="l" defTabSz="3918798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-514" y="230"/>
      </p:cViewPr>
      <p:guideLst>
        <p:guide orient="horz" pos="9504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B38B7-F89B-429C-B7CE-55D6C5DF096E}" type="datetimeFigureOut">
              <a:rPr lang="en-US" smtClean="0"/>
              <a:pPr/>
              <a:t>11/30/2009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685800"/>
            <a:ext cx="4362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6B4D1-3D50-4267-B6CE-8A0116C1D7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918798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959399" algn="l" defTabSz="3918798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3918798" algn="l" defTabSz="3918798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5878198" algn="l" defTabSz="3918798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7837597" algn="l" defTabSz="3918798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9796996" algn="l" defTabSz="3918798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11756395" algn="l" defTabSz="3918798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13715795" algn="l" defTabSz="3918798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5675194" algn="l" defTabSz="3918798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685800"/>
            <a:ext cx="4362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D1-3D50-4267-B6CE-8A0116C1D7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9373873"/>
            <a:ext cx="32644080" cy="64681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7099280"/>
            <a:ext cx="26883360" cy="7711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5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878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796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756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715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675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7A8-4925-4FB3-B200-5926EACC2096}" type="datetimeFigureOut">
              <a:rPr lang="en-US" smtClean="0"/>
              <a:pPr/>
              <a:t>11/30/2009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8FE-7B4D-4C5B-9B1B-3C726EBC2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7A8-4925-4FB3-B200-5926EACC2096}" type="datetimeFigureOut">
              <a:rPr lang="en-US" smtClean="0"/>
              <a:pPr/>
              <a:t>11/30/2009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8FE-7B4D-4C5B-9B1B-3C726EBC2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515316" y="9024622"/>
            <a:ext cx="38018085" cy="1922411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47725" y="9024622"/>
            <a:ext cx="113427510" cy="1922411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7A8-4925-4FB3-B200-5926EACC2096}" type="datetimeFigureOut">
              <a:rPr lang="en-US" smtClean="0"/>
              <a:pPr/>
              <a:t>11/30/2009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8FE-7B4D-4C5B-9B1B-3C726EBC2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7A8-4925-4FB3-B200-5926EACC2096}" type="datetimeFigureOut">
              <a:rPr lang="en-US" smtClean="0"/>
              <a:pPr/>
              <a:t>11/30/2009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8FE-7B4D-4C5B-9B1B-3C726EBC2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19390362"/>
            <a:ext cx="32644080" cy="5993130"/>
          </a:xfrm>
        </p:spPr>
        <p:txBody>
          <a:bodyPr anchor="t"/>
          <a:lstStyle>
            <a:lvl1pPr algn="l">
              <a:defRPr sz="17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2789539"/>
            <a:ext cx="32644080" cy="6600823"/>
          </a:xfrm>
        </p:spPr>
        <p:txBody>
          <a:bodyPr anchor="b"/>
          <a:lstStyle>
            <a:lvl1pPr marL="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1pPr>
            <a:lvl2pPr marL="195939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2pPr>
            <a:lvl3pPr marL="3918798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3pPr>
            <a:lvl4pPr marL="587819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83759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796996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75639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71579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67519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7A8-4925-4FB3-B200-5926EACC2096}" type="datetimeFigureOut">
              <a:rPr lang="en-US" smtClean="0"/>
              <a:pPr/>
              <a:t>11/30/2009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8FE-7B4D-4C5B-9B1B-3C726EBC2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7728" y="52569110"/>
            <a:ext cx="75722795" cy="148696680"/>
          </a:xfrm>
        </p:spPr>
        <p:txBody>
          <a:bodyPr/>
          <a:lstStyle>
            <a:lvl1pPr>
              <a:defRPr sz="12000"/>
            </a:lvl1pPr>
            <a:lvl2pPr>
              <a:defRPr sz="103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0600" y="52569110"/>
            <a:ext cx="75722800" cy="148696680"/>
          </a:xfrm>
        </p:spPr>
        <p:txBody>
          <a:bodyPr/>
          <a:lstStyle>
            <a:lvl1pPr>
              <a:defRPr sz="12000"/>
            </a:lvl1pPr>
            <a:lvl2pPr>
              <a:defRPr sz="103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7A8-4925-4FB3-B200-5926EACC2096}" type="datetimeFigureOut">
              <a:rPr lang="en-US" smtClean="0"/>
              <a:pPr/>
              <a:t>11/30/2009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8FE-7B4D-4C5B-9B1B-3C726EBC2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208407"/>
            <a:ext cx="34564320" cy="502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6754498"/>
            <a:ext cx="16968790" cy="2814953"/>
          </a:xfrm>
        </p:spPr>
        <p:txBody>
          <a:bodyPr anchor="b"/>
          <a:lstStyle>
            <a:lvl1pPr marL="0" indent="0">
              <a:buNone/>
              <a:defRPr sz="10300" b="1"/>
            </a:lvl1pPr>
            <a:lvl2pPr marL="1959399" indent="0">
              <a:buNone/>
              <a:defRPr sz="8600" b="1"/>
            </a:lvl2pPr>
            <a:lvl3pPr marL="3918798" indent="0">
              <a:buNone/>
              <a:defRPr sz="7700" b="1"/>
            </a:lvl3pPr>
            <a:lvl4pPr marL="5878198" indent="0">
              <a:buNone/>
              <a:defRPr sz="6800" b="1"/>
            </a:lvl4pPr>
            <a:lvl5pPr marL="7837597" indent="0">
              <a:buNone/>
              <a:defRPr sz="6800" b="1"/>
            </a:lvl5pPr>
            <a:lvl6pPr marL="9796996" indent="0">
              <a:buNone/>
              <a:defRPr sz="6800" b="1"/>
            </a:lvl6pPr>
            <a:lvl7pPr marL="11756395" indent="0">
              <a:buNone/>
              <a:defRPr sz="6800" b="1"/>
            </a:lvl7pPr>
            <a:lvl8pPr marL="13715795" indent="0">
              <a:buNone/>
              <a:defRPr sz="6800" b="1"/>
            </a:lvl8pPr>
            <a:lvl9pPr marL="15675194" indent="0">
              <a:buNone/>
              <a:defRPr sz="6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9569451"/>
            <a:ext cx="16968790" cy="17385667"/>
          </a:xfrm>
        </p:spPr>
        <p:txBody>
          <a:bodyPr/>
          <a:lstStyle>
            <a:lvl1pPr>
              <a:defRPr sz="10300"/>
            </a:lvl1pPr>
            <a:lvl2pPr>
              <a:defRPr sz="8600"/>
            </a:lvl2pPr>
            <a:lvl3pPr>
              <a:defRPr sz="77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6754498"/>
            <a:ext cx="16975455" cy="2814953"/>
          </a:xfrm>
        </p:spPr>
        <p:txBody>
          <a:bodyPr anchor="b"/>
          <a:lstStyle>
            <a:lvl1pPr marL="0" indent="0">
              <a:buNone/>
              <a:defRPr sz="10300" b="1"/>
            </a:lvl1pPr>
            <a:lvl2pPr marL="1959399" indent="0">
              <a:buNone/>
              <a:defRPr sz="8600" b="1"/>
            </a:lvl2pPr>
            <a:lvl3pPr marL="3918798" indent="0">
              <a:buNone/>
              <a:defRPr sz="7700" b="1"/>
            </a:lvl3pPr>
            <a:lvl4pPr marL="5878198" indent="0">
              <a:buNone/>
              <a:defRPr sz="6800" b="1"/>
            </a:lvl4pPr>
            <a:lvl5pPr marL="7837597" indent="0">
              <a:buNone/>
              <a:defRPr sz="6800" b="1"/>
            </a:lvl5pPr>
            <a:lvl6pPr marL="9796996" indent="0">
              <a:buNone/>
              <a:defRPr sz="6800" b="1"/>
            </a:lvl6pPr>
            <a:lvl7pPr marL="11756395" indent="0">
              <a:buNone/>
              <a:defRPr sz="6800" b="1"/>
            </a:lvl7pPr>
            <a:lvl8pPr marL="13715795" indent="0">
              <a:buNone/>
              <a:defRPr sz="6800" b="1"/>
            </a:lvl8pPr>
            <a:lvl9pPr marL="15675194" indent="0">
              <a:buNone/>
              <a:defRPr sz="6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9569451"/>
            <a:ext cx="16975455" cy="17385667"/>
          </a:xfrm>
        </p:spPr>
        <p:txBody>
          <a:bodyPr/>
          <a:lstStyle>
            <a:lvl1pPr>
              <a:defRPr sz="10300"/>
            </a:lvl1pPr>
            <a:lvl2pPr>
              <a:defRPr sz="8600"/>
            </a:lvl2pPr>
            <a:lvl3pPr>
              <a:defRPr sz="77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7A8-4925-4FB3-B200-5926EACC2096}" type="datetimeFigureOut">
              <a:rPr lang="en-US" smtClean="0"/>
              <a:pPr/>
              <a:t>11/30/2009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8FE-7B4D-4C5B-9B1B-3C726EBC2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7A8-4925-4FB3-B200-5926EACC2096}" type="datetimeFigureOut">
              <a:rPr lang="en-US" smtClean="0"/>
              <a:pPr/>
              <a:t>11/30/2009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8FE-7B4D-4C5B-9B1B-3C726EBC2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7A8-4925-4FB3-B200-5926EACC2096}" type="datetimeFigureOut">
              <a:rPr lang="en-US" smtClean="0"/>
              <a:pPr/>
              <a:t>11/30/2009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8FE-7B4D-4C5B-9B1B-3C726EBC2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201420"/>
            <a:ext cx="12634915" cy="5113020"/>
          </a:xfrm>
        </p:spPr>
        <p:txBody>
          <a:bodyPr anchor="b"/>
          <a:lstStyle>
            <a:lvl1pPr algn="l">
              <a:defRPr sz="8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201422"/>
            <a:ext cx="21469350" cy="25753697"/>
          </a:xfrm>
        </p:spPr>
        <p:txBody>
          <a:bodyPr/>
          <a:lstStyle>
            <a:lvl1pPr>
              <a:defRPr sz="13700"/>
            </a:lvl1pPr>
            <a:lvl2pPr>
              <a:defRPr sz="12000"/>
            </a:lvl2pPr>
            <a:lvl3pPr>
              <a:defRPr sz="103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6314443"/>
            <a:ext cx="12634915" cy="20640677"/>
          </a:xfrm>
        </p:spPr>
        <p:txBody>
          <a:bodyPr/>
          <a:lstStyle>
            <a:lvl1pPr marL="0" indent="0">
              <a:buNone/>
              <a:defRPr sz="6000"/>
            </a:lvl1pPr>
            <a:lvl2pPr marL="1959399" indent="0">
              <a:buNone/>
              <a:defRPr sz="5200"/>
            </a:lvl2pPr>
            <a:lvl3pPr marL="3918798" indent="0">
              <a:buNone/>
              <a:defRPr sz="4300"/>
            </a:lvl3pPr>
            <a:lvl4pPr marL="5878198" indent="0">
              <a:buNone/>
              <a:defRPr sz="3800"/>
            </a:lvl4pPr>
            <a:lvl5pPr marL="7837597" indent="0">
              <a:buNone/>
              <a:defRPr sz="3800"/>
            </a:lvl5pPr>
            <a:lvl6pPr marL="9796996" indent="0">
              <a:buNone/>
              <a:defRPr sz="3800"/>
            </a:lvl6pPr>
            <a:lvl7pPr marL="11756395" indent="0">
              <a:buNone/>
              <a:defRPr sz="3800"/>
            </a:lvl7pPr>
            <a:lvl8pPr marL="13715795" indent="0">
              <a:buNone/>
              <a:defRPr sz="3800"/>
            </a:lvl8pPr>
            <a:lvl9pPr marL="15675194" indent="0">
              <a:buNone/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7A8-4925-4FB3-B200-5926EACC2096}" type="datetimeFigureOut">
              <a:rPr lang="en-US" smtClean="0"/>
              <a:pPr/>
              <a:t>11/30/2009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8FE-7B4D-4C5B-9B1B-3C726EBC2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1122641"/>
            <a:ext cx="23042880" cy="2493647"/>
          </a:xfrm>
        </p:spPr>
        <p:txBody>
          <a:bodyPr anchor="b"/>
          <a:lstStyle>
            <a:lvl1pPr algn="l">
              <a:defRPr sz="8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696210"/>
            <a:ext cx="23042880" cy="18105120"/>
          </a:xfrm>
        </p:spPr>
        <p:txBody>
          <a:bodyPr/>
          <a:lstStyle>
            <a:lvl1pPr marL="0" indent="0">
              <a:buNone/>
              <a:defRPr sz="13700"/>
            </a:lvl1pPr>
            <a:lvl2pPr marL="1959399" indent="0">
              <a:buNone/>
              <a:defRPr sz="12000"/>
            </a:lvl2pPr>
            <a:lvl3pPr marL="3918798" indent="0">
              <a:buNone/>
              <a:defRPr sz="10300"/>
            </a:lvl3pPr>
            <a:lvl4pPr marL="5878198" indent="0">
              <a:buNone/>
              <a:defRPr sz="8600"/>
            </a:lvl4pPr>
            <a:lvl5pPr marL="7837597" indent="0">
              <a:buNone/>
              <a:defRPr sz="8600"/>
            </a:lvl5pPr>
            <a:lvl6pPr marL="9796996" indent="0">
              <a:buNone/>
              <a:defRPr sz="8600"/>
            </a:lvl6pPr>
            <a:lvl7pPr marL="11756395" indent="0">
              <a:buNone/>
              <a:defRPr sz="8600"/>
            </a:lvl7pPr>
            <a:lvl8pPr marL="13715795" indent="0">
              <a:buNone/>
              <a:defRPr sz="8600"/>
            </a:lvl8pPr>
            <a:lvl9pPr marL="15675194" indent="0">
              <a:buNone/>
              <a:defRPr sz="8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3616288"/>
            <a:ext cx="23042880" cy="3541393"/>
          </a:xfrm>
        </p:spPr>
        <p:txBody>
          <a:bodyPr/>
          <a:lstStyle>
            <a:lvl1pPr marL="0" indent="0">
              <a:buNone/>
              <a:defRPr sz="6000"/>
            </a:lvl1pPr>
            <a:lvl2pPr marL="1959399" indent="0">
              <a:buNone/>
              <a:defRPr sz="5200"/>
            </a:lvl2pPr>
            <a:lvl3pPr marL="3918798" indent="0">
              <a:buNone/>
              <a:defRPr sz="4300"/>
            </a:lvl3pPr>
            <a:lvl4pPr marL="5878198" indent="0">
              <a:buNone/>
              <a:defRPr sz="3800"/>
            </a:lvl4pPr>
            <a:lvl5pPr marL="7837597" indent="0">
              <a:buNone/>
              <a:defRPr sz="3800"/>
            </a:lvl5pPr>
            <a:lvl6pPr marL="9796996" indent="0">
              <a:buNone/>
              <a:defRPr sz="3800"/>
            </a:lvl6pPr>
            <a:lvl7pPr marL="11756395" indent="0">
              <a:buNone/>
              <a:defRPr sz="3800"/>
            </a:lvl7pPr>
            <a:lvl8pPr marL="13715795" indent="0">
              <a:buNone/>
              <a:defRPr sz="3800"/>
            </a:lvl8pPr>
            <a:lvl9pPr marL="15675194" indent="0">
              <a:buNone/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7A8-4925-4FB3-B200-5926EACC2096}" type="datetimeFigureOut">
              <a:rPr lang="en-US" smtClean="0"/>
              <a:pPr/>
              <a:t>11/30/2009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8FE-7B4D-4C5B-9B1B-3C726EBC2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208407"/>
            <a:ext cx="34564320" cy="5029200"/>
          </a:xfrm>
          <a:prstGeom prst="rect">
            <a:avLst/>
          </a:prstGeom>
        </p:spPr>
        <p:txBody>
          <a:bodyPr vert="horz" lIns="391880" tIns="195940" rIns="391880" bIns="1959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040883"/>
            <a:ext cx="34564320" cy="19914237"/>
          </a:xfrm>
          <a:prstGeom prst="rect">
            <a:avLst/>
          </a:prstGeom>
        </p:spPr>
        <p:txBody>
          <a:bodyPr vert="horz" lIns="391880" tIns="195940" rIns="391880" bIns="1959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27967943"/>
            <a:ext cx="8961120" cy="1606550"/>
          </a:xfrm>
          <a:prstGeom prst="rect">
            <a:avLst/>
          </a:prstGeom>
        </p:spPr>
        <p:txBody>
          <a:bodyPr vert="horz" lIns="391880" tIns="195940" rIns="391880" bIns="195940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67A8-4925-4FB3-B200-5926EACC2096}" type="datetimeFigureOut">
              <a:rPr lang="en-US" smtClean="0"/>
              <a:pPr/>
              <a:t>11/30/2009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27967943"/>
            <a:ext cx="12161520" cy="1606550"/>
          </a:xfrm>
          <a:prstGeom prst="rect">
            <a:avLst/>
          </a:prstGeom>
        </p:spPr>
        <p:txBody>
          <a:bodyPr vert="horz" lIns="391880" tIns="195940" rIns="391880" bIns="195940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27967943"/>
            <a:ext cx="8961120" cy="1606550"/>
          </a:xfrm>
          <a:prstGeom prst="rect">
            <a:avLst/>
          </a:prstGeom>
        </p:spPr>
        <p:txBody>
          <a:bodyPr vert="horz" lIns="391880" tIns="195940" rIns="391880" bIns="195940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38FE-7B4D-4C5B-9B1B-3C726EBC2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8798" rtl="0" eaLnBrk="1" latinLnBrk="0" hangingPunct="1">
        <a:spcBef>
          <a:spcPct val="0"/>
        </a:spcBef>
        <a:buNone/>
        <a:defRPr sz="1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9549" indent="-1469549" algn="l" defTabSz="3918798" rtl="0" eaLnBrk="1" latinLnBrk="0" hangingPunct="1">
        <a:spcBef>
          <a:spcPct val="20000"/>
        </a:spcBef>
        <a:buFont typeface="Arial" pitchFamily="34" charset="0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1pPr>
      <a:lvl2pPr marL="3184024" indent="-1224625" algn="l" defTabSz="3918798" rtl="0" eaLnBrk="1" latinLnBrk="0" hangingPunct="1">
        <a:spcBef>
          <a:spcPct val="20000"/>
        </a:spcBef>
        <a:buFont typeface="Arial" pitchFamily="34" charset="0"/>
        <a:buChar char="–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898498" indent="-979700" algn="l" defTabSz="3918798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97" indent="-979700" algn="l" defTabSz="3918798" rtl="0" eaLnBrk="1" latinLnBrk="0" hangingPunct="1">
        <a:spcBef>
          <a:spcPct val="20000"/>
        </a:spcBef>
        <a:buFont typeface="Arial" pitchFamily="34" charset="0"/>
        <a:buChar char="–"/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817296" indent="-979700" algn="l" defTabSz="3918798" rtl="0" eaLnBrk="1" latinLnBrk="0" hangingPunct="1">
        <a:spcBef>
          <a:spcPct val="20000"/>
        </a:spcBef>
        <a:buFont typeface="Arial" pitchFamily="34" charset="0"/>
        <a:buChar char="»"/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6695" indent="-979700" algn="l" defTabSz="3918798" rtl="0" eaLnBrk="1" latinLnBrk="0" hangingPunct="1">
        <a:spcBef>
          <a:spcPct val="20000"/>
        </a:spcBef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2736095" indent="-979700" algn="l" defTabSz="3918798" rtl="0" eaLnBrk="1" latinLnBrk="0" hangingPunct="1">
        <a:spcBef>
          <a:spcPct val="20000"/>
        </a:spcBef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4695494" indent="-979700" algn="l" defTabSz="3918798" rtl="0" eaLnBrk="1" latinLnBrk="0" hangingPunct="1">
        <a:spcBef>
          <a:spcPct val="20000"/>
        </a:spcBef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6654893" indent="-979700" algn="l" defTabSz="3918798" rtl="0" eaLnBrk="1" latinLnBrk="0" hangingPunct="1">
        <a:spcBef>
          <a:spcPct val="20000"/>
        </a:spcBef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18798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1pPr>
      <a:lvl2pPr marL="1959399" algn="l" defTabSz="3918798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98" algn="l" defTabSz="3918798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878198" algn="l" defTabSz="3918798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37597" algn="l" defTabSz="3918798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796996" algn="l" defTabSz="3918798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756395" algn="l" defTabSz="3918798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795" algn="l" defTabSz="3918798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5194" algn="l" defTabSz="3918798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/>
          <p:cNvSpPr txBox="1"/>
          <p:nvPr/>
        </p:nvSpPr>
        <p:spPr>
          <a:xfrm>
            <a:off x="26365200" y="5448300"/>
            <a:ext cx="10733314" cy="1905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4400" dirty="0" smtClean="0"/>
              <a:t>•   Compare with the fastest known 2D approach: “Efficient Graph-Based Image Segmentation” (EGBIS), </a:t>
            </a:r>
            <a:r>
              <a:rPr lang="en-US" sz="4400" dirty="0" err="1" smtClean="0"/>
              <a:t>Felzenszwalb</a:t>
            </a:r>
            <a:r>
              <a:rPr lang="en-US" sz="4400" dirty="0" smtClean="0"/>
              <a:t> &amp; </a:t>
            </a:r>
            <a:r>
              <a:rPr lang="en-US" sz="4400" dirty="0" err="1" smtClean="0"/>
              <a:t>Huttenlocher</a:t>
            </a:r>
            <a:r>
              <a:rPr lang="en-US" sz="4400" dirty="0" smtClean="0"/>
              <a:t>  2004.</a:t>
            </a:r>
          </a:p>
          <a:p>
            <a:pPr marL="628650" indent="-628650"/>
            <a:endParaRPr lang="en-US" sz="4400" dirty="0" smtClean="0"/>
          </a:p>
          <a:p>
            <a:pPr marL="628650" indent="-628650"/>
            <a:r>
              <a:rPr lang="en-US" sz="4400" dirty="0" smtClean="0"/>
              <a:t>•   </a:t>
            </a:r>
            <a:r>
              <a:rPr lang="en-US" sz="4400" dirty="0" smtClean="0"/>
              <a:t>Assess </a:t>
            </a:r>
            <a:r>
              <a:rPr lang="en-US" sz="4400" dirty="0" smtClean="0"/>
              <a:t>accuracy using “mean accuracy” of Moore et. al 2008, which compares with human segmentations</a:t>
            </a:r>
          </a:p>
          <a:p>
            <a:pPr marL="628650" indent="-628650"/>
            <a:endParaRPr lang="en-US" sz="4400" dirty="0" smtClean="0"/>
          </a:p>
          <a:p>
            <a:pPr marL="628650" indent="-628650"/>
            <a:r>
              <a:rPr lang="en-US" sz="4400" dirty="0" smtClean="0"/>
              <a:t>•   </a:t>
            </a:r>
            <a:r>
              <a:rPr lang="en-US" sz="4400" dirty="0" err="1" smtClean="0"/>
              <a:t>PathFinder</a:t>
            </a:r>
            <a:r>
              <a:rPr lang="en-US" sz="4400" dirty="0" smtClean="0"/>
              <a:t> </a:t>
            </a:r>
            <a:r>
              <a:rPr lang="en-US" sz="4400" dirty="0" smtClean="0"/>
              <a:t>is about 3% less accurate:</a:t>
            </a:r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 smtClean="0"/>
          </a:p>
          <a:p>
            <a:pPr marL="628650" indent="-628650"/>
            <a:r>
              <a:rPr lang="en-US" sz="4400" dirty="0" smtClean="0"/>
              <a:t>•    PathFinder is 30-40 times faster:</a:t>
            </a:r>
          </a:p>
          <a:p>
            <a:pPr marL="628650" indent="-628650"/>
            <a:endParaRPr lang="en-US" sz="4400" dirty="0" smtClean="0"/>
          </a:p>
          <a:p>
            <a:pPr marL="628650" indent="-628650"/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8404800" cy="28238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9600" dirty="0" smtClean="0"/>
              <a:t>Fast Superpixels for Video Analysis</a:t>
            </a:r>
            <a:endParaRPr lang="en-US" sz="9300" dirty="0" smtClean="0"/>
          </a:p>
          <a:p>
            <a:pPr algn="ctr"/>
            <a:endParaRPr lang="en-US" sz="1500" dirty="0" smtClean="0"/>
          </a:p>
          <a:p>
            <a:pPr algn="ctr"/>
            <a:endParaRPr lang="en-US" sz="800" dirty="0" smtClean="0"/>
          </a:p>
          <a:p>
            <a:pPr algn="ctr"/>
            <a:r>
              <a:rPr lang="en-US" sz="6000" dirty="0" smtClean="0"/>
              <a:t>Fabio Drucker and John MacCormick (Dickinson College, Pennsylvania)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79715" y="4248150"/>
            <a:ext cx="10972800" cy="1572892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5400" b="1" dirty="0" smtClean="0"/>
              <a:t>1.  Background</a:t>
            </a:r>
          </a:p>
          <a:p>
            <a:endParaRPr lang="en-US" sz="5400" b="1" dirty="0" smtClean="0"/>
          </a:p>
          <a:p>
            <a:pPr marL="1200150" lvl="1" indent="-590550">
              <a:spcBef>
                <a:spcPct val="20000"/>
              </a:spcBef>
            </a:pPr>
            <a:r>
              <a:rPr lang="en-US" sz="4000" dirty="0" smtClean="0"/>
              <a:t>•   Instead of analyzing video using tens of thousands of pixels in each frame, would like to restrict analysis to about 1000 </a:t>
            </a:r>
            <a:r>
              <a:rPr lang="en-US" sz="4000" dirty="0" smtClean="0">
                <a:solidFill>
                  <a:srgbClr val="FF0000"/>
                </a:solidFill>
              </a:rPr>
              <a:t>superpixels</a:t>
            </a:r>
            <a:r>
              <a:rPr lang="en-US" sz="4000" dirty="0" smtClean="0"/>
              <a:t> in each frame:</a:t>
            </a:r>
          </a:p>
          <a:p>
            <a:pPr marL="1200150" lvl="1" indent="-590550">
              <a:spcBef>
                <a:spcPct val="20000"/>
              </a:spcBef>
              <a:buFont typeface="Arial" pitchFamily="34" charset="0"/>
              <a:buChar char="•"/>
            </a:pPr>
            <a:endParaRPr lang="en-US" sz="4000" dirty="0" smtClean="0"/>
          </a:p>
          <a:p>
            <a:pPr marL="1200150" lvl="1" indent="-590550">
              <a:spcBef>
                <a:spcPct val="20000"/>
              </a:spcBef>
              <a:buFont typeface="Arial" pitchFamily="34" charset="0"/>
              <a:buChar char="•"/>
            </a:pPr>
            <a:endParaRPr lang="en-US" sz="4000" dirty="0" smtClean="0"/>
          </a:p>
          <a:p>
            <a:pPr marL="1200150" lvl="1" indent="-590550">
              <a:spcBef>
                <a:spcPct val="20000"/>
              </a:spcBef>
              <a:buFont typeface="Arial" pitchFamily="34" charset="0"/>
              <a:buChar char="•"/>
            </a:pPr>
            <a:endParaRPr lang="en-US" sz="4000" dirty="0"/>
          </a:p>
          <a:p>
            <a:pPr marL="1200150" lvl="1" indent="-590550">
              <a:spcBef>
                <a:spcPct val="20000"/>
              </a:spcBef>
              <a:buFont typeface="Arial" pitchFamily="34" charset="0"/>
              <a:buChar char="•"/>
            </a:pPr>
            <a:endParaRPr lang="en-US" sz="4000" dirty="0"/>
          </a:p>
          <a:p>
            <a:pPr marL="1200150" lvl="1" indent="-590550">
              <a:spcBef>
                <a:spcPct val="20000"/>
              </a:spcBef>
            </a:pPr>
            <a:endParaRPr lang="en-US" sz="4000" dirty="0" smtClean="0"/>
          </a:p>
          <a:p>
            <a:pPr marL="1200150" lvl="1" indent="-590550">
              <a:spcBef>
                <a:spcPct val="20000"/>
              </a:spcBef>
            </a:pPr>
            <a:endParaRPr lang="en-US" sz="4000" dirty="0" smtClean="0"/>
          </a:p>
          <a:p>
            <a:pPr marL="1200150" lvl="1" indent="-590550">
              <a:spcBef>
                <a:spcPct val="20000"/>
              </a:spcBef>
            </a:pPr>
            <a:r>
              <a:rPr lang="en-US" sz="4000" dirty="0" smtClean="0"/>
              <a:t>•   Popular existing superpixel algorithms use </a:t>
            </a:r>
            <a:r>
              <a:rPr lang="en-US" sz="4000" dirty="0" smtClean="0">
                <a:solidFill>
                  <a:srgbClr val="FF0000"/>
                </a:solidFill>
              </a:rPr>
              <a:t>2D, region-based </a:t>
            </a:r>
            <a:r>
              <a:rPr lang="en-US" sz="4000" dirty="0" smtClean="0"/>
              <a:t>approaches that are too slow for real-time video analysis</a:t>
            </a:r>
          </a:p>
          <a:p>
            <a:pPr marL="1200150" lvl="1" indent="-590550">
              <a:spcBef>
                <a:spcPct val="20000"/>
              </a:spcBef>
            </a:pPr>
            <a:r>
              <a:rPr lang="en-US" sz="4000" dirty="0" smtClean="0"/>
              <a:t>•   In fact, superpixels can be computed using </a:t>
            </a:r>
            <a:r>
              <a:rPr lang="en-US" sz="4000" dirty="0" smtClean="0">
                <a:solidFill>
                  <a:srgbClr val="FF0000"/>
                </a:solidFill>
              </a:rPr>
              <a:t>1D dynamic programming</a:t>
            </a:r>
            <a:r>
              <a:rPr lang="en-US" sz="4000" dirty="0" smtClean="0"/>
              <a:t> approaches that are much faster</a:t>
            </a:r>
          </a:p>
          <a:p>
            <a:pPr marL="2228850" lvl="1" indent="-457200">
              <a:spcBef>
                <a:spcPct val="20000"/>
              </a:spcBef>
            </a:pPr>
            <a:r>
              <a:rPr lang="en-US" sz="2800" dirty="0" smtClean="0"/>
              <a:t>–   </a:t>
            </a:r>
            <a:r>
              <a:rPr lang="en-US" sz="2800" i="1" dirty="0" smtClean="0"/>
              <a:t>Seam carving</a:t>
            </a:r>
            <a:r>
              <a:rPr lang="en-US" sz="2800" dirty="0" smtClean="0"/>
              <a:t> (</a:t>
            </a:r>
            <a:r>
              <a:rPr lang="en-US" sz="2800" dirty="0" err="1" smtClean="0"/>
              <a:t>Avidan</a:t>
            </a:r>
            <a:r>
              <a:rPr lang="en-US" sz="2800" dirty="0" smtClean="0"/>
              <a:t> &amp; Shamir 2007), </a:t>
            </a:r>
            <a:r>
              <a:rPr lang="en-US" sz="2800" i="1" dirty="0" smtClean="0"/>
              <a:t>superpixel lattices</a:t>
            </a:r>
            <a:r>
              <a:rPr lang="en-US" sz="2800" dirty="0" smtClean="0"/>
              <a:t> (Moore et. al 2008), and </a:t>
            </a:r>
            <a:r>
              <a:rPr lang="en-US" sz="2800" i="1" dirty="0" smtClean="0"/>
              <a:t>PathFinder</a:t>
            </a:r>
            <a:r>
              <a:rPr lang="en-US" sz="2800" dirty="0" smtClean="0"/>
              <a:t> (this poster) are all examples of the 1D dynamic programming approach</a:t>
            </a:r>
          </a:p>
          <a:p>
            <a:endParaRPr lang="en-US" sz="5400" b="1" dirty="0" smtClean="0"/>
          </a:p>
          <a:p>
            <a:r>
              <a:rPr lang="en-US" sz="5400" b="1" dirty="0" smtClean="0"/>
              <a:t>2. Main result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00314" y="4248150"/>
            <a:ext cx="9535886" cy="219290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685800" indent="-685800"/>
            <a:r>
              <a:rPr lang="en-US" sz="5400" b="1" dirty="0" smtClean="0"/>
              <a:t>3. PathFinder: example of a 1D approach to superpixels</a:t>
            </a:r>
            <a:endParaRPr lang="en-US" sz="4500" dirty="0" smtClean="0"/>
          </a:p>
          <a:p>
            <a:pPr marL="819150" indent="-266700"/>
            <a:endParaRPr lang="en-US" sz="3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351593" y="4248150"/>
            <a:ext cx="10172700" cy="18235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5400" b="1" dirty="0" smtClean="0"/>
              <a:t>4. Results:</a:t>
            </a:r>
          </a:p>
          <a:p>
            <a:endParaRPr lang="en-US" sz="3000" dirty="0"/>
          </a:p>
          <a:p>
            <a:pPr marL="819150" indent="-266700">
              <a:buFont typeface="Arial" pitchFamily="34" charset="0"/>
              <a:buChar char="•"/>
            </a:pPr>
            <a:endParaRPr lang="en-US" sz="3000" dirty="0" smtClean="0"/>
          </a:p>
        </p:txBody>
      </p:sp>
      <p:sp>
        <p:nvSpPr>
          <p:cNvPr id="103" name="Rectangle 102"/>
          <p:cNvSpPr/>
          <p:nvPr/>
        </p:nvSpPr>
        <p:spPr>
          <a:xfrm>
            <a:off x="489857" y="3733800"/>
            <a:ext cx="12070080" cy="147066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grpSp>
        <p:nvGrpSpPr>
          <p:cNvPr id="182" name="Group 181"/>
          <p:cNvGrpSpPr/>
          <p:nvPr/>
        </p:nvGrpSpPr>
        <p:grpSpPr>
          <a:xfrm>
            <a:off x="2782569" y="8752840"/>
            <a:ext cx="8301849" cy="3720820"/>
            <a:chOff x="2192019" y="8219440"/>
            <a:chExt cx="8301849" cy="3720820"/>
          </a:xfrm>
        </p:grpSpPr>
        <p:pic>
          <p:nvPicPr>
            <p:cNvPr id="101" name="Picture 100" descr="treeOrigina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2019" y="8219440"/>
              <a:ext cx="3772747" cy="2829560"/>
            </a:xfrm>
            <a:prstGeom prst="rect">
              <a:avLst/>
            </a:prstGeom>
          </p:spPr>
        </p:pic>
        <p:pic>
          <p:nvPicPr>
            <p:cNvPr id="116" name="Picture 115" descr="EGBIS-1216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3699" y="8257539"/>
              <a:ext cx="3750169" cy="2812627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2762250" y="11293929"/>
              <a:ext cx="2626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60,000 pixels</a:t>
              </a:r>
              <a:endParaRPr lang="en-US" sz="3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969577" y="11277600"/>
              <a:ext cx="33320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1200 superpixels</a:t>
              </a:r>
              <a:endParaRPr lang="en-US" sz="3600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469571" y="20671972"/>
            <a:ext cx="5055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our 1D approach is:</a:t>
            </a:r>
            <a:endParaRPr lang="en-US" sz="4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259285" y="23632887"/>
            <a:ext cx="6215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9313" indent="-849313"/>
            <a:r>
              <a:rPr lang="en-US" sz="4800" dirty="0" smtClean="0"/>
              <a:t>. . . than fastest known 2D approach</a:t>
            </a:r>
            <a:endParaRPr lang="en-US" sz="4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960913" y="21706113"/>
            <a:ext cx="6444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/>
              <a:t>   3% less accurate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/>
              <a:t>   30-40 times faster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3563600" y="6400800"/>
            <a:ext cx="1104900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sz="4000" dirty="0" smtClean="0"/>
              <a:t>Compute edge strengths from a cheap </a:t>
            </a:r>
            <a:r>
              <a:rPr lang="en-US" sz="4000" dirty="0" err="1" smtClean="0"/>
              <a:t>Sobel</a:t>
            </a:r>
            <a:r>
              <a:rPr lang="en-US" sz="4000" dirty="0" smtClean="0"/>
              <a:t>-like operator </a:t>
            </a:r>
          </a:p>
          <a:p>
            <a:pPr marL="914400" indent="-914400">
              <a:buAutoNum type="arabicPeriod"/>
            </a:pPr>
            <a:endParaRPr lang="en-US" sz="4000" dirty="0" smtClean="0"/>
          </a:p>
          <a:p>
            <a:pPr marL="914400" indent="-914400">
              <a:buAutoNum type="arabicPeriod"/>
            </a:pPr>
            <a:r>
              <a:rPr lang="en-US" sz="4000" dirty="0" smtClean="0"/>
              <a:t>Build approximately-vertical paths that follow strong edges.  While more paths are needed:</a:t>
            </a:r>
          </a:p>
          <a:p>
            <a:pPr marL="2122488" lvl="1" indent="-849313"/>
            <a:r>
              <a:rPr lang="en-US" sz="4000" dirty="0" smtClean="0"/>
              <a:t>2.1 </a:t>
            </a:r>
            <a:r>
              <a:rPr lang="en-US" sz="4000" dirty="0" smtClean="0"/>
              <a:t> Choose </a:t>
            </a:r>
            <a:r>
              <a:rPr lang="en-US" sz="4000" dirty="0" smtClean="0"/>
              <a:t>a seed point at a strong edge, not near an existing path</a:t>
            </a:r>
          </a:p>
          <a:p>
            <a:pPr marL="2122488" lvl="1" indent="-849313"/>
            <a:r>
              <a:rPr lang="en-US" sz="4000" dirty="0" smtClean="0"/>
              <a:t>2.2 </a:t>
            </a:r>
            <a:r>
              <a:rPr lang="en-US" sz="4000" dirty="0" smtClean="0"/>
              <a:t> Grow </a:t>
            </a:r>
            <a:r>
              <a:rPr lang="en-US" sz="4000" dirty="0" smtClean="0"/>
              <a:t>the approximately vertical path with maximum total edge strength from seed</a:t>
            </a:r>
          </a:p>
          <a:p>
            <a:pPr marL="2906713" lvl="1" indent="-490538"/>
            <a:r>
              <a:rPr lang="en-US" sz="4000" dirty="0" smtClean="0"/>
              <a:t>–  very cheap via dynamic programming</a:t>
            </a:r>
          </a:p>
          <a:p>
            <a:pPr marL="2906713" lvl="1" indent="-490538"/>
            <a:r>
              <a:rPr lang="en-US" sz="4000" dirty="0" smtClean="0"/>
              <a:t>–  restrict path to deviate from vertical by at most 45°</a:t>
            </a:r>
          </a:p>
          <a:p>
            <a:pPr marL="2906713" lvl="1" indent="-490538"/>
            <a:endParaRPr lang="en-US" sz="4000" dirty="0" smtClean="0"/>
          </a:p>
          <a:p>
            <a:pPr marL="914400" lvl="1" indent="-914400">
              <a:buAutoNum type="arabicPeriod" startAt="3"/>
            </a:pPr>
            <a:r>
              <a:rPr lang="en-US" sz="4000" dirty="0" smtClean="0"/>
              <a:t>Repeat step 2 for horizontal paths</a:t>
            </a:r>
          </a:p>
          <a:p>
            <a:pPr marL="914400" lvl="1" indent="-914400">
              <a:buAutoNum type="arabicPeriod" startAt="3"/>
            </a:pPr>
            <a:endParaRPr lang="en-US" sz="4000" dirty="0" smtClean="0"/>
          </a:p>
          <a:p>
            <a:pPr marL="914400" lvl="1" indent="-914400">
              <a:buAutoNum type="arabicPeriod" startAt="3"/>
            </a:pPr>
            <a:r>
              <a:rPr lang="en-US" sz="4000" dirty="0" smtClean="0"/>
              <a:t>The resulting deformed grid defines the boundaries of the superpixels</a:t>
            </a:r>
          </a:p>
        </p:txBody>
      </p:sp>
      <p:pic>
        <p:nvPicPr>
          <p:cNvPr id="148" name="Picture 147" descr="path-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1456" y="18119270"/>
            <a:ext cx="5120640" cy="3840480"/>
          </a:xfrm>
          <a:prstGeom prst="rect">
            <a:avLst/>
          </a:prstGeom>
        </p:spPr>
      </p:pic>
      <p:pic>
        <p:nvPicPr>
          <p:cNvPr id="150" name="Picture 149" descr="path-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88149" y="18119592"/>
            <a:ext cx="5120640" cy="3840480"/>
          </a:xfrm>
          <a:prstGeom prst="rect">
            <a:avLst/>
          </a:prstGeom>
        </p:spPr>
      </p:pic>
      <p:pic>
        <p:nvPicPr>
          <p:cNvPr id="151" name="Picture 150" descr="path-1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91456" y="23339613"/>
            <a:ext cx="5120640" cy="3840480"/>
          </a:xfrm>
          <a:prstGeom prst="rect">
            <a:avLst/>
          </a:prstGeom>
        </p:spPr>
      </p:pic>
      <p:pic>
        <p:nvPicPr>
          <p:cNvPr id="160" name="Picture 159" descr="path-3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488149" y="23307277"/>
            <a:ext cx="5120640" cy="3840480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15364119" y="22021800"/>
            <a:ext cx="1780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 path</a:t>
            </a:r>
            <a:endParaRPr lang="en-US" sz="4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20899022" y="22021800"/>
            <a:ext cx="2020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5 paths</a:t>
            </a:r>
            <a:endParaRPr lang="en-US" sz="4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5087600" y="27279600"/>
            <a:ext cx="2333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15 paths</a:t>
            </a:r>
            <a:endParaRPr lang="en-US" sz="4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0742729" y="27279600"/>
            <a:ext cx="2333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30 paths</a:t>
            </a:r>
            <a:endParaRPr lang="en-US" sz="4800" dirty="0"/>
          </a:p>
        </p:txBody>
      </p:sp>
      <p:pic>
        <p:nvPicPr>
          <p:cNvPr id="176" name="Picture 175" descr="timing_graph.em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027406" y="23232813"/>
            <a:ext cx="7690127" cy="5760720"/>
          </a:xfrm>
          <a:prstGeom prst="rect">
            <a:avLst/>
          </a:prstGeom>
        </p:spPr>
      </p:pic>
      <p:pic>
        <p:nvPicPr>
          <p:cNvPr id="177" name="Picture 176" descr="mean_accuracy.em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070300" y="12192000"/>
            <a:ext cx="5289503" cy="3962400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1028701" y="26283558"/>
            <a:ext cx="1127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Therefore, 1D  superpixel approaches should be attractive for video analysis</a:t>
            </a:r>
            <a:endParaRPr lang="en-US" sz="5400" b="1" dirty="0"/>
          </a:p>
        </p:txBody>
      </p:sp>
      <p:sp>
        <p:nvSpPr>
          <p:cNvPr id="180" name="Rectangle 179"/>
          <p:cNvSpPr/>
          <p:nvPr/>
        </p:nvSpPr>
        <p:spPr>
          <a:xfrm>
            <a:off x="25635857" y="3733800"/>
            <a:ext cx="12070080" cy="255270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3062857" y="3733800"/>
            <a:ext cx="12070080" cy="255270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489857" y="18707100"/>
            <a:ext cx="12070080" cy="104775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184" name="Picture 183" descr="EGBIS-121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270700" y="16687800"/>
            <a:ext cx="4846320" cy="3634740"/>
          </a:xfrm>
          <a:prstGeom prst="rect">
            <a:avLst/>
          </a:prstGeom>
        </p:spPr>
      </p:pic>
      <p:pic>
        <p:nvPicPr>
          <p:cNvPr id="185" name="Picture 184" descr="treeAverages-g20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365200" y="16687800"/>
            <a:ext cx="4846320" cy="363474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7328586" y="20541343"/>
            <a:ext cx="2900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PathFinder</a:t>
            </a:r>
            <a:endParaRPr lang="en-US" sz="4800" dirty="0"/>
          </a:p>
        </p:txBody>
      </p:sp>
      <p:sp>
        <p:nvSpPr>
          <p:cNvPr id="34" name="TextBox 33"/>
          <p:cNvSpPr txBox="1"/>
          <p:nvPr/>
        </p:nvSpPr>
        <p:spPr>
          <a:xfrm>
            <a:off x="33767486" y="20579443"/>
            <a:ext cx="163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EGBIS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325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Library and Information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MacCormick</dc:creator>
  <cp:lastModifiedBy>John MacCormick</cp:lastModifiedBy>
  <cp:revision>155</cp:revision>
  <dcterms:created xsi:type="dcterms:W3CDTF">2008-12-01T21:42:34Z</dcterms:created>
  <dcterms:modified xsi:type="dcterms:W3CDTF">2009-11-30T16:51:40Z</dcterms:modified>
</cp:coreProperties>
</file>