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5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0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58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1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2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4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11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16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66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2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4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A0031-D6FA-482B-BEE2-3982F80F9286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1.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slides for </a:t>
            </a:r>
            <a:r>
              <a:rPr lang="en-US" i="1" dirty="0"/>
              <a:t>What Can Be Computed?</a:t>
            </a:r>
          </a:p>
        </p:txBody>
      </p:sp>
    </p:spTree>
    <p:extLst>
      <p:ext uri="{BB962C8B-B14F-4D97-AF65-F5344CB8AC3E}">
        <p14:creationId xmlns:p14="http://schemas.microsoft.com/office/powerpoint/2010/main" val="1161666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objective of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We would like to understand what can be computed:</a:t>
            </a:r>
          </a:p>
          <a:p>
            <a:endParaRPr lang="en-US" sz="3600" dirty="0"/>
          </a:p>
          <a:p>
            <a:pPr marL="971550" lvl="1" indent="-514350">
              <a:buFont typeface="+mj-lt"/>
              <a:buAutoNum type="alphaLcParenR"/>
            </a:pPr>
            <a:r>
              <a:rPr lang="en-US" sz="3200" dirty="0"/>
              <a:t>In principle (i.e. undecidability/</a:t>
            </a:r>
            <a:r>
              <a:rPr lang="en-US" sz="3200" dirty="0" err="1"/>
              <a:t>uncomputability</a:t>
            </a:r>
            <a:r>
              <a:rPr lang="en-US" sz="3200" dirty="0"/>
              <a:t>: computability theory)</a:t>
            </a:r>
          </a:p>
          <a:p>
            <a:pPr marL="971550" lvl="1" indent="-514350">
              <a:buFont typeface="+mj-lt"/>
              <a:buAutoNum type="alphaLcParenR"/>
            </a:pPr>
            <a:endParaRPr lang="en-US" sz="3200" dirty="0"/>
          </a:p>
          <a:p>
            <a:pPr marL="971550" lvl="1" indent="-514350">
              <a:buFont typeface="+mj-lt"/>
              <a:buAutoNum type="alphaLcParenR"/>
            </a:pPr>
            <a:r>
              <a:rPr lang="en-US" sz="3200" dirty="0"/>
              <a:t>Efficiently/in practice (i.e. complexity theory)</a:t>
            </a:r>
          </a:p>
        </p:txBody>
      </p:sp>
    </p:spTree>
    <p:extLst>
      <p:ext uri="{BB962C8B-B14F-4D97-AF65-F5344CB8AC3E}">
        <p14:creationId xmlns:p14="http://schemas.microsoft.com/office/powerpoint/2010/main" val="546809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4764948"/>
              </p:ext>
            </p:extLst>
          </p:nvPr>
        </p:nvGraphicFramePr>
        <p:xfrm>
          <a:off x="838200" y="594804"/>
          <a:ext cx="10515600" cy="5377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2302741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9312133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674178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82818415"/>
                    </a:ext>
                  </a:extLst>
                </a:gridCol>
              </a:tblGrid>
              <a:tr h="969764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tractable problems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intractable problems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uncomputable problems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7689870"/>
                  </a:ext>
                </a:extLst>
              </a:tr>
              <a:tr h="1471595"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0629577"/>
                  </a:ext>
                </a:extLst>
              </a:tr>
              <a:tr h="721161">
                <a:tc>
                  <a:txBody>
                    <a:bodyPr/>
                    <a:lstStyle/>
                    <a:p>
                      <a:r>
                        <a:rPr lang="en-US" sz="2000" dirty="0"/>
                        <a:t>Computable in theory: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0759830"/>
                  </a:ext>
                </a:extLst>
              </a:tr>
              <a:tr h="969764">
                <a:tc>
                  <a:txBody>
                    <a:bodyPr/>
                    <a:lstStyle/>
                    <a:p>
                      <a:r>
                        <a:rPr lang="en-US" sz="2000" dirty="0"/>
                        <a:t>Computable in practice: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1729890"/>
                  </a:ext>
                </a:extLst>
              </a:tr>
              <a:tr h="1244746">
                <a:tc>
                  <a:txBody>
                    <a:bodyPr/>
                    <a:lstStyle/>
                    <a:p>
                      <a:r>
                        <a:rPr lang="en-US" sz="2000" dirty="0"/>
                        <a:t>Example: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6558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1328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5449625"/>
              </p:ext>
            </p:extLst>
          </p:nvPr>
        </p:nvGraphicFramePr>
        <p:xfrm>
          <a:off x="838200" y="1157701"/>
          <a:ext cx="10515600" cy="4108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2302741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9312133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674178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82818415"/>
                    </a:ext>
                  </a:extLst>
                </a:gridCol>
              </a:tblGrid>
              <a:tr h="521326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tractable problems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intractable problems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uncomputable problems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7689870"/>
                  </a:ext>
                </a:extLst>
              </a:tr>
              <a:tr h="1285462"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can be solved efficiently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method for solving exists but is hopelessly time-consuming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cannot be solved by any computer program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0629577"/>
                  </a:ext>
                </a:extLst>
              </a:tr>
              <a:tr h="521326">
                <a:tc>
                  <a:txBody>
                    <a:bodyPr/>
                    <a:lstStyle/>
                    <a:p>
                      <a:r>
                        <a:rPr lang="en-US" sz="2000" dirty="0"/>
                        <a:t>Computable in theory: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ym typeface="Wingdings" panose="05000000000000000000" pitchFamily="2" charset="2"/>
                        </a:rPr>
                        <a:t>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0759830"/>
                  </a:ext>
                </a:extLst>
              </a:tr>
              <a:tr h="521326">
                <a:tc>
                  <a:txBody>
                    <a:bodyPr/>
                    <a:lstStyle/>
                    <a:p>
                      <a:r>
                        <a:rPr lang="en-US" sz="2000" dirty="0"/>
                        <a:t>Computable in practice: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ym typeface="Wingdings" panose="05000000000000000000" pitchFamily="2" charset="2"/>
                        </a:rPr>
                        <a:t> (?)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ym typeface="Wingdings" panose="05000000000000000000" pitchFamily="2" charset="2"/>
                        </a:rPr>
                        <a:t>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1729890"/>
                  </a:ext>
                </a:extLst>
              </a:tr>
              <a:tr h="899824">
                <a:tc>
                  <a:txBody>
                    <a:bodyPr/>
                    <a:lstStyle/>
                    <a:p>
                      <a:r>
                        <a:rPr lang="en-US" sz="2000" dirty="0"/>
                        <a:t>Example: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shortest route on a map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Decryption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finding all bugs in computer programs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6558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351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study the theory of computation?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Autofit/>
          </a:bodyPr>
          <a:lstStyle/>
          <a:p>
            <a:r>
              <a:rPr lang="en-US" dirty="0"/>
              <a:t>It is useful</a:t>
            </a:r>
          </a:p>
          <a:p>
            <a:pPr lvl="1"/>
            <a:r>
              <a:rPr lang="en-US" dirty="0"/>
              <a:t>When using computers to solve problems, it’s often important to understand whether a given problem is computable and/or tractable.</a:t>
            </a:r>
          </a:p>
          <a:p>
            <a:pPr lvl="1"/>
            <a:r>
              <a:rPr lang="en-US" dirty="0"/>
              <a:t>If it’s not tractable, is there a suitable variant or approximation that is tractable?</a:t>
            </a:r>
          </a:p>
          <a:p>
            <a:pPr lvl="1"/>
            <a:r>
              <a:rPr lang="en-US" dirty="0"/>
              <a:t>How do we compare the efficiency and effectiveness of proposed methods for solving the problem?</a:t>
            </a:r>
          </a:p>
          <a:p>
            <a:pPr lvl="1"/>
            <a:r>
              <a:rPr lang="en-US" dirty="0"/>
              <a:t>Certain specific techniques have practical applications, including reductions, regular expressions, and automata theory</a:t>
            </a:r>
          </a:p>
          <a:p>
            <a:pPr lvl="1"/>
            <a:endParaRPr lang="en-US" dirty="0"/>
          </a:p>
          <a:p>
            <a:r>
              <a:rPr lang="en-US" dirty="0"/>
              <a:t>The theory of computation is beautiful and important</a:t>
            </a:r>
          </a:p>
          <a:p>
            <a:pPr lvl="1"/>
            <a:r>
              <a:rPr lang="en-US" dirty="0"/>
              <a:t>We can more fully understand computer science as an intellectual discipline</a:t>
            </a:r>
          </a:p>
        </p:txBody>
      </p:sp>
    </p:spTree>
    <p:extLst>
      <p:ext uri="{BB962C8B-B14F-4D97-AF65-F5344CB8AC3E}">
        <p14:creationId xmlns:p14="http://schemas.microsoft.com/office/powerpoint/2010/main" val="1476465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Python basics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5362" y="2677205"/>
            <a:ext cx="5658925" cy="19391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17517" y="1566691"/>
            <a:ext cx="3393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utils</a:t>
            </a:r>
            <a:r>
              <a:rPr lang="en-US" dirty="0">
                <a:solidFill>
                  <a:srgbClr val="0070C0"/>
                </a:solidFill>
              </a:rPr>
              <a:t> package provided with WCBC online resources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717517" y="2202599"/>
            <a:ext cx="230403" cy="386562"/>
          </a:xfrm>
          <a:prstGeom prst="straightConnector1">
            <a:avLst/>
          </a:prstGeom>
          <a:ln w="254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310865" y="2395880"/>
            <a:ext cx="2983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rf</a:t>
            </a:r>
            <a:r>
              <a:rPr lang="en-US" dirty="0">
                <a:solidFill>
                  <a:srgbClr val="0070C0"/>
                </a:solidFill>
              </a:rPr>
              <a:t> function reads a file from disk. It is imported explicitly because we use it so often.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8534400" y="2588635"/>
            <a:ext cx="776465" cy="164725"/>
          </a:xfrm>
          <a:prstGeom prst="straightConnector1">
            <a:avLst/>
          </a:prstGeom>
          <a:ln w="254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7729" y="2743743"/>
            <a:ext cx="2585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“</a:t>
            </a:r>
            <a:r>
              <a:rPr lang="en-US" dirty="0" err="1">
                <a:solidFill>
                  <a:srgbClr val="0070C0"/>
                </a:solidFill>
              </a:rPr>
              <a:t>def</a:t>
            </a:r>
            <a:r>
              <a:rPr lang="en-US" dirty="0">
                <a:solidFill>
                  <a:srgbClr val="0070C0"/>
                </a:solidFill>
              </a:rPr>
              <a:t>” defines a function, similar to a procedure or method in other languages.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640458" y="3082247"/>
            <a:ext cx="359596" cy="41097"/>
          </a:xfrm>
          <a:prstGeom prst="straightConnector1">
            <a:avLst/>
          </a:prstGeom>
          <a:ln w="254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218216" y="5448060"/>
            <a:ext cx="73451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Use a single or double quotes for strings.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No curly braces “{ }”. Blocks are defined by indentation.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16916" y="3564633"/>
            <a:ext cx="29839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The “in” operator does “the right thing” on many datatypes. Here it tests for the presence of a substring in another string.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5496675" y="3564634"/>
            <a:ext cx="2116476" cy="483384"/>
          </a:xfrm>
          <a:prstGeom prst="straightConnector1">
            <a:avLst/>
          </a:prstGeom>
          <a:ln w="254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829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practice and demos, at home or in class: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containsGAGA.py on inputs typed in by the user, then using input read from a file</a:t>
            </a:r>
          </a:p>
          <a:p>
            <a:r>
              <a:rPr lang="en-US" dirty="0"/>
              <a:t>Create a new program that searches for another string</a:t>
            </a:r>
          </a:p>
          <a:p>
            <a:r>
              <a:rPr lang="en-US" dirty="0"/>
              <a:t>Create more sophisticated programs, for example:</a:t>
            </a:r>
          </a:p>
          <a:p>
            <a:pPr lvl="1"/>
            <a:r>
              <a:rPr lang="en-US" dirty="0"/>
              <a:t>return “yes” if the input contains “GAGA” but not “TATA”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59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383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1. Introduction</vt:lpstr>
      <vt:lpstr>Main objective of the course</vt:lpstr>
      <vt:lpstr>PowerPoint Presentation</vt:lpstr>
      <vt:lpstr>PowerPoint Presentation</vt:lpstr>
      <vt:lpstr>Why study the theory of computation?</vt:lpstr>
      <vt:lpstr>Some Python basics</vt:lpstr>
      <vt:lpstr>Suggested practice and demos, at home or in class:</vt:lpstr>
    </vt:vector>
  </TitlesOfParts>
  <Company>Dickinson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Introduction</dc:title>
  <dc:creator>MacCormick, John</dc:creator>
  <cp:lastModifiedBy>MacCormick, John</cp:lastModifiedBy>
  <cp:revision>9</cp:revision>
  <dcterms:created xsi:type="dcterms:W3CDTF">2017-06-16T14:57:42Z</dcterms:created>
  <dcterms:modified xsi:type="dcterms:W3CDTF">2021-01-26T13:13:16Z</dcterms:modified>
</cp:coreProperties>
</file>