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66" r:id="rId4"/>
    <p:sldId id="267" r:id="rId5"/>
    <p:sldId id="268" r:id="rId6"/>
    <p:sldId id="270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1" r:id="rId20"/>
    <p:sldId id="287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F4E5-94B8-476A-8D67-828A070400D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619D-E710-4BC5-BF78-EF84EFA9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3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F4E5-94B8-476A-8D67-828A070400D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619D-E710-4BC5-BF78-EF84EFA9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5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F4E5-94B8-476A-8D67-828A070400D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619D-E710-4BC5-BF78-EF84EFA9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9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F4E5-94B8-476A-8D67-828A070400D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619D-E710-4BC5-BF78-EF84EFA9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F4E5-94B8-476A-8D67-828A070400D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619D-E710-4BC5-BF78-EF84EFA9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2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F4E5-94B8-476A-8D67-828A070400D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619D-E710-4BC5-BF78-EF84EFA9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7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F4E5-94B8-476A-8D67-828A070400D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619D-E710-4BC5-BF78-EF84EFA9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4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F4E5-94B8-476A-8D67-828A070400D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619D-E710-4BC5-BF78-EF84EFA9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4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F4E5-94B8-476A-8D67-828A070400D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619D-E710-4BC5-BF78-EF84EFA9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3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F4E5-94B8-476A-8D67-828A070400D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619D-E710-4BC5-BF78-EF84EFA9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F4E5-94B8-476A-8D67-828A070400D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619D-E710-4BC5-BF78-EF84EFA9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8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0F4E5-94B8-476A-8D67-828A070400D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0619D-E710-4BC5-BF78-EF84EFA9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6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Some impossible programs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slides for </a:t>
            </a:r>
            <a:r>
              <a:rPr lang="en-US" i="1" dirty="0"/>
              <a:t>What Can Be Computed?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4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96" y="146736"/>
            <a:ext cx="10515600" cy="787329"/>
          </a:xfrm>
        </p:spPr>
        <p:txBody>
          <a:bodyPr/>
          <a:lstStyle/>
          <a:p>
            <a:r>
              <a:rPr lang="en-US" dirty="0"/>
              <a:t>Fill in this table on the handout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6" y="934065"/>
            <a:ext cx="11738639" cy="4148533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7695" y="5196514"/>
            <a:ext cx="10515600" cy="13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2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219" y="247138"/>
            <a:ext cx="10515600" cy="1325563"/>
          </a:xfrm>
        </p:spPr>
        <p:txBody>
          <a:bodyPr/>
          <a:lstStyle/>
          <a:p>
            <a:r>
              <a:rPr lang="en-US" dirty="0"/>
              <a:t>Solutions for yesOnString.py: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5" y="1306574"/>
            <a:ext cx="11617120" cy="3696356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" y="5388953"/>
            <a:ext cx="10515600" cy="13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88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yesOnSelf.py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73652"/>
            <a:ext cx="10515600" cy="145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83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96" y="146736"/>
            <a:ext cx="10515600" cy="787329"/>
          </a:xfrm>
        </p:spPr>
        <p:txBody>
          <a:bodyPr/>
          <a:lstStyle/>
          <a:p>
            <a:r>
              <a:rPr lang="en-US" dirty="0"/>
              <a:t>Fill in this table on the handout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66" y="1091381"/>
            <a:ext cx="11210549" cy="329835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9541" y="4777987"/>
            <a:ext cx="10515600" cy="145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8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219" y="247138"/>
            <a:ext cx="10515600" cy="1325563"/>
          </a:xfrm>
        </p:spPr>
        <p:txBody>
          <a:bodyPr/>
          <a:lstStyle/>
          <a:p>
            <a:r>
              <a:rPr lang="en-US" dirty="0"/>
              <a:t>Solutions for yesOnSelf.py: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79" y="1424100"/>
            <a:ext cx="11762144" cy="290060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9877" y="4866477"/>
            <a:ext cx="10515600" cy="145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1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notYesOnSelf.py reverses yesOnSelf.py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281" y="2143495"/>
            <a:ext cx="10515600" cy="14552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53" y="4051585"/>
            <a:ext cx="10443681" cy="143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28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95" y="304052"/>
            <a:ext cx="10515600" cy="875819"/>
          </a:xfrm>
        </p:spPr>
        <p:txBody>
          <a:bodyPr>
            <a:normAutofit fontScale="90000"/>
          </a:bodyPr>
          <a:lstStyle/>
          <a:p>
            <a:r>
              <a:rPr lang="en-US" dirty="0"/>
              <a:t>Suggestion: use the earlier results to fill in the bottom table on the handout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95" y="1406664"/>
            <a:ext cx="10397505" cy="25640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173" y="4084307"/>
            <a:ext cx="8798414" cy="25836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67296CA-AF92-4BE5-AE13-07405A4AE20C}"/>
              </a:ext>
            </a:extLst>
          </p:cNvPr>
          <p:cNvSpPr/>
          <p:nvPr/>
        </p:nvSpPr>
        <p:spPr>
          <a:xfrm>
            <a:off x="8913091" y="5938982"/>
            <a:ext cx="415636" cy="31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52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1" y="1110481"/>
            <a:ext cx="9419345" cy="232285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Solutions for yesOnSelf.py and notYesOnSelf.py :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2" y="3559771"/>
            <a:ext cx="9419345" cy="2619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46944" y="5016318"/>
            <a:ext cx="1766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No output is correct here…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153833" y="5289755"/>
            <a:ext cx="1193111" cy="511277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05950" y="6306056"/>
            <a:ext cx="859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… therefore, notYesOnSelf.py cannot exist!</a:t>
            </a:r>
          </a:p>
        </p:txBody>
      </p:sp>
    </p:spTree>
    <p:extLst>
      <p:ext uri="{BB962C8B-B14F-4D97-AF65-F5344CB8AC3E}">
        <p14:creationId xmlns:p14="http://schemas.microsoft.com/office/powerpoint/2010/main" val="1191892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yesOnString.py existed, we could create notYesOnSelf.py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7430"/>
            <a:ext cx="10515600" cy="392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43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Therefore, yesOnString.py can’t exist either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422" y="2084438"/>
            <a:ext cx="6506926" cy="34319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3290" y="2556387"/>
            <a:ext cx="4719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Assume yesOnString.py exists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Create notYesOnSelf.py as on previous slide (and summarized here)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This contradicts the impossibility of notYesOnSelf.py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290" y="1792050"/>
            <a:ext cx="1200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Proof: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778477" y="3136490"/>
            <a:ext cx="658762" cy="344129"/>
          </a:xfrm>
          <a:prstGeom prst="straightConnector1">
            <a:avLst/>
          </a:prstGeom>
          <a:ln w="25400">
            <a:solidFill>
              <a:srgbClr val="00206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66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A118-A7C0-4D9A-BC91-6CD9C56B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1561-4B5D-4C0A-B9A0-75EEB187F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two slides give an overview, but we won't cover this in detail during class.</a:t>
            </a:r>
          </a:p>
          <a:p>
            <a:r>
              <a:rPr lang="en-US" dirty="0"/>
              <a:t>Instead, imagine how you would prove to a small child that there is no largest number.</a:t>
            </a:r>
          </a:p>
        </p:txBody>
      </p:sp>
    </p:spTree>
    <p:extLst>
      <p:ext uri="{BB962C8B-B14F-4D97-AF65-F5344CB8AC3E}">
        <p14:creationId xmlns:p14="http://schemas.microsoft.com/office/powerpoint/2010/main" val="1331581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8F87A-5A97-476C-9ABE-E39C66B21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next two slides are explained only briefly during class. Please study the textbook to understand the details.</a:t>
            </a:r>
          </a:p>
        </p:txBody>
      </p:sp>
    </p:spTree>
    <p:extLst>
      <p:ext uri="{BB962C8B-B14F-4D97-AF65-F5344CB8AC3E}">
        <p14:creationId xmlns:p14="http://schemas.microsoft.com/office/powerpoint/2010/main" val="1107084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combining many tricks into one program, a much briefer proof is possible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807" y="1690688"/>
            <a:ext cx="9161206" cy="2179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5716" y="4589005"/>
            <a:ext cx="77674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Assume yesOnString.py exists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Create weirdYesOnString.py as above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Observe that weirdYesOnString.py produces a contradiction when given itself as input (it outputs “yes” if and only if it outputs “no”)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0291" y="3869695"/>
            <a:ext cx="6788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Proof that yesOnString.py doesn’t exist:</a:t>
            </a:r>
          </a:p>
        </p:txBody>
      </p:sp>
    </p:spTree>
    <p:extLst>
      <p:ext uri="{BB962C8B-B14F-4D97-AF65-F5344CB8AC3E}">
        <p14:creationId xmlns:p14="http://schemas.microsoft.com/office/powerpoint/2010/main" val="1711335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Similar reasoning shows that no program can correctly predict, for all possible inputs, whether other programs will crash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650" y="2643756"/>
            <a:ext cx="6847861" cy="3615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897" y="3212144"/>
            <a:ext cx="49587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Assume crashOnString.py exists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Create weirdCrashOnSelf.py as shown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Observe that weirdCrashOnSelf.py produces a contradiction when given itself as input (crashes if and only if it doesn’t crash)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872" y="2134926"/>
            <a:ext cx="49587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Proof that crashOnString.py doesn’t exist:</a:t>
            </a:r>
          </a:p>
        </p:txBody>
      </p:sp>
    </p:spTree>
    <p:extLst>
      <p:ext uri="{BB962C8B-B14F-4D97-AF65-F5344CB8AC3E}">
        <p14:creationId xmlns:p14="http://schemas.microsoft.com/office/powerpoint/2010/main" val="930027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 to interpret the “impossibility of bug-finding programs” correctly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46734"/>
            <a:ext cx="10515600" cy="2972517"/>
          </a:xfrm>
        </p:spPr>
        <p:txBody>
          <a:bodyPr/>
          <a:lstStyle/>
          <a:p>
            <a:r>
              <a:rPr lang="en-US" dirty="0"/>
              <a:t>It is true that no program </a:t>
            </a:r>
            <a:r>
              <a:rPr lang="en-US" i="1" dirty="0"/>
              <a:t>P</a:t>
            </a:r>
            <a:r>
              <a:rPr lang="en-US" dirty="0"/>
              <a:t> can correctly predict, for all programs </a:t>
            </a:r>
            <a:r>
              <a:rPr lang="en-US" i="1" dirty="0"/>
              <a:t>Q</a:t>
            </a:r>
            <a:r>
              <a:rPr lang="en-US" dirty="0"/>
              <a:t>, whether </a:t>
            </a:r>
            <a:r>
              <a:rPr lang="en-US" i="1" dirty="0"/>
              <a:t>Q</a:t>
            </a:r>
            <a:r>
              <a:rPr lang="en-US" dirty="0"/>
              <a:t> will crash</a:t>
            </a:r>
          </a:p>
          <a:p>
            <a:r>
              <a:rPr lang="en-US" dirty="0"/>
              <a:t>However, </a:t>
            </a:r>
            <a:r>
              <a:rPr lang="en-US" i="1" dirty="0"/>
              <a:t>P</a:t>
            </a:r>
            <a:r>
              <a:rPr lang="en-US" dirty="0"/>
              <a:t> might work correctly on many inputs</a:t>
            </a:r>
          </a:p>
          <a:p>
            <a:r>
              <a:rPr lang="en-US" dirty="0"/>
              <a:t>Software companies and academic researchers invest great effort in doing exactly this: developing programs </a:t>
            </a:r>
            <a:r>
              <a:rPr lang="en-US" i="1" dirty="0"/>
              <a:t>P</a:t>
            </a:r>
            <a:r>
              <a:rPr lang="en-US" dirty="0"/>
              <a:t> that work efficiently and correctly on useful classes of software</a:t>
            </a:r>
          </a:p>
        </p:txBody>
      </p:sp>
    </p:spTree>
    <p:extLst>
      <p:ext uri="{BB962C8B-B14F-4D97-AF65-F5344CB8AC3E}">
        <p14:creationId xmlns:p14="http://schemas.microsoft.com/office/powerpoint/2010/main" val="111716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489"/>
            <a:ext cx="10515600" cy="4351338"/>
          </a:xfrm>
        </p:spPr>
        <p:txBody>
          <a:bodyPr/>
          <a:lstStyle/>
          <a:p>
            <a:r>
              <a:rPr lang="en-US" dirty="0"/>
              <a:t>Follows a familiar human thought pattern:</a:t>
            </a:r>
          </a:p>
          <a:p>
            <a:pPr lvl="1"/>
            <a:r>
              <a:rPr lang="en-US" i="1" dirty="0"/>
              <a:t>S</a:t>
            </a:r>
            <a:r>
              <a:rPr lang="en-US" dirty="0"/>
              <a:t> = statement we would like to prove false e.g. “I bought the milk on Monday”</a:t>
            </a:r>
          </a:p>
          <a:p>
            <a:pPr lvl="1"/>
            <a:r>
              <a:rPr lang="en-US" i="1" dirty="0"/>
              <a:t>C</a:t>
            </a:r>
            <a:r>
              <a:rPr lang="en-US" dirty="0"/>
              <a:t> = consequence that follows from </a:t>
            </a:r>
            <a:r>
              <a:rPr lang="en-US" i="1" dirty="0"/>
              <a:t>S</a:t>
            </a:r>
            <a:r>
              <a:rPr lang="en-US" dirty="0"/>
              <a:t> being true e.g. “I was in town on Monday”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= a fact that is known to be true, but contradicts </a:t>
            </a:r>
            <a:r>
              <a:rPr lang="en-US" i="1" dirty="0"/>
              <a:t>C</a:t>
            </a:r>
            <a:r>
              <a:rPr lang="en-US" dirty="0"/>
              <a:t> e.g. “I was out of town on Monday”</a:t>
            </a:r>
          </a:p>
          <a:p>
            <a:pPr lvl="1"/>
            <a:r>
              <a:rPr lang="en-US" dirty="0"/>
              <a:t>Reasoning pattern: If </a:t>
            </a:r>
            <a:r>
              <a:rPr lang="en-US" i="1" dirty="0"/>
              <a:t>S</a:t>
            </a:r>
            <a:r>
              <a:rPr lang="en-US" dirty="0"/>
              <a:t> were true, then </a:t>
            </a:r>
            <a:r>
              <a:rPr lang="en-US" i="1" dirty="0"/>
              <a:t>C</a:t>
            </a:r>
            <a:r>
              <a:rPr lang="en-US" dirty="0"/>
              <a:t> would be true, but that’s impossible because </a:t>
            </a:r>
            <a:r>
              <a:rPr lang="en-US" i="1" dirty="0"/>
              <a:t>T</a:t>
            </a:r>
            <a:r>
              <a:rPr lang="en-US" dirty="0"/>
              <a:t> is true and </a:t>
            </a:r>
            <a:r>
              <a:rPr lang="en-US" i="1" dirty="0"/>
              <a:t>T</a:t>
            </a:r>
            <a:r>
              <a:rPr lang="en-US" dirty="0"/>
              <a:t> contradicts </a:t>
            </a:r>
            <a:r>
              <a:rPr lang="en-US" i="1" dirty="0"/>
              <a:t>C</a:t>
            </a:r>
            <a:r>
              <a:rPr lang="en-US" dirty="0"/>
              <a:t>. So </a:t>
            </a:r>
            <a:r>
              <a:rPr lang="en-US" i="1" dirty="0"/>
              <a:t>S</a:t>
            </a:r>
            <a:r>
              <a:rPr lang="en-US" dirty="0"/>
              <a:t> must be false. e.g. “if I bought the milk on Monday, then I was in town on Monday, but I was out of town on Monday, so I could not have bought the milk on Monday.”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6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489"/>
            <a:ext cx="10515600" cy="4899640"/>
          </a:xfrm>
        </p:spPr>
        <p:txBody>
          <a:bodyPr>
            <a:normAutofit/>
          </a:bodyPr>
          <a:lstStyle/>
          <a:p>
            <a:r>
              <a:rPr lang="en-US" sz="3200" dirty="0"/>
              <a:t>A direct proof by contradiction always shows that some given statement is false.</a:t>
            </a:r>
          </a:p>
          <a:p>
            <a:r>
              <a:rPr lang="en-US" sz="3200" dirty="0"/>
              <a:t>To prove a statement is true, you must first assume its opposite</a:t>
            </a:r>
          </a:p>
          <a:p>
            <a:r>
              <a:rPr lang="en-US" sz="3200" dirty="0"/>
              <a:t>Example: </a:t>
            </a:r>
          </a:p>
          <a:p>
            <a:pPr lvl="1"/>
            <a:r>
              <a:rPr lang="en-US" sz="2800" dirty="0"/>
              <a:t>“We wish to prove that all </a:t>
            </a:r>
            <a:r>
              <a:rPr lang="en-US" sz="2800" dirty="0" err="1"/>
              <a:t>zurgles</a:t>
            </a:r>
            <a:r>
              <a:rPr lang="en-US" sz="2800" dirty="0"/>
              <a:t> are yellow.  Suppose not, and argue for a contradiction. Thus, we may assume the existence of a non-yellow </a:t>
            </a:r>
            <a:r>
              <a:rPr lang="en-US" sz="2800" dirty="0" err="1"/>
              <a:t>zurgle</a:t>
            </a:r>
            <a:r>
              <a:rPr lang="en-US" sz="2800" dirty="0"/>
              <a:t> </a:t>
            </a:r>
            <a:r>
              <a:rPr lang="en-US" sz="2800" i="1" dirty="0"/>
              <a:t>Z</a:t>
            </a:r>
            <a:r>
              <a:rPr lang="en-US" sz="2800" dirty="0"/>
              <a:t>.”  [And now continue, showing that </a:t>
            </a:r>
            <a:r>
              <a:rPr lang="en-US" sz="2800" i="1" dirty="0"/>
              <a:t>Z</a:t>
            </a:r>
            <a:r>
              <a:rPr lang="en-US" sz="2800" dirty="0"/>
              <a:t>’s existence contradicts a known fact.]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36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can analyze other programs, and they can analyze 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analyzing another program: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(rf('containsGAGA.py'))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 program analyzing itself: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(rf('countLines.py'))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3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8144"/>
            <a:ext cx="10515600" cy="1325563"/>
          </a:xfrm>
        </p:spPr>
        <p:txBody>
          <a:bodyPr/>
          <a:lstStyle/>
          <a:p>
            <a:r>
              <a:rPr lang="en-US" dirty="0"/>
              <a:t>Some example decision programs we will need: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139" y="850925"/>
            <a:ext cx="8239874" cy="609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0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96" y="146736"/>
            <a:ext cx="10515600" cy="787329"/>
          </a:xfrm>
        </p:spPr>
        <p:txBody>
          <a:bodyPr/>
          <a:lstStyle/>
          <a:p>
            <a:r>
              <a:rPr lang="en-US" dirty="0"/>
              <a:t>Fill in this table on the handout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4" y="771156"/>
            <a:ext cx="6807134" cy="608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1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219" y="247138"/>
            <a:ext cx="10515600" cy="1325563"/>
          </a:xfrm>
        </p:spPr>
        <p:txBody>
          <a:bodyPr/>
          <a:lstStyle/>
          <a:p>
            <a:r>
              <a:rPr lang="en-US" dirty="0"/>
              <a:t>Solutions for programs analyzing other programs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048" y="1027906"/>
            <a:ext cx="7597246" cy="58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7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yesOnString.py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27881"/>
            <a:ext cx="10515600" cy="13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3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70C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689</Words>
  <Application>Microsoft Office PowerPoint</Application>
  <PresentationFormat>Widescreen</PresentationFormat>
  <Paragraphs>60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2. Some impossible programs</vt:lpstr>
      <vt:lpstr>Proof by contradiction</vt:lpstr>
      <vt:lpstr>Proof by contradiction</vt:lpstr>
      <vt:lpstr>Proof by contradiction (2)</vt:lpstr>
      <vt:lpstr>Programs can analyze other programs, and they can analyze themselves</vt:lpstr>
      <vt:lpstr>Some example decision programs we will need:</vt:lpstr>
      <vt:lpstr>Fill in this table on the handout</vt:lpstr>
      <vt:lpstr>Solutions for programs analyzing other programs</vt:lpstr>
      <vt:lpstr>Definition of yesOnString.py</vt:lpstr>
      <vt:lpstr>Fill in this table on the handout</vt:lpstr>
      <vt:lpstr>Solutions for yesOnString.py:</vt:lpstr>
      <vt:lpstr>Definition of yesOnSelf.py</vt:lpstr>
      <vt:lpstr>Fill in this table on the handout</vt:lpstr>
      <vt:lpstr>Solutions for yesOnSelf.py:</vt:lpstr>
      <vt:lpstr>notYesOnSelf.py reverses yesOnSelf.py</vt:lpstr>
      <vt:lpstr>Suggestion: use the earlier results to fill in the bottom table on the handout</vt:lpstr>
      <vt:lpstr>Solutions for yesOnSelf.py and notYesOnSelf.py : </vt:lpstr>
      <vt:lpstr>If yesOnString.py existed, we could create notYesOnSelf.py </vt:lpstr>
      <vt:lpstr>Therefore, yesOnString.py can’t exist either</vt:lpstr>
      <vt:lpstr>PowerPoint Presentation</vt:lpstr>
      <vt:lpstr>By combining many tricks into one program, a much briefer proof is possible</vt:lpstr>
      <vt:lpstr>Similar reasoning shows that no program can correctly predict, for all possible inputs, whether other programs will crash</vt:lpstr>
      <vt:lpstr>Be careful to interpret the “impossibility of bug-finding programs” correctly</vt:lpstr>
    </vt:vector>
  </TitlesOfParts>
  <Company>Dickinson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What is a computer program?</dc:title>
  <dc:creator>MacCormick, John</dc:creator>
  <cp:lastModifiedBy>MacCormick, John</cp:lastModifiedBy>
  <cp:revision>28</cp:revision>
  <dcterms:created xsi:type="dcterms:W3CDTF">2017-06-16T15:46:24Z</dcterms:created>
  <dcterms:modified xsi:type="dcterms:W3CDTF">2021-02-01T17:33:30Z</dcterms:modified>
</cp:coreProperties>
</file>