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63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 What is a computational problem?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slides for </a:t>
            </a:r>
            <a:r>
              <a:rPr lang="en-US" i="1" dirty="0"/>
              <a:t>What Can Be Computed?</a:t>
            </a:r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704" y="0"/>
            <a:ext cx="10515600" cy="1325563"/>
          </a:xfrm>
        </p:spPr>
        <p:txBody>
          <a:bodyPr/>
          <a:lstStyle/>
          <a:p>
            <a:r>
              <a:rPr lang="en-US" dirty="0"/>
              <a:t>Operations on languages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25" y="1325564"/>
            <a:ext cx="9625468" cy="53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8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mathematical </a:t>
            </a:r>
            <a:r>
              <a:rPr lang="en-US" b="1" i="1" dirty="0"/>
              <a:t>functions</a:t>
            </a:r>
            <a:r>
              <a:rPr lang="en-US" dirty="0"/>
              <a:t> map a given input to a given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8" y="2627465"/>
            <a:ext cx="10685206" cy="310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3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of a function can be a 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5640"/>
            <a:ext cx="10515600" cy="28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5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computational problem </a:t>
            </a:r>
            <a:r>
              <a:rPr lang="en-US" dirty="0"/>
              <a:t>is a function that maps ASCII strings to sets of ASCII strings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219" y="2203369"/>
            <a:ext cx="10515600" cy="27648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071" y="5480903"/>
            <a:ext cx="11965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Because computational problems are really functions, we denote them with letters like </a:t>
            </a:r>
            <a:r>
              <a:rPr lang="en-US" sz="2400" i="1" dirty="0">
                <a:solidFill>
                  <a:srgbClr val="0070C0"/>
                </a:solidFill>
              </a:rPr>
              <a:t>F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i="1" dirty="0">
                <a:solidFill>
                  <a:srgbClr val="0070C0"/>
                </a:solidFill>
              </a:rPr>
              <a:t>G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i="1" dirty="0">
                <a:solidFill>
                  <a:srgbClr val="0070C0"/>
                </a:solidFill>
              </a:rPr>
              <a:t>H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Letters like </a:t>
            </a:r>
            <a:r>
              <a:rPr lang="en-US" sz="2400" i="1" dirty="0">
                <a:solidFill>
                  <a:srgbClr val="0070C0"/>
                </a:solidFill>
              </a:rPr>
              <a:t>P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i="1" dirty="0">
                <a:solidFill>
                  <a:srgbClr val="0070C0"/>
                </a:solidFill>
              </a:rPr>
              <a:t>Q</a:t>
            </a:r>
            <a:r>
              <a:rPr lang="en-US" sz="2400" dirty="0">
                <a:solidFill>
                  <a:srgbClr val="0070C0"/>
                </a:solidFill>
              </a:rPr>
              <a:t> will always represent computer </a:t>
            </a:r>
            <a:r>
              <a:rPr lang="en-US" sz="2400" b="1" dirty="0">
                <a:solidFill>
                  <a:srgbClr val="0070C0"/>
                </a:solidFill>
              </a:rPr>
              <a:t>programs</a:t>
            </a:r>
            <a:r>
              <a:rPr lang="en-US" sz="2400" dirty="0">
                <a:solidFill>
                  <a:srgbClr val="0070C0"/>
                </a:solidFill>
              </a:rPr>
              <a:t>, not computational problems.</a:t>
            </a:r>
          </a:p>
        </p:txBody>
      </p:sp>
    </p:spTree>
    <p:extLst>
      <p:ext uri="{BB962C8B-B14F-4D97-AF65-F5344CB8AC3E}">
        <p14:creationId xmlns:p14="http://schemas.microsoft.com/office/powerpoint/2010/main" val="72971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045" y="138983"/>
            <a:ext cx="10515600" cy="1325563"/>
          </a:xfrm>
        </p:spPr>
        <p:txBody>
          <a:bodyPr/>
          <a:lstStyle/>
          <a:p>
            <a:r>
              <a:rPr lang="en-US" dirty="0"/>
              <a:t>ShortestPath provides a good example of a computational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6630"/>
          <a:stretch/>
        </p:blipFill>
        <p:spPr>
          <a:xfrm>
            <a:off x="651386" y="1297397"/>
            <a:ext cx="7804355" cy="2424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40877" y="4630993"/>
            <a:ext cx="30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By convention, the solution is “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US" sz="2000" dirty="0">
                <a:solidFill>
                  <a:srgbClr val="0070C0"/>
                </a:solidFill>
              </a:rPr>
              <a:t>” whenever the input is invalid or incorrectly formatted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05FB2-80B9-450D-8B0A-AD68E7192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5" y="3722255"/>
            <a:ext cx="7804355" cy="28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instance of a problem is </a:t>
            </a:r>
            <a:r>
              <a:rPr lang="en-US" b="1" i="1" dirty="0"/>
              <a:t>negative</a:t>
            </a:r>
            <a:r>
              <a:rPr lang="en-US" dirty="0"/>
              <a:t> if the only element of its solution set is “no”</a:t>
            </a:r>
          </a:p>
          <a:p>
            <a:r>
              <a:rPr lang="en-US" dirty="0"/>
              <a:t>Otherwise, the instance is </a:t>
            </a:r>
            <a:r>
              <a:rPr lang="en-US" b="1" i="1" dirty="0"/>
              <a:t>positive</a:t>
            </a:r>
          </a:p>
          <a:p>
            <a:r>
              <a:rPr lang="en-US" dirty="0"/>
              <a:t>Examples for ShortestPath: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98" y="4001294"/>
            <a:ext cx="100203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types of computational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 problem</a:t>
            </a:r>
            <a:r>
              <a:rPr lang="en-US" dirty="0"/>
              <a:t>: find a solution with a given property that can be true or false</a:t>
            </a:r>
          </a:p>
          <a:p>
            <a:r>
              <a:rPr lang="en-US" b="1" dirty="0"/>
              <a:t>optimization problem</a:t>
            </a:r>
            <a:r>
              <a:rPr lang="en-US" dirty="0"/>
              <a:t>: find a solution with the maximum or minimum value of some numerical property</a:t>
            </a:r>
          </a:p>
          <a:p>
            <a:r>
              <a:rPr lang="en-US" b="1" dirty="0"/>
              <a:t>threshold problem</a:t>
            </a:r>
            <a:r>
              <a:rPr lang="en-US" dirty="0"/>
              <a:t>: find a solution so that the value of some numerical property is above a given threshold</a:t>
            </a:r>
          </a:p>
          <a:p>
            <a:r>
              <a:rPr lang="en-US" b="1" dirty="0"/>
              <a:t>function problem</a:t>
            </a:r>
            <a:r>
              <a:rPr lang="en-US" dirty="0"/>
              <a:t>: every instance has exactly one solution (so solution sets are all singletons)</a:t>
            </a:r>
          </a:p>
          <a:p>
            <a:r>
              <a:rPr lang="en-US" b="1" dirty="0"/>
              <a:t>decision problems</a:t>
            </a:r>
            <a:r>
              <a:rPr lang="en-US" dirty="0"/>
              <a:t>: every solution is either “yes” or “no”</a:t>
            </a:r>
          </a:p>
        </p:txBody>
      </p:sp>
    </p:spTree>
    <p:extLst>
      <p:ext uri="{BB962C8B-B14F-4D97-AF65-F5344CB8AC3E}">
        <p14:creationId xmlns:p14="http://schemas.microsoft.com/office/powerpoint/2010/main" val="148979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problems are especially important in theoretical computer science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0726"/>
            <a:ext cx="10965426" cy="47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3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207" y="1"/>
            <a:ext cx="10515600" cy="1061884"/>
          </a:xfrm>
        </p:spPr>
        <p:txBody>
          <a:bodyPr>
            <a:noAutofit/>
          </a:bodyPr>
          <a:lstStyle/>
          <a:p>
            <a:r>
              <a:rPr lang="en-US" sz="3200" dirty="0"/>
              <a:t>It’s usually easy to convert between decision problems and general problems while retaining the “essence” of the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07" y="1061885"/>
            <a:ext cx="10694812" cy="579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28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allow multiple input strings,  because it’s easy to convert to a single input if desired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78" y="5076726"/>
            <a:ext cx="4340481" cy="712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198" y="2862241"/>
            <a:ext cx="8988527" cy="642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192594"/>
            <a:ext cx="4370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Encode as single string (ESS):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6490" y="3701951"/>
            <a:ext cx="703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e.g. the pair (“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CAGA</a:t>
            </a:r>
            <a:r>
              <a:rPr lang="en-US" sz="2400" dirty="0">
                <a:solidFill>
                  <a:srgbClr val="0070C0"/>
                </a:solidFill>
              </a:rPr>
              <a:t>”, “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AAT</a:t>
            </a:r>
            <a:r>
              <a:rPr lang="en-US" sz="2400" dirty="0">
                <a:solidFill>
                  <a:srgbClr val="0070C0"/>
                </a:solidFill>
              </a:rPr>
              <a:t>”) becomes “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CAGAAAT</a:t>
            </a:r>
            <a:r>
              <a:rPr lang="en-US" sz="2400" dirty="0">
                <a:solidFill>
                  <a:srgbClr val="0070C0"/>
                </a:solidFill>
              </a:rPr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808" y="4370443"/>
            <a:ext cx="5019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Decode from single string (DESS):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0389" y="5971958"/>
            <a:ext cx="599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e.g. “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CAGAAAT</a:t>
            </a:r>
            <a:r>
              <a:rPr lang="en-US" sz="2400" dirty="0">
                <a:solidFill>
                  <a:srgbClr val="0070C0"/>
                </a:solidFill>
              </a:rPr>
              <a:t>” becomes (“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CAGA</a:t>
            </a:r>
            <a:r>
              <a:rPr lang="en-US" sz="2400" dirty="0">
                <a:solidFill>
                  <a:srgbClr val="0070C0"/>
                </a:solidFill>
              </a:rPr>
              <a:t>”, “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AAT</a:t>
            </a:r>
            <a:r>
              <a:rPr lang="en-US" sz="2400" dirty="0">
                <a:solidFill>
                  <a:srgbClr val="0070C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5322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645"/>
            <a:ext cx="10515600" cy="1703159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Informal idea: a computational problem is something we want to solve using a computer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55689"/>
            <a:ext cx="10515600" cy="2300750"/>
          </a:xfrm>
        </p:spPr>
        <p:txBody>
          <a:bodyPr>
            <a:normAutofit/>
          </a:bodyPr>
          <a:lstStyle/>
          <a:p>
            <a:r>
              <a:rPr lang="en-US" dirty="0"/>
              <a:t>A problem receives some input, also called the </a:t>
            </a:r>
            <a:r>
              <a:rPr lang="en-US" b="1" i="1" dirty="0"/>
              <a:t>instance</a:t>
            </a:r>
            <a:r>
              <a:rPr lang="en-US" dirty="0"/>
              <a:t> of the problem</a:t>
            </a:r>
          </a:p>
          <a:p>
            <a:r>
              <a:rPr lang="en-US" dirty="0"/>
              <a:t>To solve the problem, a computer program has to find one of the </a:t>
            </a:r>
            <a:r>
              <a:rPr lang="en-US" b="1" i="1" dirty="0"/>
              <a:t>solutions</a:t>
            </a:r>
            <a:r>
              <a:rPr lang="en-US" dirty="0"/>
              <a:t> corresponding to the given input</a:t>
            </a:r>
          </a:p>
          <a:p>
            <a:pPr lvl="1"/>
            <a:r>
              <a:rPr lang="en-US" dirty="0"/>
              <a:t>There may be zero, one, or multiple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4272" y="1996708"/>
            <a:ext cx="75356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Example: the computational problem </a:t>
            </a:r>
            <a:r>
              <a:rPr lang="en-US" sz="2800" b="1" dirty="0">
                <a:solidFill>
                  <a:srgbClr val="002060"/>
                </a:solidFill>
              </a:rPr>
              <a:t>SortWords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Input</a:t>
            </a:r>
            <a:r>
              <a:rPr lang="en-US" sz="2800" dirty="0">
                <a:solidFill>
                  <a:srgbClr val="002060"/>
                </a:solidFill>
              </a:rPr>
              <a:t>: A list of words separated by whitespace, 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</a:rPr>
              <a:t>e.g.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banana grape banana apple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Solution</a:t>
            </a:r>
            <a:r>
              <a:rPr lang="en-US" sz="2800" dirty="0">
                <a:solidFill>
                  <a:srgbClr val="002060"/>
                </a:solidFill>
              </a:rPr>
              <a:t>: A sorted version of the input list, 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</a:rPr>
              <a:t>e.g.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 banana banana grape</a:t>
            </a:r>
          </a:p>
        </p:txBody>
      </p:sp>
    </p:spTree>
    <p:extLst>
      <p:ext uri="{BB962C8B-B14F-4D97-AF65-F5344CB8AC3E}">
        <p14:creationId xmlns:p14="http://schemas.microsoft.com/office/powerpoint/2010/main" val="153257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solve, compute, decide, computable, decidable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30245"/>
                <a:ext cx="10515600" cy="38467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computational problem on the ASCII alphabet,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Python program.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solves</a:t>
                </a:r>
                <a:r>
                  <a:rPr lang="en-US" dirty="0"/>
                  <a:t> or </a:t>
                </a:r>
                <a:r>
                  <a:rPr lang="en-US" b="1" i="1" dirty="0"/>
                  <a:t>computes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decision problem solved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we also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decides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computable</a:t>
                </a:r>
                <a:r>
                  <a:rPr lang="en-US" dirty="0"/>
                  <a:t> if there exists some program that computes it. Otherwise,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uncomputable</a:t>
                </a:r>
                <a:r>
                  <a:rPr lang="en-US" dirty="0"/>
                  <a:t>.</a:t>
                </a:r>
              </a:p>
              <a:p>
                <a:r>
                  <a:rPr lang="en-US" b="1" i="1" dirty="0"/>
                  <a:t>Decidable</a:t>
                </a:r>
                <a:r>
                  <a:rPr lang="en-US" dirty="0"/>
                  <a:t> and </a:t>
                </a:r>
                <a:r>
                  <a:rPr lang="en-US" b="1" i="1" dirty="0"/>
                  <a:t>undecidable</a:t>
                </a:r>
                <a:r>
                  <a:rPr lang="en-US" dirty="0"/>
                  <a:t> mean the same as computable and uncomputable, but they apply only to decision problems.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30245"/>
                <a:ext cx="10515600" cy="3846718"/>
              </a:xfrm>
              <a:blipFill>
                <a:blip r:embed="rId2"/>
                <a:stretch>
                  <a:fillRect l="-1043" t="-2536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1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 which of the following problems are computable, decidable, uncomputable, undecidable?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8567"/>
            <a:ext cx="10515600" cy="3748395"/>
          </a:xfrm>
        </p:spPr>
        <p:txBody>
          <a:bodyPr/>
          <a:lstStyle/>
          <a:p>
            <a:r>
              <a:rPr lang="en-US" dirty="0"/>
              <a:t>YesOnString</a:t>
            </a:r>
          </a:p>
          <a:p>
            <a:r>
              <a:rPr lang="en-US" dirty="0"/>
              <a:t>CrashOnString</a:t>
            </a:r>
          </a:p>
          <a:p>
            <a:r>
              <a:rPr lang="en-US" dirty="0"/>
              <a:t>ShortestPath</a:t>
            </a:r>
          </a:p>
          <a:p>
            <a:r>
              <a:rPr lang="en-US" dirty="0"/>
              <a:t>HasShortPath</a:t>
            </a:r>
          </a:p>
          <a:p>
            <a:r>
              <a:rPr lang="en-US" dirty="0"/>
              <a:t>Multiply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87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 which of the following problems are computable, decidable, uncomputable, undecidable?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8567"/>
            <a:ext cx="10515600" cy="3748395"/>
          </a:xfrm>
        </p:spPr>
        <p:txBody>
          <a:bodyPr/>
          <a:lstStyle/>
          <a:p>
            <a:r>
              <a:rPr lang="en-US" dirty="0"/>
              <a:t>YesOnString – uncomputable and undecidable</a:t>
            </a:r>
          </a:p>
          <a:p>
            <a:r>
              <a:rPr lang="en-US" dirty="0"/>
              <a:t>CrashOnString – uncomputable and undecidable</a:t>
            </a:r>
          </a:p>
          <a:p>
            <a:r>
              <a:rPr lang="en-US" dirty="0"/>
              <a:t>ShortestPath – computable</a:t>
            </a:r>
          </a:p>
          <a:p>
            <a:r>
              <a:rPr lang="en-US" dirty="0"/>
              <a:t>HasShortPath –  computable and decidable</a:t>
            </a:r>
          </a:p>
          <a:p>
            <a:r>
              <a:rPr lang="en-US" dirty="0"/>
              <a:t>Multiply –  computable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1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problems are equivalent to the question of membership in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decision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is the set of strings that are positive instances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For ContainsGAGA,  the corresponding language is the set of strings that contain “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GAGA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Given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 the decision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IsMember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has solution “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yes</a:t>
                </a:r>
                <a:r>
                  <a:rPr lang="en-US" dirty="0"/>
                  <a:t>”  for strings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and “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</a:t>
                </a:r>
                <a:r>
                  <a:rPr lang="en-US" dirty="0"/>
                  <a:t>”  otherwise</a:t>
                </a:r>
              </a:p>
              <a:p>
                <a:pPr lvl="1"/>
                <a:r>
                  <a:rPr lang="en-US" dirty="0"/>
                  <a:t>Example: Given the language of all strings beginning with “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”,  the corresponding decision problem has solution “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yes</a:t>
                </a:r>
                <a:r>
                  <a:rPr lang="en-US" dirty="0"/>
                  <a:t>”  for any instance beginning with “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”, and “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</a:t>
                </a:r>
                <a:r>
                  <a:rPr lang="en-US" dirty="0"/>
                  <a:t>” otherwise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390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</a:t>
            </a:r>
            <a:r>
              <a:rPr lang="en-US" b="1" i="1" dirty="0"/>
              <a:t>recognize</a:t>
            </a:r>
            <a:r>
              <a:rPr lang="en-US" dirty="0"/>
              <a:t> and </a:t>
            </a:r>
            <a:r>
              <a:rPr lang="en-US" b="1" i="1" dirty="0"/>
              <a:t>recognizable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071" y="2526890"/>
                <a:ext cx="7617542" cy="2743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recognizes</a:t>
                </a:r>
                <a:r>
                  <a:rPr lang="en-US" dirty="0"/>
                  <a:t>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="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dirty="0"/>
                  <a:t>; and</a:t>
                </a:r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undefined,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="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 language is </a:t>
                </a:r>
                <a:r>
                  <a:rPr lang="en-US" b="1" i="1" dirty="0"/>
                  <a:t>recognizable</a:t>
                </a:r>
                <a:r>
                  <a:rPr lang="en-US" dirty="0"/>
                  <a:t> if there exists some program that recognizes it.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071" y="2526890"/>
                <a:ext cx="7617542" cy="2743200"/>
              </a:xfrm>
              <a:blipFill>
                <a:blip r:embed="rId2"/>
                <a:stretch>
                  <a:fillRect l="-1440" t="-3778" b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111613" y="2104103"/>
            <a:ext cx="3542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Key difference between </a:t>
            </a:r>
            <a:r>
              <a:rPr lang="en-US" sz="2800" i="1" dirty="0">
                <a:solidFill>
                  <a:srgbClr val="0070C0"/>
                </a:solidFill>
              </a:rPr>
              <a:t>recognize</a:t>
            </a:r>
            <a:r>
              <a:rPr lang="en-US" sz="2800" dirty="0">
                <a:solidFill>
                  <a:srgbClr val="0070C0"/>
                </a:solidFill>
              </a:rPr>
              <a:t> and </a:t>
            </a:r>
            <a:r>
              <a:rPr lang="en-US" sz="2800" i="1" dirty="0">
                <a:solidFill>
                  <a:srgbClr val="0070C0"/>
                </a:solidFill>
              </a:rPr>
              <a:t>decide</a:t>
            </a:r>
            <a:r>
              <a:rPr lang="en-US" sz="2800" dirty="0">
                <a:solidFill>
                  <a:srgbClr val="0070C0"/>
                </a:solidFill>
              </a:rPr>
              <a:t>: recognizing can be undefined on negative instances.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47071" y="2399071"/>
            <a:ext cx="2664543" cy="1012723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43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program that recognizes but does not decide a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658" y="2089957"/>
            <a:ext cx="8846574" cy="3596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938683"/>
            <a:ext cx="869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Later in the course, we will see more interesting examples.</a:t>
            </a:r>
          </a:p>
        </p:txBody>
      </p:sp>
    </p:spTree>
    <p:extLst>
      <p:ext uri="{BB962C8B-B14F-4D97-AF65-F5344CB8AC3E}">
        <p14:creationId xmlns:p14="http://schemas.microsoft.com/office/powerpoint/2010/main" val="397720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 program solving SortWords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12787"/>
            <a:ext cx="10515600" cy="1177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9362" y="2399157"/>
            <a:ext cx="4396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builtin</a:t>
            </a:r>
            <a:r>
              <a:rPr lang="en-US" sz="2000" dirty="0">
                <a:solidFill>
                  <a:srgbClr val="0070C0"/>
                </a:solidFill>
              </a:rPr>
              <a:t> Python function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2000" dirty="0">
                <a:solidFill>
                  <a:srgbClr val="0070C0"/>
                </a:solidFill>
              </a:rPr>
              <a:t> returns a sorted copy of the input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765755" y="2644877"/>
            <a:ext cx="843607" cy="1229033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74374" y="4957100"/>
            <a:ext cx="867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builtin</a:t>
            </a:r>
            <a:r>
              <a:rPr lang="en-US" sz="2000" dirty="0">
                <a:solidFill>
                  <a:srgbClr val="0070C0"/>
                </a:solidFill>
              </a:rPr>
              <a:t> Python function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000" dirty="0">
                <a:solidFill>
                  <a:srgbClr val="0070C0"/>
                </a:solidFill>
              </a:rPr>
              <a:t> takes an array of strings and joins them together using the given separator.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'.join(['a', 'b', 'c'])   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axyzbxyzc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'.join(['a', 'b', 'c'])     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'a b c'</a:t>
            </a:r>
          </a:p>
          <a:p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34813" y="4589801"/>
            <a:ext cx="334297" cy="367299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6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formal definition of computational problems, we need some definitions: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6555"/>
            <a:ext cx="10515600" cy="3630408"/>
          </a:xfrm>
        </p:spPr>
        <p:txBody>
          <a:bodyPr/>
          <a:lstStyle/>
          <a:p>
            <a:r>
              <a:rPr lang="en-US" dirty="0"/>
              <a:t>Graphs</a:t>
            </a:r>
          </a:p>
          <a:p>
            <a:r>
              <a:rPr lang="en-US" dirty="0"/>
              <a:t>Trees and rooted trees</a:t>
            </a:r>
          </a:p>
          <a:p>
            <a:r>
              <a:rPr lang="en-US" dirty="0"/>
              <a:t>Alphabets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Languages </a:t>
            </a:r>
          </a:p>
        </p:txBody>
      </p:sp>
    </p:spTree>
    <p:extLst>
      <p:ext uri="{BB962C8B-B14F-4D97-AF65-F5344CB8AC3E}">
        <p14:creationId xmlns:p14="http://schemas.microsoft.com/office/powerpoint/2010/main" val="389730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Graphs, paths, and cycles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1662"/>
            <a:ext cx="6197696" cy="4870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95" y="2585885"/>
            <a:ext cx="6303605" cy="2781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1471" y="5534561"/>
            <a:ext cx="5194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When used as input or output for computer programs, mathematical objects such as graphs and paths are converted into ASCII using any reasonable convention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601497" y="5534561"/>
            <a:ext cx="1596199" cy="413955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0137058" y="5063613"/>
            <a:ext cx="196645" cy="540774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97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and rooted trees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231" y="1690688"/>
            <a:ext cx="3783465" cy="2774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3991" y="4876800"/>
            <a:ext cx="3463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</a:t>
            </a:r>
            <a:r>
              <a:rPr lang="en-US" sz="2000" b="1" i="1" dirty="0">
                <a:solidFill>
                  <a:srgbClr val="0070C0"/>
                </a:solidFill>
              </a:rPr>
              <a:t>tree</a:t>
            </a:r>
            <a:r>
              <a:rPr lang="en-US" sz="2000" dirty="0">
                <a:solidFill>
                  <a:srgbClr val="0070C0"/>
                </a:solidFill>
              </a:rPr>
              <a:t> is a graph with no cycles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419" y="1690688"/>
            <a:ext cx="4561059" cy="27740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87825" y="4876800"/>
            <a:ext cx="4325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</a:t>
            </a:r>
            <a:r>
              <a:rPr lang="en-US" sz="2000" b="1" i="1" dirty="0">
                <a:solidFill>
                  <a:srgbClr val="0070C0"/>
                </a:solidFill>
              </a:rPr>
              <a:t>rooted tree </a:t>
            </a:r>
            <a:r>
              <a:rPr lang="en-US" sz="2000" dirty="0">
                <a:solidFill>
                  <a:srgbClr val="0070C0"/>
                </a:solidFill>
              </a:rPr>
              <a:t>is a tree with a designated root node</a:t>
            </a:r>
          </a:p>
        </p:txBody>
      </p:sp>
    </p:spTree>
    <p:extLst>
      <p:ext uri="{BB962C8B-B14F-4D97-AF65-F5344CB8AC3E}">
        <p14:creationId xmlns:p14="http://schemas.microsoft.com/office/powerpoint/2010/main" val="311932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Alphabets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</a:t>
                </a:r>
                <a:r>
                  <a:rPr lang="en-US" b="1" i="1" dirty="0"/>
                  <a:t>alphabet</a:t>
                </a:r>
                <a:r>
                  <a:rPr lang="en-US" dirty="0"/>
                  <a:t> is a finite set of symbols. Examples:</a:t>
                </a:r>
              </a:p>
              <a:p>
                <a:pPr lvl="1"/>
                <a:r>
                  <a:rPr lang="en-US" dirty="0"/>
                  <a:t>The binary alphabet: {0, 1}</a:t>
                </a:r>
              </a:p>
              <a:p>
                <a:pPr lvl="1"/>
                <a:r>
                  <a:rPr lang="en-US" dirty="0"/>
                  <a:t>The alphanumeric alphabet: {a, b, c, …, x, y, z, A, B, C, …, X, Y, Z, 0, 1, 2, …, 9} </a:t>
                </a:r>
              </a:p>
              <a:p>
                <a:pPr lvl="1"/>
                <a:r>
                  <a:rPr lang="en-US" dirty="0"/>
                  <a:t>The ASCII alphabet, consisting of 128 symbols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We often use the symbol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(Greek uppercase sigma) to represent an alphabet.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does </a:t>
                </a:r>
                <a:r>
                  <a:rPr lang="en-US" i="1" dirty="0"/>
                  <a:t>not</a:t>
                </a:r>
                <a:r>
                  <a:rPr lang="en-US" dirty="0"/>
                  <a:t> refer to summation in this context. For example, we might say, “Let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” This means, “Let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be an element of the alphabet we are currently using.”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11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i="1" dirty="0"/>
                  <a:t>string</a:t>
                </a:r>
                <a:r>
                  <a:rPr lang="en-US" dirty="0"/>
                  <a:t> is a finite sequence of zero or more characters from a given alphabet. Examples:</a:t>
                </a:r>
              </a:p>
              <a:p>
                <a:pPr lvl="1"/>
                <a:r>
                  <a:rPr lang="en-US" dirty="0"/>
                  <a:t>“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1010</a:t>
                </a:r>
                <a:r>
                  <a:rPr lang="en-US" dirty="0"/>
                  <a:t>”, “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dirty="0"/>
                  <a:t>”, “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0101</a:t>
                </a:r>
                <a:r>
                  <a:rPr lang="en-US" dirty="0"/>
                  <a:t>” are all binary strings (i.e.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 1}</m:t>
                    </m:r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“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asdf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_$%j*</a:t>
                </a:r>
                <a:r>
                  <a:rPr lang="en-US" dirty="0"/>
                  <a:t>”, “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Hello, world</a:t>
                </a:r>
                <a:r>
                  <a:rPr lang="en-US" dirty="0"/>
                  <a:t>”, “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http://xyz.org</a:t>
                </a:r>
                <a:r>
                  <a:rPr lang="en-US" dirty="0"/>
                  <a:t>” are all ASCII strings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empty string can be written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(Greek letter epsilon)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''</a:t>
                </a:r>
                <a:r>
                  <a:rPr lang="en-US" dirty="0"/>
                  <a:t> (two single quotes next to each other – use this in Python)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29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(or </a:t>
            </a:r>
            <a:r>
              <a:rPr lang="en-US" i="1" dirty="0"/>
              <a:t>formal languages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</a:t>
                </a:r>
                <a:r>
                  <a:rPr lang="en-US" b="1" i="1" dirty="0"/>
                  <a:t>language</a:t>
                </a:r>
                <a:r>
                  <a:rPr lang="en-US" dirty="0"/>
                  <a:t> or </a:t>
                </a:r>
                <a:r>
                  <a:rPr lang="en-US" b="1" i="1" dirty="0"/>
                  <a:t>formal language </a:t>
                </a:r>
                <a:r>
                  <a:rPr lang="en-US" dirty="0"/>
                  <a:t>is a set of strings from a given alphabet. Examples:</a:t>
                </a:r>
              </a:p>
              <a:p>
                <a:pPr lvl="1"/>
                <a:r>
                  <a:rPr lang="en-US" dirty="0"/>
                  <a:t>Binary strings: strings consisting only of 0's and 1's, such as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1000110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Any finite set of strings: for example, the set {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apple</a:t>
                </a:r>
                <a:r>
                  <a:rPr lang="en-US" dirty="0"/>
                  <a:t>,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banana</a:t>
                </a:r>
                <a:r>
                  <a:rPr lang="en-US" dirty="0"/>
                  <a:t>,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orange</a:t>
                </a:r>
                <a:r>
                  <a:rPr lang="en-US" dirty="0"/>
                  <a:t>} is a language.</a:t>
                </a:r>
              </a:p>
              <a:p>
                <a:pPr lvl="1"/>
                <a:r>
                  <a:rPr lang="en-US" dirty="0"/>
                  <a:t>3 or more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US" dirty="0"/>
                  <a:t>'s: ASCII strings containing at least three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US" dirty="0"/>
                  <a:t>'s, such as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agbgcg</a:t>
                </a:r>
                <a:r>
                  <a:rPr lang="en-US" dirty="0"/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gggggggg</a:t>
                </a:r>
                <a:r>
                  <a:rPr lang="en-US" dirty="0"/>
                  <a:t>, and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ggzxcgyy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Prime numbers: numeric strings that represent prime numbers, such as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r>
                  <a:rPr lang="en-US" dirty="0"/>
                  <a:t>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31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set of all strings using characters from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(including the empty string)</a:t>
                </a:r>
              </a:p>
              <a:p>
                <a:pPr lvl="1"/>
                <a:r>
                  <a:rPr lang="en-US" dirty="0"/>
                  <a:t>The “*” here is the </a:t>
                </a:r>
                <a:r>
                  <a:rPr lang="en-US" b="1" i="1" dirty="0"/>
                  <a:t>Kleene star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66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rgbClr val="0070C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1274</Words>
  <Application>Microsoft Office PowerPoint</Application>
  <PresentationFormat>Widescreen</PresentationFormat>
  <Paragraphs>110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Office Theme</vt:lpstr>
      <vt:lpstr>4. What is a computational problem?</vt:lpstr>
      <vt:lpstr>Informal idea: a computational problem is something we want to solve using a computer program</vt:lpstr>
      <vt:lpstr>SISO program solving SortWords</vt:lpstr>
      <vt:lpstr>For formal definition of computational problems, we need some definitions:</vt:lpstr>
      <vt:lpstr>Graphs, paths, and cycles</vt:lpstr>
      <vt:lpstr>Trees and rooted trees</vt:lpstr>
      <vt:lpstr>Alphabets</vt:lpstr>
      <vt:lpstr>Strings</vt:lpstr>
      <vt:lpstr>Languages (or formal languages) </vt:lpstr>
      <vt:lpstr>Operations on languages</vt:lpstr>
      <vt:lpstr>Recall: mathematical functions map a given input to a given output</vt:lpstr>
      <vt:lpstr>The output of a function can be a set</vt:lpstr>
      <vt:lpstr>A computational problem is a function that maps ASCII strings to sets of ASCII strings</vt:lpstr>
      <vt:lpstr>ShortestPath provides a good example of a computational problem</vt:lpstr>
      <vt:lpstr>Positive and negative instances</vt:lpstr>
      <vt:lpstr>Important types of computational problems</vt:lpstr>
      <vt:lpstr>Decision problems are especially important in theoretical computer science</vt:lpstr>
      <vt:lpstr>It’s usually easy to convert between decision problems and general problems while retaining the “essence” of the problem</vt:lpstr>
      <vt:lpstr>We can allow multiple input strings,  because it’s easy to convert to a single input if desired</vt:lpstr>
      <vt:lpstr>Definition of solve, compute, decide, computable, decidable </vt:lpstr>
      <vt:lpstr>Examples:  which of the following problems are computable, decidable, uncomputable, undecidable?</vt:lpstr>
      <vt:lpstr>Examples:  which of the following problems are computable, decidable, uncomputable, undecidable?</vt:lpstr>
      <vt:lpstr>Decision problems are equivalent to the question of membership in a language</vt:lpstr>
      <vt:lpstr>Definition of recognize and recognizable</vt:lpstr>
      <vt:lpstr>Example of a program that recognizes but does not decide a problem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MacCormick, John</cp:lastModifiedBy>
  <cp:revision>39</cp:revision>
  <dcterms:created xsi:type="dcterms:W3CDTF">2017-06-16T14:57:42Z</dcterms:created>
  <dcterms:modified xsi:type="dcterms:W3CDTF">2021-02-04T02:29:19Z</dcterms:modified>
</cp:coreProperties>
</file>