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61" y="0"/>
            <a:ext cx="10515600" cy="1325563"/>
          </a:xfrm>
        </p:spPr>
        <p:txBody>
          <a:bodyPr/>
          <a:lstStyle/>
          <a:p>
            <a:r>
              <a:rPr lang="en-US" dirty="0"/>
              <a:t>A more complex 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moreCsThanGs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4" y="1021825"/>
            <a:ext cx="7560178" cy="583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955" y="4999657"/>
            <a:ext cx="4264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This machine uses some important techniques. Read about them in the text.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 can do arithmetic! Example: binary </a:t>
            </a:r>
            <a:r>
              <a:rPr lang="en-US" dirty="0" err="1" smtClean="0"/>
              <a:t>incrementer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458"/>
            <a:ext cx="10432719" cy="49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Sophisticated example with building blocks: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92" y="1690688"/>
            <a:ext cx="11563615" cy="47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0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 machines can do anything that a modern computer or programming language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4891"/>
            <a:ext cx="10515600" cy="4351338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ey idea in proving this: </a:t>
            </a:r>
            <a:r>
              <a:rPr lang="en-US" b="1" i="1" dirty="0" smtClean="0"/>
              <a:t>simulation</a:t>
            </a:r>
          </a:p>
          <a:p>
            <a:r>
              <a:rPr lang="en-US" dirty="0" smtClean="0"/>
              <a:t>Simulation is used in many areas of computer science</a:t>
            </a:r>
          </a:p>
          <a:p>
            <a:pPr lvl="1"/>
            <a:r>
              <a:rPr lang="en-US" dirty="0" smtClean="0"/>
              <a:t>Example: every time a Java program is run, the host computer simulates a hypothetical computer called the “Java virtual machine” (JVM)</a:t>
            </a:r>
          </a:p>
          <a:p>
            <a:r>
              <a:rPr lang="en-US" dirty="0" smtClean="0"/>
              <a:t>We will describe a sequence of simulations</a:t>
            </a:r>
          </a:p>
          <a:p>
            <a:pPr lvl="1"/>
            <a:r>
              <a:rPr lang="en-US" dirty="0" smtClean="0"/>
              <a:t>In each simulation, a simple machine or computer simulates a more complex one</a:t>
            </a:r>
          </a:p>
          <a:p>
            <a:pPr lvl="1"/>
            <a:r>
              <a:rPr lang="en-US" dirty="0" smtClean="0"/>
              <a:t>Eventually, we achieve simulation of a Python program by a Turing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7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1: two tapes, single 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511349"/>
            <a:ext cx="4256446" cy="487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90" y="2797901"/>
            <a:ext cx="6825891" cy="22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2: </a:t>
            </a:r>
            <a:r>
              <a:rPr lang="en-US" dirty="0"/>
              <a:t>two tapes, </a:t>
            </a:r>
            <a:r>
              <a:rPr lang="en-US" dirty="0" smtClean="0"/>
              <a:t>two heads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71" y="1582994"/>
            <a:ext cx="4776862" cy="507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73" y="2165699"/>
            <a:ext cx="6855827" cy="35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4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3: random-access Turing </a:t>
            </a:r>
            <a:r>
              <a:rPr lang="en-US" dirty="0" smtClean="0"/>
              <a:t>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300" y="1455174"/>
            <a:ext cx="7890357" cy="47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95"/>
            <a:ext cx="10515600" cy="968887"/>
          </a:xfrm>
        </p:spPr>
        <p:txBody>
          <a:bodyPr/>
          <a:lstStyle/>
          <a:p>
            <a:r>
              <a:rPr lang="en-US" dirty="0" smtClean="0"/>
              <a:t>Simulation 4: real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659" y="989882"/>
            <a:ext cx="6704681" cy="57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5: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– real computers can run Python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the other way: simulating a Turing machine </a:t>
            </a:r>
            <a:r>
              <a:rPr lang="en-US" dirty="0" smtClean="0"/>
              <a:t>with </a:t>
            </a:r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3813" cy="4673498"/>
          </a:xfrm>
        </p:spPr>
        <p:txBody>
          <a:bodyPr>
            <a:normAutofit/>
          </a:bodyPr>
          <a:lstStyle/>
          <a:p>
            <a:r>
              <a:rPr lang="en-US" dirty="0" smtClean="0"/>
              <a:t>Agree on an ASCII format for representing Turing machines</a:t>
            </a:r>
          </a:p>
          <a:p>
            <a:r>
              <a:rPr lang="en-US" dirty="0" smtClean="0"/>
              <a:t>Use as input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simulateTM.py</a:t>
            </a:r>
            <a:r>
              <a:rPr lang="en-US" dirty="0" smtClean="0"/>
              <a:t> Python program</a:t>
            </a:r>
          </a:p>
          <a:p>
            <a:r>
              <a:rPr lang="en-US" dirty="0" smtClean="0"/>
              <a:t>Suggestion: write your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simulateTM.py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Or consult the provided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simulateTM.py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Suggestion: experiment with running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simulateTM.py</a:t>
            </a:r>
            <a:r>
              <a:rPr lang="en-US" dirty="0"/>
              <a:t> on various </a:t>
            </a:r>
            <a:r>
              <a:rPr lang="en-US" dirty="0" smtClean="0"/>
              <a:t>inputs, e.g.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81" y="1523999"/>
            <a:ext cx="3508767" cy="40759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236542" y="2163097"/>
            <a:ext cx="865239" cy="32446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37374"/>
            <a:ext cx="11126889" cy="4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62" y="188144"/>
            <a:ext cx="10515600" cy="1325563"/>
          </a:xfrm>
        </p:spPr>
        <p:txBody>
          <a:bodyPr/>
          <a:lstStyle/>
          <a:p>
            <a:r>
              <a:rPr lang="en-US" dirty="0" smtClean="0"/>
              <a:t>A Turing machine is a simple, hypothetical device for performing computations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7" y="1647584"/>
            <a:ext cx="4463078" cy="4240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67" y="2559232"/>
            <a:ext cx="4117104" cy="1328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4579" y="6135329"/>
            <a:ext cx="21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</a:t>
            </a:r>
            <a:r>
              <a:rPr lang="en-US" sz="2800" dirty="0" smtClean="0">
                <a:solidFill>
                  <a:srgbClr val="0070C0"/>
                </a:solidFill>
              </a:rPr>
              <a:t>ractical view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6752" y="4144294"/>
            <a:ext cx="294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mathematical view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1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5288"/>
          </a:xfrm>
        </p:spPr>
        <p:txBody>
          <a:bodyPr>
            <a:normAutofit/>
          </a:bodyPr>
          <a:lstStyle/>
          <a:p>
            <a:r>
              <a:rPr lang="en-US" dirty="0" smtClean="0"/>
              <a:t>Caveat: real-world computers are not quite equivalent to Turing machines, because real computers have finite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7664"/>
            <a:ext cx="10515600" cy="1641987"/>
          </a:xfrm>
        </p:spPr>
        <p:txBody>
          <a:bodyPr/>
          <a:lstStyle/>
          <a:p>
            <a:r>
              <a:rPr lang="en-US" dirty="0" smtClean="0"/>
              <a:t>But we can still simulate any halting Turing machine computation on a real computer</a:t>
            </a:r>
          </a:p>
          <a:p>
            <a:r>
              <a:rPr lang="en-US" dirty="0" smtClean="0"/>
              <a:t>A halting computation uses only a finite amount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computers can simulate </a:t>
            </a:r>
            <a:r>
              <a:rPr lang="en-US" dirty="0" smtClean="0"/>
              <a:t>quantum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computers use special components that can speed up certain algorithms</a:t>
            </a:r>
          </a:p>
          <a:p>
            <a:r>
              <a:rPr lang="en-US" dirty="0" smtClean="0"/>
              <a:t>But a classical computer can simulate a quantum computer with as much accuracy as desired</a:t>
            </a:r>
          </a:p>
          <a:p>
            <a:pPr lvl="1"/>
            <a:r>
              <a:rPr lang="en-US" dirty="0" smtClean="0"/>
              <a:t>As with many of our other simulations, the simulation could require much more time than the original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known computers are </a:t>
            </a:r>
            <a:r>
              <a:rPr lang="en-US" i="1" dirty="0"/>
              <a:t>Turing-equivalent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models are </a:t>
            </a:r>
            <a:r>
              <a:rPr lang="en-US" b="1" i="1" dirty="0" smtClean="0"/>
              <a:t>Turing-equivalent</a:t>
            </a:r>
            <a:r>
              <a:rPr lang="en-US" dirty="0" smtClean="0"/>
              <a:t> if they can solve the same set of problems</a:t>
            </a:r>
          </a:p>
          <a:p>
            <a:pPr lvl="1"/>
            <a:r>
              <a:rPr lang="en-US" dirty="0" smtClean="0"/>
              <a:t>The amount of time required for the computation is irrelevant</a:t>
            </a:r>
          </a:p>
          <a:p>
            <a:r>
              <a:rPr lang="en-US" dirty="0" smtClean="0"/>
              <a:t>The simulations described earlier show that Python programs, real classical computers, real quantum computers, and Turing machines are all Turing-equivalent</a:t>
            </a:r>
          </a:p>
          <a:p>
            <a:pPr lvl="1"/>
            <a:r>
              <a:rPr lang="en-US" dirty="0" smtClean="0"/>
              <a:t>(with the caveat that the real-world computers must be equipped with sufficient memory for any </a:t>
            </a:r>
            <a:r>
              <a:rPr lang="en-US" smtClean="0"/>
              <a:t>given halting </a:t>
            </a:r>
            <a:r>
              <a:rPr lang="en-US" dirty="0" smtClean="0"/>
              <a:t>computation)</a:t>
            </a:r>
          </a:p>
          <a:p>
            <a:r>
              <a:rPr lang="en-US" dirty="0" smtClean="0"/>
              <a:t>This fact is closely related to the </a:t>
            </a:r>
            <a:r>
              <a:rPr lang="en-US" i="1" dirty="0" smtClean="0"/>
              <a:t>Church-Turing thesis</a:t>
            </a:r>
            <a:r>
              <a:rPr lang="en-US" dirty="0" smtClean="0"/>
              <a:t>, which we return to towards the end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Formally, a Turing machine consists of an </a:t>
            </a:r>
            <a:r>
              <a:rPr lang="en-US" i="1" dirty="0" smtClean="0"/>
              <a:t>alphabet</a:t>
            </a:r>
            <a:r>
              <a:rPr lang="en-US" dirty="0" smtClean="0"/>
              <a:t>, a </a:t>
            </a:r>
            <a:r>
              <a:rPr lang="en-US" i="1" dirty="0" smtClean="0"/>
              <a:t>state set </a:t>
            </a:r>
            <a:r>
              <a:rPr lang="en-US" dirty="0" smtClean="0"/>
              <a:t>and a </a:t>
            </a:r>
            <a:r>
              <a:rPr lang="en-US" i="1" dirty="0" smtClean="0"/>
              <a:t>transition function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42763"/>
              </a:xfrm>
            </p:spPr>
            <p:txBody>
              <a:bodyPr/>
              <a:lstStyle/>
              <a:p>
                <a:r>
                  <a:rPr lang="en-US" i="1" dirty="0" smtClean="0"/>
                  <a:t>Alphabet</a:t>
                </a:r>
                <a:r>
                  <a:rPr lang="en-US" b="1" i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: a finite set of symbols, including a </a:t>
                </a:r>
                <a:r>
                  <a:rPr lang="en-US" b="1" i="1" dirty="0" smtClean="0"/>
                  <a:t>blank</a:t>
                </a:r>
                <a:r>
                  <a:rPr lang="en-US" dirty="0" smtClean="0"/>
                  <a:t> symbol</a:t>
                </a:r>
              </a:p>
              <a:p>
                <a:r>
                  <a:rPr lang="en-US" i="1" dirty="0" smtClean="0"/>
                  <a:t>State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Includes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and at least one of the halting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i="1" dirty="0" smtClean="0"/>
                  <a:t>Transition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42763"/>
              </a:xfrm>
              <a:blipFill>
                <a:blip r:embed="rId2"/>
                <a:stretch>
                  <a:fillRect l="-1043" t="-3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39" y="4268388"/>
            <a:ext cx="4489500" cy="710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4534" y="5441940"/>
            <a:ext cx="127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en-US" sz="2000" dirty="0" smtClean="0">
                <a:solidFill>
                  <a:srgbClr val="0070C0"/>
                </a:solidFill>
              </a:rPr>
              <a:t>urrent state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59277" y="4906298"/>
            <a:ext cx="825910" cy="580102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05800" y="5596278"/>
            <a:ext cx="161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canned symbol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39149" y="4796420"/>
            <a:ext cx="294967" cy="799858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8173" y="5319272"/>
            <a:ext cx="112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new state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2971" y="5288051"/>
            <a:ext cx="1265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new</a:t>
            </a:r>
            <a:r>
              <a:rPr lang="en-US" sz="2000" dirty="0" smtClean="0">
                <a:solidFill>
                  <a:srgbClr val="0070C0"/>
                </a:solidFill>
              </a:rPr>
              <a:t> symbol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0343" y="5441940"/>
            <a:ext cx="2519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 smtClean="0">
                <a:solidFill>
                  <a:srgbClr val="0070C0"/>
                </a:solidFill>
              </a:rPr>
              <a:t>irection of head movement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(left, right, stay)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92094" y="4955510"/>
            <a:ext cx="8775" cy="41353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301147" y="4845832"/>
            <a:ext cx="251980" cy="523212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950076" y="4796420"/>
            <a:ext cx="920267" cy="799858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what does the Turing machine with this transition function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863194"/>
            <a:ext cx="10461368" cy="45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 are easier to understand via </a:t>
            </a:r>
            <a:r>
              <a:rPr lang="en-US" i="1" dirty="0" smtClean="0"/>
              <a:t>state diagrams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64" y="1973109"/>
            <a:ext cx="9551872" cy="4132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0055" y="2220387"/>
            <a:ext cx="334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same machine as previous slide, but much easier to understand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0752" y="6217885"/>
            <a:ext cx="895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Suggestion: create this machine in JFLAP and experiment with it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6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computation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lastTtoA</a:t>
            </a:r>
            <a:r>
              <a:rPr lang="en-US" dirty="0" smtClean="0"/>
              <a:t>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19" y="1933780"/>
            <a:ext cx="3743342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38" y="2241755"/>
            <a:ext cx="6999324" cy="3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 can act as acceptors, transducers, or both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13756"/>
              </a:xfrm>
            </p:spPr>
            <p:txBody>
              <a:bodyPr/>
              <a:lstStyle/>
              <a:p>
                <a:r>
                  <a:rPr lang="en-US" dirty="0" smtClean="0"/>
                  <a:t>An </a:t>
                </a:r>
                <a:r>
                  <a:rPr lang="en-US" b="1" i="1" dirty="0" smtClean="0"/>
                  <a:t>acceptor</a:t>
                </a:r>
                <a:r>
                  <a:rPr lang="en-US" dirty="0" smtClean="0"/>
                  <a:t> accepts or rejects its input, by halting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transducer</a:t>
                </a:r>
                <a:r>
                  <a:rPr lang="en-US" dirty="0" smtClean="0"/>
                  <a:t> produces output</a:t>
                </a:r>
              </a:p>
              <a:p>
                <a:pPr lvl="1"/>
                <a:r>
                  <a:rPr lang="en-US" dirty="0" smtClean="0"/>
                  <a:t>By definition, the output is the contents of the tape after halting, up to but not including the first blank</a:t>
                </a:r>
              </a:p>
              <a:p>
                <a:r>
                  <a:rPr lang="en-US" dirty="0" smtClean="0"/>
                  <a:t>If a machine does not halt on a given input, we say it </a:t>
                </a:r>
                <a:r>
                  <a:rPr lang="en-US" b="1" i="1" dirty="0" smtClean="0"/>
                  <a:t>loops</a:t>
                </a:r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13756"/>
              </a:xfrm>
              <a:blipFill>
                <a:blip r:embed="rId2"/>
                <a:stretch>
                  <a:fillRect l="-1043" t="-368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2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acceptor: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60" y="1825625"/>
            <a:ext cx="9663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with abbreviated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4348"/>
                <a:ext cx="10515600" cy="20080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Multiple alternative symbols for one transition</a:t>
                </a:r>
              </a:p>
              <a:p>
                <a:r>
                  <a:rPr lang="en-US" dirty="0" smtClean="0"/>
                  <a:t>“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!</a:t>
                </a:r>
                <a:r>
                  <a:rPr lang="en-US" dirty="0" smtClean="0"/>
                  <a:t>” is “not”</a:t>
                </a:r>
              </a:p>
              <a:p>
                <a:r>
                  <a:rPr lang="en-US" dirty="0" smtClean="0"/>
                  <a:t>“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dirty="0" smtClean="0"/>
                  <a:t>” is “any”</a:t>
                </a:r>
              </a:p>
              <a:p>
                <a:r>
                  <a:rPr lang="en-US" dirty="0" smtClean="0"/>
                  <a:t>Missing transitions are implicit transitions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4348"/>
                <a:ext cx="10515600" cy="2008086"/>
              </a:xfrm>
              <a:blipFill>
                <a:blip r:embed="rId2"/>
                <a:stretch>
                  <a:fillRect l="-1043" t="-6667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0" y="1367702"/>
            <a:ext cx="10423576" cy="26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593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1. Turing machines</vt:lpstr>
      <vt:lpstr>A Turing machine is a simple, hypothetical device for performing computations</vt:lpstr>
      <vt:lpstr>Formally, a Turing machine consists of an alphabet, a state set and a transition function</vt:lpstr>
      <vt:lpstr>Example: what does the Turing machine with this transition function do?</vt:lpstr>
      <vt:lpstr>Turing machines are easier to understand via state diagrams</vt:lpstr>
      <vt:lpstr>A complete computation for the lastTtoA machine</vt:lpstr>
      <vt:lpstr>Turing machines can act as acceptors, transducers, or both</vt:lpstr>
      <vt:lpstr>Example of acceptor: containsGAGA</vt:lpstr>
      <vt:lpstr>Same example with abbreviated notation</vt:lpstr>
      <vt:lpstr>A more complex example: moreCsThanGs</vt:lpstr>
      <vt:lpstr>Turing machines can do arithmetic! Example: binary incrementer</vt:lpstr>
      <vt:lpstr>Sophisticated example with building blocks: countCs</vt:lpstr>
      <vt:lpstr>Turing machines can do anything that a modern computer or programming language can do</vt:lpstr>
      <vt:lpstr>Simulation 1: two tapes, single head</vt:lpstr>
      <vt:lpstr>Simulation 2: two tapes, two heads</vt:lpstr>
      <vt:lpstr>Simulation 3: random-access Turing machine</vt:lpstr>
      <vt:lpstr>Simulation 4: real computer</vt:lpstr>
      <vt:lpstr>Simulation 5: Python program</vt:lpstr>
      <vt:lpstr>Going back the other way: simulating a Turing machine with Python</vt:lpstr>
      <vt:lpstr>Caveat: real-world computers are not quite equivalent to Turing machines, because real computers have finite memory</vt:lpstr>
      <vt:lpstr>Classical computers can simulate quantum computers</vt:lpstr>
      <vt:lpstr>All known computers are Turing-equivalent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22</cp:revision>
  <dcterms:created xsi:type="dcterms:W3CDTF">2017-06-16T14:57:42Z</dcterms:created>
  <dcterms:modified xsi:type="dcterms:W3CDTF">2017-06-27T15:36:25Z</dcterms:modified>
</cp:coreProperties>
</file>