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97" r:id="rId5"/>
    <p:sldId id="298" r:id="rId6"/>
    <p:sldId id="301" r:id="rId7"/>
    <p:sldId id="299" r:id="rId8"/>
    <p:sldId id="300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5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0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5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1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4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1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1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6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2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0031-D6FA-482B-BEE2-3982F80F928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7</a:t>
            </a:r>
            <a:r>
              <a:rPr lang="en-US" dirty="0" smtClean="0"/>
              <a:t>. Turing reductions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slides for </a:t>
            </a:r>
            <a:r>
              <a:rPr lang="en-US" i="1" dirty="0" smtClean="0"/>
              <a:t>What Can Be Computed?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61666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“ignore input” trick can be used for many Turing reductions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987" y="3119763"/>
            <a:ext cx="10515600" cy="23074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1444" y="2195526"/>
            <a:ext cx="9218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Example: reduction from </a:t>
            </a:r>
            <a:r>
              <a:rPr lang="en-US" sz="3200" dirty="0" err="1" smtClean="0">
                <a:solidFill>
                  <a:srgbClr val="002060"/>
                </a:solidFill>
              </a:rPr>
              <a:t>YesOnString</a:t>
            </a:r>
            <a:r>
              <a:rPr lang="en-US" sz="3200" dirty="0" smtClean="0">
                <a:solidFill>
                  <a:srgbClr val="002060"/>
                </a:solidFill>
              </a:rPr>
              <a:t> to </a:t>
            </a:r>
            <a:r>
              <a:rPr lang="en-US" sz="3200" dirty="0" err="1" smtClean="0">
                <a:solidFill>
                  <a:srgbClr val="002060"/>
                </a:solidFill>
              </a:rPr>
              <a:t>YesOnEmpty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444" y="5766669"/>
            <a:ext cx="9939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Check your understanding: why is this a correct reduction?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837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Several variants of the </a:t>
            </a:r>
            <a:r>
              <a:rPr lang="en-US" b="1" i="1" dirty="0" smtClean="0"/>
              <a:t>halting problem </a:t>
            </a:r>
            <a:r>
              <a:rPr lang="en-US" dirty="0" smtClean="0"/>
              <a:t>are famous and important examples of undecidable problems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683" y="1982631"/>
            <a:ext cx="10515600" cy="17759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5683" y="4453602"/>
            <a:ext cx="10543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HaltsOnEmpty</a:t>
            </a:r>
            <a:r>
              <a:rPr lang="en-US" sz="3200" dirty="0"/>
              <a:t>, </a:t>
            </a:r>
            <a:r>
              <a:rPr lang="en-US" sz="3200" dirty="0" err="1" smtClean="0"/>
              <a:t>HaltsOnAll</a:t>
            </a:r>
            <a:r>
              <a:rPr lang="en-US" sz="3200" dirty="0" smtClean="0"/>
              <a:t>, </a:t>
            </a:r>
            <a:r>
              <a:rPr lang="en-US" sz="3200" dirty="0" err="1" smtClean="0"/>
              <a:t>HaltsOnSome</a:t>
            </a:r>
            <a:r>
              <a:rPr lang="en-US" sz="3200" dirty="0" smtClean="0"/>
              <a:t> are defined similarly.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2126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prove </a:t>
            </a:r>
            <a:r>
              <a:rPr lang="en-US" dirty="0" err="1" smtClean="0"/>
              <a:t>HaltsOnString</a:t>
            </a:r>
            <a:r>
              <a:rPr lang="en-US" dirty="0"/>
              <a:t> is undecidable by reducing from </a:t>
            </a:r>
            <a:r>
              <a:rPr lang="en-US" dirty="0" err="1" smtClean="0"/>
              <a:t>YesOnString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378" y="1690687"/>
            <a:ext cx="9606361" cy="504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8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Computes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 smtClean="0"/>
                  <a:t> is an important family of undecidable problems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678189"/>
            <a:ext cx="10515600" cy="242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54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ComputesIsEven</a:t>
                </a:r>
                <a:r>
                  <a:rPr lang="en-US" dirty="0" smtClean="0"/>
                  <a:t> is an example from the family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Computes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428" y="2147410"/>
            <a:ext cx="12129572" cy="432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your understanding: which of the following are positive instances of </a:t>
            </a:r>
            <a:r>
              <a:rPr lang="en-US" dirty="0" err="1" smtClean="0"/>
              <a:t>ComputesIsEven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47" y="1942639"/>
            <a:ext cx="6632895" cy="25872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517" y="2119620"/>
            <a:ext cx="4927760" cy="27866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8595" y="5260258"/>
            <a:ext cx="9163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</a:rPr>
              <a:t>Note the extreme difficulty of this challenge, even for a very simple underlying problem such as </a:t>
            </a:r>
            <a:r>
              <a:rPr lang="en-US" sz="2400" dirty="0" err="1" smtClean="0">
                <a:solidFill>
                  <a:srgbClr val="002060"/>
                </a:solidFill>
              </a:rPr>
              <a:t>IsEven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</a:rPr>
              <a:t>In fact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</a:rPr>
              <a:t>ComputesIsEven</a:t>
            </a:r>
            <a:r>
              <a:rPr lang="en-US" sz="2400" dirty="0" smtClean="0">
                <a:solidFill>
                  <a:srgbClr val="002060"/>
                </a:solidFill>
              </a:rPr>
              <a:t> is undecidable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389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49710" y="109486"/>
                <a:ext cx="10515600" cy="1325563"/>
              </a:xfrm>
            </p:spPr>
            <p:txBody>
              <a:bodyPr/>
              <a:lstStyle/>
              <a:p>
                <a:r>
                  <a:rPr lang="en-US" dirty="0" smtClean="0"/>
                  <a:t>Proof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Computes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 smtClean="0"/>
                  <a:t> is undecidable for any computable problem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49710" y="109486"/>
                <a:ext cx="10515600" cy="1325563"/>
              </a:xfrm>
              <a:blipFill>
                <a:blip r:embed="rId2"/>
                <a:stretch>
                  <a:fillRect l="-2377" t="-13364" r="-1275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14684" y="1279847"/>
            <a:ext cx="7644710" cy="55781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9710" y="1681316"/>
            <a:ext cx="2998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reduction from </a:t>
            </a:r>
            <a:r>
              <a:rPr lang="en-US" sz="3200" dirty="0" err="1" smtClean="0">
                <a:solidFill>
                  <a:srgbClr val="002060"/>
                </a:solidFill>
              </a:rPr>
              <a:t>YesOnString</a:t>
            </a:r>
            <a:r>
              <a:rPr lang="en-US" sz="3200" dirty="0" smtClean="0">
                <a:solidFill>
                  <a:srgbClr val="002060"/>
                </a:solidFill>
              </a:rPr>
              <a:t>: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53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previous result can be generalized in several ways (including Rice’s Theorem)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47594"/>
            <a:ext cx="10515600" cy="270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96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There are some famous uncomputable problems that aren’t about computer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1: Diophantine </a:t>
            </a:r>
            <a:r>
              <a:rPr lang="en-US" dirty="0" smtClean="0"/>
              <a:t>equations</a:t>
            </a:r>
          </a:p>
          <a:p>
            <a:r>
              <a:rPr lang="en-US" dirty="0" smtClean="0"/>
              <a:t>Example 2: Post correspondence problem</a:t>
            </a:r>
          </a:p>
          <a:p>
            <a:r>
              <a:rPr lang="en-US" dirty="0" smtClean="0"/>
              <a:t>However, it turns out that when viewed in the right way, the above problems encode computer programs. So perhaps all uncomputable problems are “about” computer programs in some sense.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50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486"/>
            <a:ext cx="10515600" cy="706591"/>
          </a:xfrm>
        </p:spPr>
        <p:txBody>
          <a:bodyPr/>
          <a:lstStyle/>
          <a:p>
            <a:r>
              <a:rPr lang="en-US" dirty="0" smtClean="0"/>
              <a:t>Definition of Post correspondence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2969" y="1029212"/>
            <a:ext cx="8467166" cy="582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6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important concepts from previous chapter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alter…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ignoreInput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9251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W</a:t>
            </a:r>
            <a:r>
              <a:rPr lang="en-US" dirty="0" smtClean="0"/>
              <a:t>hat is the output of each of the following commands? </a:t>
            </a:r>
            <a:endParaRPr lang="en-US" dirty="0"/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alterGAGAtoTATA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utils.ESS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f(S): return S', 'CAGT'))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alterGAGAtoTATA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utils.ESS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f(S): return S', 'GAGA'))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alterGAGAtoTATA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utils.ESS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f(S): return S+S', 'GA'))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alterGAGAtoTATA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utils.ESS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f(S): return S+S', 'GAGA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</a:p>
          <a:p>
            <a:pPr marL="457200" lvl="1" indent="0">
              <a:buNone/>
            </a:pP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dirty="0"/>
              <a:t>What is the output </a:t>
            </a:r>
            <a:r>
              <a:rPr lang="en-US" dirty="0" smtClean="0"/>
              <a:t>of the following sequence of commands?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('longerThan1K.py')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utils.writeFile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('progString.txt',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utils.writeFile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('inString.txt', 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abcdefghij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ignoreInput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(5000*'x')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is a string containing 5000 x's</a:t>
            </a:r>
          </a:p>
          <a:p>
            <a:pPr marL="457200" lvl="1" indent="0">
              <a:buNone/>
            </a:pP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40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every question about programs is uncomputable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87044"/>
            <a:ext cx="5405284" cy="11732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HaltsBefore100 is computable!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Can you see why?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8404"/>
            <a:ext cx="10569831" cy="22222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042118"/>
            <a:ext cx="105698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Other examples of computable problems about programs: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How many lines in a given program?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How many states in a given Turing machine?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Are there any calls to the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sz="2800" dirty="0" smtClean="0"/>
              <a:t> function in a given program?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2239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032" y="158647"/>
            <a:ext cx="10515600" cy="1325563"/>
          </a:xfrm>
        </p:spPr>
        <p:txBody>
          <a:bodyPr/>
          <a:lstStyle/>
          <a:p>
            <a:r>
              <a:rPr lang="en-US" dirty="0"/>
              <a:t>Proof </a:t>
            </a:r>
            <a:r>
              <a:rPr lang="en-US" dirty="0" smtClean="0"/>
              <a:t>technique 1 </a:t>
            </a:r>
            <a:r>
              <a:rPr lang="en-US" dirty="0"/>
              <a:t>for </a:t>
            </a:r>
            <a:r>
              <a:rPr lang="en-US" dirty="0" smtClean="0"/>
              <a:t>uncomputability</a:t>
            </a:r>
            <a:r>
              <a:rPr lang="en-US" dirty="0"/>
              <a:t>: the reduction recipe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8168" y="1484210"/>
            <a:ext cx="6599512" cy="537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19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the </a:t>
            </a:r>
            <a:r>
              <a:rPr lang="en-US" dirty="0"/>
              <a:t>reduction recipe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3327"/>
            <a:ext cx="10515600" cy="371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26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2: reduction with explicit Python programs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014" y="1258068"/>
            <a:ext cx="7782521" cy="53787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88922" y="1897737"/>
                <a:ext cx="353961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2060"/>
                    </a:solidFill>
                  </a:rPr>
                  <a:t>“alteration” program transforms output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 to output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922" y="1897737"/>
                <a:ext cx="3539613" cy="1200329"/>
              </a:xfrm>
              <a:prstGeom prst="rect">
                <a:avLst/>
              </a:prstGeom>
              <a:blipFill>
                <a:blip r:embed="rId3"/>
                <a:stretch>
                  <a:fillRect l="-2759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88921" y="4357962"/>
                <a:ext cx="353961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2060"/>
                    </a:solidFill>
                  </a:rPr>
                  <a:t>“reduction” program solves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 by invoking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’s program on the alteration program</a:t>
                </a:r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921" y="4357962"/>
                <a:ext cx="3539613" cy="1569660"/>
              </a:xfrm>
              <a:prstGeom prst="rect">
                <a:avLst/>
              </a:prstGeom>
              <a:blipFill>
                <a:blip r:embed="rId4"/>
                <a:stretch>
                  <a:fillRect l="-2759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104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3: apply Rice's theorem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50142"/>
            <a:ext cx="10515600" cy="330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5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reduction (or Turing reduction) tells us we can use one problem to solve another 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Informal example: </a:t>
                </a:r>
              </a:p>
              <a:p>
                <a:pPr lvl="1"/>
                <a:r>
                  <a:rPr lang="en-US" dirty="0" smtClean="0"/>
                  <a:t>How would we use </a:t>
                </a:r>
                <a:r>
                  <a:rPr lang="en-US" dirty="0" err="1" smtClean="0"/>
                  <a:t>EndsInZero</a:t>
                </a:r>
                <a:r>
                  <a:rPr lang="en-US" dirty="0" smtClean="0"/>
                  <a:t> </a:t>
                </a:r>
                <a:r>
                  <a:rPr lang="en-US" dirty="0"/>
                  <a:t>to solve </a:t>
                </a:r>
                <a:r>
                  <a:rPr lang="en-US" dirty="0" smtClean="0"/>
                  <a:t>MultipleOf10?</a:t>
                </a:r>
              </a:p>
              <a:p>
                <a:pPr lvl="1"/>
                <a:r>
                  <a:rPr lang="en-US" dirty="0" smtClean="0"/>
                  <a:t>If we succeed, we have </a:t>
                </a:r>
                <a:r>
                  <a:rPr lang="en-US" dirty="0"/>
                  <a:t>reduced </a:t>
                </a:r>
                <a:r>
                  <a:rPr lang="en-US" dirty="0" smtClean="0"/>
                  <a:t>MultipleOf10 to </a:t>
                </a:r>
                <a:r>
                  <a:rPr lang="en-US" dirty="0" err="1" smtClean="0"/>
                  <a:t>EndsInZero</a:t>
                </a:r>
                <a:endParaRPr lang="en-US" dirty="0" smtClean="0"/>
              </a:p>
              <a:p>
                <a:r>
                  <a:rPr lang="en-US" dirty="0" smtClean="0"/>
                  <a:t>Formal definition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be computational problems. We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has a </a:t>
                </a:r>
                <a:r>
                  <a:rPr lang="en-US" b="1" i="1" dirty="0" smtClean="0"/>
                  <a:t>Turing reduction </a:t>
                </a:r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if we can write a Python program solving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after first assuming the existence of a program solving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Notation is: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4000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09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232" y="37945"/>
            <a:ext cx="10515600" cy="1325563"/>
          </a:xfrm>
        </p:spPr>
        <p:txBody>
          <a:bodyPr/>
          <a:lstStyle/>
          <a:p>
            <a:r>
              <a:rPr lang="en-US" dirty="0" smtClean="0"/>
              <a:t>Example of a Turing reduction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11" y="1363508"/>
            <a:ext cx="8663075" cy="53322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88130" y="4429244"/>
            <a:ext cx="2703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Reduces </a:t>
            </a:r>
            <a:r>
              <a:rPr lang="en-US" sz="2800" dirty="0" err="1" smtClean="0">
                <a:solidFill>
                  <a:srgbClr val="0070C0"/>
                </a:solidFill>
              </a:rPr>
              <a:t>isOdd</a:t>
            </a:r>
            <a:r>
              <a:rPr lang="en-US" sz="2800" dirty="0" smtClean="0">
                <a:solidFill>
                  <a:srgbClr val="0070C0"/>
                </a:solidFill>
              </a:rPr>
              <a:t> to </a:t>
            </a:r>
            <a:r>
              <a:rPr lang="en-US" sz="2800" dirty="0" err="1" smtClean="0">
                <a:solidFill>
                  <a:srgbClr val="0070C0"/>
                </a:solidFill>
              </a:rPr>
              <a:t>lastDigitIsEven</a:t>
            </a:r>
            <a:endParaRPr lang="en-US" sz="2800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8913786" y="4906298"/>
            <a:ext cx="574344" cy="477053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4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use of reductions for us: prove that a problem is </a:t>
            </a:r>
            <a:r>
              <a:rPr lang="en-US" i="1" dirty="0" smtClean="0"/>
              <a:t>hard</a:t>
            </a:r>
            <a:r>
              <a:rPr lang="en-US" dirty="0" smtClean="0"/>
              <a:t> (e.g. uncomputable)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Previous example was a “reduction for easiness” as typically used by mathematicians:</a:t>
                </a:r>
              </a:p>
              <a:p>
                <a:pPr lvl="1"/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that we know how to solve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that we don’t know how to solve</a:t>
                </a:r>
              </a:p>
              <a:p>
                <a:pPr lvl="1"/>
                <a:r>
                  <a:rPr lang="en-US" dirty="0" smtClean="0"/>
                  <a:t>Show that there is a reduction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Now we can also 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However, theoretical computer scientists use the same kind of reduction for a different purpose: “reduction for hardness”</a:t>
                </a:r>
              </a:p>
              <a:p>
                <a:pPr lvl="1"/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that we </a:t>
                </a:r>
                <a:r>
                  <a:rPr lang="en-US" dirty="0"/>
                  <a:t>already know is uncomputable</a:t>
                </a:r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that we </a:t>
                </a:r>
                <a:r>
                  <a:rPr lang="en-US" dirty="0" smtClean="0"/>
                  <a:t>want to show is uncomputable</a:t>
                </a:r>
              </a:p>
              <a:p>
                <a:pPr lvl="1"/>
                <a:r>
                  <a:rPr lang="en-US" dirty="0" smtClean="0"/>
                  <a:t>Show </a:t>
                </a:r>
                <a:r>
                  <a:rPr lang="en-US" dirty="0"/>
                  <a:t>that there is a reduction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Now we can </a:t>
                </a:r>
                <a:r>
                  <a:rPr lang="en-US" dirty="0" smtClean="0"/>
                  <a:t>conclude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is also uncomputable</a:t>
                </a:r>
                <a:endParaRPr lang="en-US" dirty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32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reduction for </a:t>
            </a:r>
            <a:r>
              <a:rPr lang="en-US" dirty="0"/>
              <a:t>hardness: </a:t>
            </a:r>
            <a:r>
              <a:rPr lang="en-US" dirty="0" err="1" smtClean="0"/>
              <a:t>YesOnString</a:t>
            </a:r>
            <a:r>
              <a:rPr lang="en-US" dirty="0"/>
              <a:t> reduces to </a:t>
            </a:r>
            <a:r>
              <a:rPr lang="en-US" dirty="0" err="1" smtClean="0"/>
              <a:t>GAGAOnString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113" y="1766630"/>
            <a:ext cx="11108417" cy="492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0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of Turing reductions as ordering problems according to “hardness”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668" y="2231395"/>
            <a:ext cx="7765026" cy="23603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858297" y="5132438"/>
                <a:ext cx="7749557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2060"/>
                    </a:solidFill>
                  </a:rPr>
                  <a:t>Check your understanding: what do we know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</a:rPr>
                  <a:t> is: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srgbClr val="002060"/>
                    </a:solidFill>
                  </a:rPr>
                  <a:t>uncomputable?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002060"/>
                    </a:solidFill>
                  </a:rPr>
                  <a:t>c</a:t>
                </a:r>
                <a:r>
                  <a:rPr lang="en-US" sz="2800" dirty="0" smtClean="0">
                    <a:solidFill>
                      <a:srgbClr val="002060"/>
                    </a:solidFill>
                  </a:rPr>
                  <a:t>omputable?</a:t>
                </a:r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297" y="5132438"/>
                <a:ext cx="7749557" cy="1384995"/>
              </a:xfrm>
              <a:prstGeom prst="rect">
                <a:avLst/>
              </a:prstGeom>
              <a:blipFill>
                <a:blip r:embed="rId3"/>
                <a:stretch>
                  <a:fillRect l="-1652" t="-4405" r="-629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253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ordering according to hardness has some obvious consequences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858" y="2358984"/>
            <a:ext cx="10515600" cy="7675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858" y="4280784"/>
            <a:ext cx="10565360" cy="180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80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487"/>
            <a:ext cx="10515600" cy="1325563"/>
          </a:xfrm>
        </p:spPr>
        <p:txBody>
          <a:bodyPr/>
          <a:lstStyle/>
          <a:p>
            <a:r>
              <a:rPr lang="en-US" dirty="0" smtClean="0"/>
              <a:t>We can use reductions to prove that many problems are uncomputable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616" y="1690688"/>
            <a:ext cx="9918768" cy="502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1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631</Words>
  <Application>Microsoft Office PowerPoint</Application>
  <PresentationFormat>Widescreen</PresentationFormat>
  <Paragraphs>72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Office Theme</vt:lpstr>
      <vt:lpstr>7. Turing reductions</vt:lpstr>
      <vt:lpstr>Review of important concepts from previous chapter (alter… and ignoreInput):</vt:lpstr>
      <vt:lpstr>A reduction (or Turing reduction) tells us we can use one problem to solve another problem</vt:lpstr>
      <vt:lpstr>Example of a Turing reduction</vt:lpstr>
      <vt:lpstr>Main use of reductions for us: prove that a problem is hard (e.g. uncomputable)</vt:lpstr>
      <vt:lpstr>Our first reduction for hardness: YesOnString reduces to GAGAOnString</vt:lpstr>
      <vt:lpstr>Think of Turing reductions as ordering problems according to “hardness”</vt:lpstr>
      <vt:lpstr>The ordering according to hardness has some obvious consequences</vt:lpstr>
      <vt:lpstr>We can use reductions to prove that many problems are uncomputable</vt:lpstr>
      <vt:lpstr>The “ignore input” trick can be used for many Turing reductions</vt:lpstr>
      <vt:lpstr>Several variants of the halting problem are famous and important examples of undecidable problems</vt:lpstr>
      <vt:lpstr>We can prove HaltsOnString is undecidable by reducing from YesOnString</vt:lpstr>
      <vt:lpstr>Computes_F is an important family of undecidable problems</vt:lpstr>
      <vt:lpstr>ComputesIsEven is an example from the family Computes_F</vt:lpstr>
      <vt:lpstr>Test your understanding: which of the following are positive instances of ComputesIsEven?</vt:lpstr>
      <vt:lpstr>Proof that Computes_F is undecidable for any computable problem F</vt:lpstr>
      <vt:lpstr>The previous result can be generalized in several ways (including Rice’s Theorem)</vt:lpstr>
      <vt:lpstr>There are some famous uncomputable problems that aren’t about computer programs</vt:lpstr>
      <vt:lpstr>Definition of Post correspondence problem</vt:lpstr>
      <vt:lpstr>Not every question about programs is uncomputable</vt:lpstr>
      <vt:lpstr>Proof technique 1 for uncomputability: the reduction recipe</vt:lpstr>
      <vt:lpstr>Example of the reduction recipe </vt:lpstr>
      <vt:lpstr>Technique 2: reduction with explicit Python programs</vt:lpstr>
      <vt:lpstr>Technique 3: apply Rice's theorem</vt:lpstr>
    </vt:vector>
  </TitlesOfParts>
  <Company>Dickinson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MacCormick, John</dc:creator>
  <cp:lastModifiedBy>MacCormick, John</cp:lastModifiedBy>
  <cp:revision>51</cp:revision>
  <dcterms:created xsi:type="dcterms:W3CDTF">2017-06-16T14:57:42Z</dcterms:created>
  <dcterms:modified xsi:type="dcterms:W3CDTF">2017-07-28T14:59:20Z</dcterms:modified>
</cp:coreProperties>
</file>