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297" r:id="rId5"/>
    <p:sldId id="298" r:id="rId6"/>
    <p:sldId id="299" r:id="rId7"/>
    <p:sldId id="302" r:id="rId8"/>
    <p:sldId id="303" r:id="rId9"/>
    <p:sldId id="304" r:id="rId10"/>
    <p:sldId id="308" r:id="rId11"/>
    <p:sldId id="309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dirty="0"/>
              <a:t>. Nondeterminism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18" y="141599"/>
            <a:ext cx="5377335" cy="285803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012" y="1385454"/>
            <a:ext cx="7371677" cy="5315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46" y="245053"/>
            <a:ext cx="656456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 computation tree for nondeterministic Turing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9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Formally, nondeterministic Turing machines have transition functions that map to </a:t>
            </a:r>
            <a:r>
              <a:rPr lang="en-US" i="1" dirty="0" smtClean="0"/>
              <a:t>sets</a:t>
            </a:r>
            <a:r>
              <a:rPr lang="en-US" dirty="0" smtClean="0"/>
              <a:t> of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461"/>
            <a:ext cx="10515600" cy="4351338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8" y="2422825"/>
            <a:ext cx="7607732" cy="60107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36" y="3315856"/>
            <a:ext cx="6304117" cy="33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Nondeterminism can be viewed in at least three equivalent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/>
          <a:lstStyle/>
          <a:p>
            <a:r>
              <a:rPr lang="en-US" dirty="0"/>
              <a:t>Simultaneous threads</a:t>
            </a:r>
            <a:r>
              <a:rPr lang="en-US" dirty="0" smtClean="0"/>
              <a:t>: programs execute all threads simultaneously</a:t>
            </a:r>
          </a:p>
          <a:p>
            <a:r>
              <a:rPr lang="en-US" dirty="0"/>
              <a:t>Random choice</a:t>
            </a:r>
            <a:r>
              <a:rPr lang="en-US" dirty="0" smtClean="0"/>
              <a:t>: program randomly chooses a single action to take when offered a choice</a:t>
            </a:r>
          </a:p>
          <a:p>
            <a:r>
              <a:rPr lang="en-US" dirty="0" smtClean="0"/>
              <a:t>External choice: an external operator advises the program which action to take when offered a choice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819" y="4876799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 each case, we ask whether it is possible to reach a positive solution. All three models yield the same results.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6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Nondeterminism provides a way to prove that unrecognizable problems exist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The complement of a recognizable, undecidable decision problem is unrecognizable.</a:t>
                </a:r>
              </a:p>
              <a:p>
                <a:r>
                  <a:rPr lang="en-US" dirty="0" smtClean="0"/>
                  <a:t>Sketch of proof: Given an undecidable decision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,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and its complement are both recognizable. Then we can write programs that recognize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and its complement. Run both programs in a single nondeterministic program and we have a way of deciding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. Contradiction!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0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nondeterminism?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it’s a natural way to think about a problem or to prove a result (e.g. previous slide)</a:t>
            </a:r>
          </a:p>
          <a:p>
            <a:r>
              <a:rPr lang="en-US" dirty="0" smtClean="0"/>
              <a:t>To a certain limited extent, nondeterminism models real  computations performed on large clusters of computers (e.g. the results computed by a search engine)</a:t>
            </a:r>
          </a:p>
          <a:p>
            <a:pPr lvl="1"/>
            <a:r>
              <a:rPr lang="en-US" b="1" dirty="0" smtClean="0"/>
              <a:t>BUT</a:t>
            </a:r>
            <a:r>
              <a:rPr lang="en-US" dirty="0" smtClean="0"/>
              <a:t> our theoretical definition of nondeterminism permits an unbounded number of threads or clones, whereas any real system has a finite limit</a:t>
            </a:r>
          </a:p>
          <a:p>
            <a:r>
              <a:rPr lang="en-US" dirty="0" smtClean="0"/>
              <a:t>Nondeterminism leads to important concepts in complexity theory, especially NP-completeness (which we study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nondeterminism: solving the problem </a:t>
            </a:r>
            <a:r>
              <a:rPr lang="en-US" dirty="0" err="1" smtClean="0"/>
              <a:t>FindNANA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genetic strings, “N”  stands for any one of “C”, “A”, “G”, “T”</a:t>
            </a:r>
          </a:p>
          <a:p>
            <a:r>
              <a:rPr lang="en-US" dirty="0" smtClean="0"/>
              <a:t>So, findNANA.py searches its input for any one of the </a:t>
            </a:r>
            <a:r>
              <a:rPr lang="en-US" dirty="0"/>
              <a:t>strings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CACA</a:t>
            </a:r>
            <a:r>
              <a:rPr lang="en-US" dirty="0" smtClean="0"/>
              <a:t>”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GAGA</a:t>
            </a:r>
            <a:r>
              <a:rPr lang="en-US" dirty="0" smtClean="0"/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TATA</a:t>
            </a:r>
            <a:r>
              <a:rPr lang="en-US" dirty="0" smtClean="0"/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dirty="0" smtClean="0"/>
              <a:t>”</a:t>
            </a:r>
          </a:p>
          <a:p>
            <a:r>
              <a:rPr lang="en-US" dirty="0"/>
              <a:t>We will search the </a:t>
            </a:r>
            <a:r>
              <a:rPr lang="en-US" dirty="0" smtClean="0"/>
              <a:t>2KB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geneticString.txt</a:t>
            </a:r>
            <a:r>
              <a:rPr lang="en-US" dirty="0" smtClean="0"/>
              <a:t>, which actually contains all four of the above strings</a:t>
            </a:r>
          </a:p>
          <a:p>
            <a:r>
              <a:rPr lang="en-US" dirty="0"/>
              <a:t>For technical reasons (explained later), we will use the </a:t>
            </a:r>
            <a:r>
              <a:rPr lang="en-US" dirty="0" smtClean="0"/>
              <a:t>program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ndFindNANADivConq.py</a:t>
            </a:r>
            <a:r>
              <a:rPr lang="en-US" dirty="0" smtClean="0"/>
              <a:t>, which searches its input using a nondeterministic divide-and-conquer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7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nondeterminism: solving the problem </a:t>
            </a:r>
            <a:r>
              <a:rPr lang="en-US" dirty="0" err="1"/>
              <a:t>FindNANA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results (experiment with your own computer):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89" y="2725038"/>
            <a:ext cx="8475807" cy="39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Nondeterminism is present in most modern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54" y="1899516"/>
            <a:ext cx="80564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View a demo of task manager (Windows), activity monitor (Apple), </a:t>
            </a:r>
            <a:r>
              <a:rPr lang="en-US" dirty="0" err="1" smtClean="0"/>
              <a:t>ps</a:t>
            </a:r>
            <a:r>
              <a:rPr lang="en-US" dirty="0" smtClean="0"/>
              <a:t>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 that hundreds of processes and threads are running “simultaneously”</a:t>
            </a:r>
          </a:p>
          <a:p>
            <a:r>
              <a:rPr lang="en-US" dirty="0" smtClean="0"/>
              <a:t>In fact, only a few are genuinely simultaneous (exercise: exactly how many, on your own computer?)</a:t>
            </a:r>
          </a:p>
          <a:p>
            <a:r>
              <a:rPr lang="en-US" dirty="0" smtClean="0"/>
              <a:t>The operating system rapidly switches between threads to give the appearance of simultaneously working on dozens of tasks</a:t>
            </a:r>
          </a:p>
          <a:p>
            <a:r>
              <a:rPr lang="en-US" dirty="0" smtClean="0"/>
              <a:t>We can’t control exactly when the switches occur, which means the overall behavior is </a:t>
            </a:r>
            <a:r>
              <a:rPr lang="en-US" i="1" dirty="0" smtClean="0"/>
              <a:t>nondeterministic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13" y="1354571"/>
            <a:ext cx="30861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480291"/>
            <a:ext cx="6685107" cy="624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48029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 Python, use the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sz="3200" dirty="0" smtClean="0"/>
              <a:t> module for nondeterminism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862618" y="785091"/>
            <a:ext cx="5255491" cy="1006763"/>
            <a:chOff x="6862618" y="785091"/>
            <a:chExt cx="5255491" cy="1006763"/>
          </a:xfrm>
        </p:grpSpPr>
        <p:sp>
          <p:nvSpPr>
            <p:cNvPr id="9" name="Rectangle 8"/>
            <p:cNvSpPr/>
            <p:nvPr/>
          </p:nvSpPr>
          <p:spPr>
            <a:xfrm>
              <a:off x="6862618" y="785091"/>
              <a:ext cx="5255491" cy="10067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2197" y="872422"/>
              <a:ext cx="5089236" cy="852612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6123709" y="1791854"/>
            <a:ext cx="3366655" cy="22167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97091" y="2731797"/>
            <a:ext cx="392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findString</a:t>
            </a:r>
            <a:r>
              <a:rPr lang="en-US" sz="2400" dirty="0" smtClean="0">
                <a:solidFill>
                  <a:srgbClr val="0070C0"/>
                </a:solidFill>
              </a:rPr>
              <a:t> will be invoked </a:t>
            </a:r>
            <a:r>
              <a:rPr lang="en-US" sz="2400" dirty="0" smtClean="0">
                <a:solidFill>
                  <a:srgbClr val="0070C0"/>
                </a:solidFill>
              </a:rPr>
              <a:t>nondeterministically, in four separate thread</a:t>
            </a:r>
            <a:r>
              <a:rPr lang="en-US" sz="2400" dirty="0" smtClean="0">
                <a:solidFill>
                  <a:srgbClr val="0070C0"/>
                </a:solidFill>
              </a:rPr>
              <a:t>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6946" y="5152429"/>
            <a:ext cx="4653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Wait for first positive solution if there is one, otherwise wait until all threads terminate with negative solution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62618" y="5937259"/>
            <a:ext cx="794328" cy="9408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trees are a useful way of modeling nondeterministic computations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513"/>
            <a:ext cx="9934485" cy="36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3" y="160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positive leaf is a valid output; infinite trees or looping nodes can lead to undefined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582" y="1621539"/>
            <a:ext cx="10515600" cy="243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70" y="4323935"/>
            <a:ext cx="10048586" cy="1417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760" y="6160655"/>
            <a:ext cx="7627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Exercise: what is the output of each of these trees?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3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Nondeterminism does not allow us to solve more problems (compared to deterministic programs or Turing machines)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1381"/>
            <a:ext cx="10515600" cy="3895581"/>
          </a:xfrm>
        </p:spPr>
        <p:txBody>
          <a:bodyPr/>
          <a:lstStyle/>
          <a:p>
            <a:r>
              <a:rPr lang="en-US" dirty="0"/>
              <a:t>Claim: Any problem that can be computed by a nondeterministic </a:t>
            </a:r>
            <a:r>
              <a:rPr lang="en-US" dirty="0" smtClean="0"/>
              <a:t>Python program </a:t>
            </a:r>
            <a:r>
              <a:rPr lang="en-US" dirty="0"/>
              <a:t>can also be computed by a deterministic Python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Sketch proof: Use a deterministic program to simulate the nondeterministic program. Keep a list of all the unexplored nodes in the computation tree and visit each in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Nondeterministic Turing machines can clone themselves, following multiple transitions simultaneously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57" y="2133600"/>
            <a:ext cx="7716741" cy="4101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04" y="6235018"/>
            <a:ext cx="812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 this machine, which states exhibit nondeterminism?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654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8. Nondeterminism</vt:lpstr>
      <vt:lpstr>Example of nondeterminism: solving the problem FindNANA</vt:lpstr>
      <vt:lpstr>Example of nondeterminism: solving the problem FindNANA</vt:lpstr>
      <vt:lpstr>Nondeterminism is present in most modern computers</vt:lpstr>
      <vt:lpstr>In Python, use the threading module for nondeterminism</vt:lpstr>
      <vt:lpstr>Computation trees are a useful way of modeling nondeterministic computations</vt:lpstr>
      <vt:lpstr>Any positive leaf is a valid output; infinite trees or looping nodes can lead to undefined output</vt:lpstr>
      <vt:lpstr>Nondeterminism does not allow us to solve more problems (compared to deterministic programs or Turing machines)</vt:lpstr>
      <vt:lpstr>Nondeterministic Turing machines can clone themselves, following multiple transitions simultaneously</vt:lpstr>
      <vt:lpstr>Example of a computation tree for nondeterministic Turing machine</vt:lpstr>
      <vt:lpstr>Formally, nondeterministic Turing machines have transition functions that map to sets of configurations</vt:lpstr>
      <vt:lpstr>Nondeterminism can be viewed in at least three equivalent ways</vt:lpstr>
      <vt:lpstr>Nondeterminism provides a way to prove that unrecognizable problems exist</vt:lpstr>
      <vt:lpstr>Why study nondeterminism?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47</cp:revision>
  <dcterms:created xsi:type="dcterms:W3CDTF">2017-06-16T14:57:42Z</dcterms:created>
  <dcterms:modified xsi:type="dcterms:W3CDTF">2017-08-07T14:52:28Z</dcterms:modified>
</cp:coreProperties>
</file>