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8" r:id="rId10"/>
    <p:sldId id="317" r:id="rId11"/>
    <p:sldId id="319" r:id="rId12"/>
    <p:sldId id="320" r:id="rId13"/>
    <p:sldId id="321" r:id="rId14"/>
    <p:sldId id="322" r:id="rId15"/>
    <p:sldId id="323" r:id="rId16"/>
    <p:sldId id="325" r:id="rId17"/>
    <p:sldId id="326" r:id="rId18"/>
    <p:sldId id="324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5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1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1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6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2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0031-D6FA-482B-BEE2-3982F80F928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</a:t>
            </a:r>
            <a:r>
              <a:rPr lang="en-US" dirty="0" smtClean="0"/>
              <a:t>. Finite automata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slides for </a:t>
            </a:r>
            <a:r>
              <a:rPr lang="en-US" i="1" dirty="0" smtClean="0"/>
              <a:t>What Can Be Computed?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166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Regular expressions </a:t>
            </a:r>
            <a:r>
              <a:rPr lang="en-US" dirty="0" smtClean="0"/>
              <a:t>are a powerful tool for practical applications and theoretical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8193"/>
          </a:xfrm>
        </p:spPr>
        <p:txBody>
          <a:bodyPr/>
          <a:lstStyle/>
          <a:p>
            <a:r>
              <a:rPr lang="en-US" dirty="0" smtClean="0"/>
              <a:t>Elementary definitions for </a:t>
            </a:r>
            <a:r>
              <a:rPr lang="en-US" b="1" i="1" dirty="0" smtClean="0"/>
              <a:t>pure</a:t>
            </a:r>
            <a:r>
              <a:rPr lang="en-US" dirty="0" smtClean="0"/>
              <a:t> regular expressions: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365" y="2407082"/>
            <a:ext cx="8047170" cy="1624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365" y="4290434"/>
            <a:ext cx="7717270" cy="24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pure regular expressions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758" y="1825625"/>
            <a:ext cx="92084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8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use additional notation to make regexes easier to use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00" y="3002758"/>
            <a:ext cx="5332412" cy="2331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0472" y="2364508"/>
            <a:ext cx="3925455" cy="8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A period “.” represents any single character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3309" y="3980872"/>
            <a:ext cx="4154988" cy="8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A plus “+” represents one or more repetitions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0945" y="5412510"/>
            <a:ext cx="4636317" cy="8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Square brackets “[ ]” represent a set of alternatives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44655" y="2793999"/>
            <a:ext cx="2032000" cy="9836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29382" y="4326801"/>
            <a:ext cx="1625600" cy="835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808297" y="5170524"/>
            <a:ext cx="1146685" cy="509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0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Regexs</a:t>
            </a:r>
            <a:r>
              <a:rPr lang="en-US" dirty="0" smtClean="0"/>
              <a:t> and </a:t>
            </a:r>
            <a:r>
              <a:rPr lang="en-US" dirty="0" err="1" smtClean="0"/>
              <a:t>dfas</a:t>
            </a:r>
            <a:r>
              <a:rPr lang="en-US" dirty="0" smtClean="0"/>
              <a:t> are equivalent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dfa or nfa can be converted into an equivalent regular expression, and vice versa</a:t>
            </a:r>
          </a:p>
          <a:p>
            <a:r>
              <a:rPr lang="en-US" dirty="0" smtClean="0"/>
              <a:t>The next few slides show examples of how to do this, without giving rigorous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1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concatenation with an </a:t>
            </a:r>
            <a:r>
              <a:rPr lang="en-US" dirty="0"/>
              <a:t>n</a:t>
            </a:r>
            <a:r>
              <a:rPr lang="en-US" dirty="0" smtClean="0"/>
              <a:t>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35" y="1903378"/>
            <a:ext cx="6049673" cy="16009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1802" y="2059770"/>
                <a:ext cx="1103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CG</m:t>
                      </m:r>
                    </m:oMath>
                  </m:oMathPara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802" y="2059770"/>
                <a:ext cx="11033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97944" y="2872014"/>
                <a:ext cx="951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944" y="2872014"/>
                <a:ext cx="9510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7537" y="4293810"/>
            <a:ext cx="7873541" cy="2126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47729" y="4987693"/>
                <a:ext cx="1407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CGT</m:t>
                      </m:r>
                    </m:oMath>
                  </m:oMathPara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729" y="4987693"/>
                <a:ext cx="14076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1447729" y="4036291"/>
            <a:ext cx="9515835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5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alternatives with an </a:t>
            </a:r>
            <a:r>
              <a:rPr lang="en-US" dirty="0"/>
              <a:t>n</a:t>
            </a:r>
            <a:r>
              <a:rPr lang="en-US" dirty="0" smtClean="0"/>
              <a:t>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35" y="1903378"/>
            <a:ext cx="6049673" cy="16009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1802" y="2059770"/>
                <a:ext cx="1103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CG</m:t>
                      </m:r>
                    </m:oMath>
                  </m:oMathPara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802" y="2059770"/>
                <a:ext cx="11033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97944" y="2872014"/>
                <a:ext cx="951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944" y="2872014"/>
                <a:ext cx="9510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47729" y="4987693"/>
                <a:ext cx="1758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CG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729" y="4987693"/>
                <a:ext cx="17588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1447729" y="4036291"/>
            <a:ext cx="9515835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3235" y="4568249"/>
            <a:ext cx="6753447" cy="167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0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Kleene star with an </a:t>
            </a:r>
            <a:r>
              <a:rPr lang="en-US" dirty="0"/>
              <a:t>n</a:t>
            </a:r>
            <a:r>
              <a:rPr lang="en-US" dirty="0" smtClean="0"/>
              <a:t>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35" y="1903378"/>
            <a:ext cx="6049673" cy="16009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1802" y="2059770"/>
                <a:ext cx="1103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CG</m:t>
                      </m:r>
                    </m:oMath>
                  </m:oMathPara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802" y="2059770"/>
                <a:ext cx="11033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97944" y="2872014"/>
                <a:ext cx="951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944" y="2872014"/>
                <a:ext cx="9510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47729" y="4987693"/>
                <a:ext cx="16477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CG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729" y="4987693"/>
                <a:ext cx="1647759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1447729" y="4036291"/>
            <a:ext cx="9515835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3235" y="4370242"/>
            <a:ext cx="7259782" cy="219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5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a dfa to a regex always boils down to one particular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8" y="2807854"/>
            <a:ext cx="6185860" cy="241949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908799" y="3851564"/>
            <a:ext cx="932873" cy="822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593" y="3935650"/>
            <a:ext cx="3624406" cy="82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8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964" y="418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Given a dfa, gradually simplify it by relabeling  transitions with regexes (then use previous slide)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74" y="1274330"/>
            <a:ext cx="4928852" cy="28173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495" y="1274329"/>
            <a:ext cx="4880996" cy="27811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845" y="4540535"/>
            <a:ext cx="5424343" cy="1718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55" y="4295922"/>
            <a:ext cx="5216669" cy="143176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846618" y="2456872"/>
            <a:ext cx="461818" cy="424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9092543" y="4073979"/>
            <a:ext cx="461818" cy="424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5791876" y="5011806"/>
            <a:ext cx="461818" cy="424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6909" y="6170018"/>
            <a:ext cx="4069051" cy="687982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5400000">
            <a:off x="2738954" y="5719466"/>
            <a:ext cx="461818" cy="424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288"/>
            <a:ext cx="10515600" cy="900257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egular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309" y="1354569"/>
            <a:ext cx="10790382" cy="5157067"/>
          </a:xfrm>
        </p:spPr>
        <p:txBody>
          <a:bodyPr>
            <a:normAutofit/>
          </a:bodyPr>
          <a:lstStyle/>
          <a:p>
            <a:r>
              <a:rPr lang="en-US" dirty="0"/>
              <a:t>Definition: A language is </a:t>
            </a:r>
            <a:r>
              <a:rPr lang="en-US" b="1" i="1" dirty="0"/>
              <a:t>regular</a:t>
            </a:r>
            <a:r>
              <a:rPr lang="en-US" dirty="0"/>
              <a:t> if and only if it is decided by some dfa.  Equivalently, a language is regular if </a:t>
            </a:r>
            <a:r>
              <a:rPr lang="en-US" dirty="0" smtClean="0"/>
              <a:t>it’s </a:t>
            </a:r>
            <a:r>
              <a:rPr lang="en-US" dirty="0"/>
              <a:t>decided by some nfa, or if </a:t>
            </a:r>
            <a:r>
              <a:rPr lang="en-US" dirty="0" smtClean="0"/>
              <a:t>it’s </a:t>
            </a:r>
            <a:r>
              <a:rPr lang="en-US" dirty="0"/>
              <a:t>represented by some regular expression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Note the analogy with the decidability:</a:t>
            </a:r>
          </a:p>
          <a:p>
            <a:pPr lvl="1"/>
            <a:r>
              <a:rPr lang="en-US" dirty="0" smtClean="0"/>
              <a:t>A language is decidable if it’s decided by some Turing machine</a:t>
            </a:r>
          </a:p>
          <a:p>
            <a:pPr lvl="1"/>
            <a:r>
              <a:rPr lang="en-US" dirty="0" smtClean="0"/>
              <a:t>A language is regular if it’s decided by some dfa (which is a restricted type of Turing machine</a:t>
            </a:r>
          </a:p>
          <a:p>
            <a:r>
              <a:rPr lang="en-US" dirty="0" smtClean="0"/>
              <a:t>Big question: Are there any decidable languages that are not regular?</a:t>
            </a:r>
          </a:p>
          <a:p>
            <a:r>
              <a:rPr lang="en-US" dirty="0" smtClean="0"/>
              <a:t>Answer: yes!</a:t>
            </a:r>
          </a:p>
          <a:p>
            <a:pPr lvl="1"/>
            <a:r>
              <a:rPr lang="en-US" dirty="0" smtClean="0"/>
              <a:t>This is our first interesting example of computational models that  do not have equivalent power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3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dfa (deterministic finite automaton) is a special case of a Turing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10995"/>
          </a:xfrm>
        </p:spPr>
        <p:txBody>
          <a:bodyPr/>
          <a:lstStyle/>
          <a:p>
            <a:r>
              <a:rPr lang="en-US" dirty="0" smtClean="0"/>
              <a:t>Dfas never edit the tape, and the head always moves to the right</a:t>
            </a:r>
          </a:p>
          <a:p>
            <a:r>
              <a:rPr lang="en-US" dirty="0" smtClean="0"/>
              <a:t>The only role of the blank symbol is to terminate the input</a:t>
            </a:r>
          </a:p>
          <a:p>
            <a:r>
              <a:rPr lang="en-US" dirty="0" smtClean="0"/>
              <a:t>Examples: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88" y="3963926"/>
            <a:ext cx="7538254" cy="2796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649" y="2821672"/>
            <a:ext cx="5411163" cy="21084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9788" y="3791799"/>
            <a:ext cx="1973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containsGAGA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55728" y="4623898"/>
            <a:ext cx="2021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multipleOfFive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68640" y="5794252"/>
            <a:ext cx="356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Note: no need to specify new symbol or direction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1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a language is regular, then it’s decidable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Exercise: prove it! (Very easy.)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13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GnTn</a:t>
            </a:r>
            <a:r>
              <a:rPr lang="en-US" dirty="0" smtClean="0"/>
              <a:t> is decidable but not regular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91854"/>
                <a:ext cx="10515600" cy="368314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Proof: Assume </a:t>
                </a:r>
                <a:r>
                  <a:rPr lang="en-US" dirty="0" err="1" smtClean="0"/>
                  <a:t>GnTn</a:t>
                </a:r>
                <a:r>
                  <a:rPr lang="en-US" dirty="0" smtClean="0"/>
                  <a:t> is regular and argue for contradiction</a:t>
                </a:r>
              </a:p>
              <a:p>
                <a:r>
                  <a:rPr lang="en-US" dirty="0" smtClean="0"/>
                  <a:t>So </a:t>
                </a:r>
                <a:r>
                  <a:rPr lang="en-US" dirty="0" err="1" smtClean="0"/>
                  <a:t>GnTn</a:t>
                </a:r>
                <a:r>
                  <a:rPr lang="en-US" dirty="0" smtClean="0"/>
                  <a:t> is decided by some dfa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with (say)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states</a:t>
                </a:r>
              </a:p>
              <a:p>
                <a:r>
                  <a:rPr lang="en-US" dirty="0" smtClean="0"/>
                  <a:t>What happens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processes the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When processing the G’s, </a:t>
                </a:r>
                <a:r>
                  <a:rPr lang="en-US" dirty="0"/>
                  <a:t>i</a:t>
                </a:r>
                <a:r>
                  <a:rPr lang="en-US" dirty="0" smtClean="0"/>
                  <a:t>t must visit some state twice. (Why?)</a:t>
                </a:r>
              </a:p>
              <a:p>
                <a:pPr lvl="1"/>
                <a:r>
                  <a:rPr lang="en-US" dirty="0" smtClean="0"/>
                  <a:t>Therefore, it follows some cycle in the transition graph. Assume that cycle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By going around the cycle twice instead of once, we see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also accepts the string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This contradicts the fact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decides </a:t>
                </a:r>
                <a:r>
                  <a:rPr lang="en-US" dirty="0" err="1" smtClean="0"/>
                  <a:t>GnTn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91854"/>
                <a:ext cx="10515600" cy="3683145"/>
              </a:xfrm>
              <a:blipFill>
                <a:blip r:embed="rId2"/>
                <a:stretch>
                  <a:fillRect l="-1043" t="-3808" r="-986" b="-4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91" y="1466291"/>
            <a:ext cx="5669828" cy="106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7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the proof on previous slide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090" y="1690688"/>
            <a:ext cx="4912800" cy="435133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262255" y="3140364"/>
            <a:ext cx="1819563" cy="8312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21600" y="2774167"/>
            <a:ext cx="42856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Cycle traversed while processing “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GGGGGGTTTTTT</a:t>
            </a:r>
            <a:r>
              <a:rPr lang="en-US" sz="2400" dirty="0" smtClean="0">
                <a:solidFill>
                  <a:srgbClr val="0070C0"/>
                </a:solidFill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If we instead traverse the cycle 0 times or 2 times, we see this dfa also accepts “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GGGTTTTTT</a:t>
            </a:r>
            <a:r>
              <a:rPr lang="en-US" sz="2400" dirty="0" smtClean="0">
                <a:solidFill>
                  <a:srgbClr val="0070C0"/>
                </a:solidFill>
              </a:rPr>
              <a:t>”, “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GGGGGGGGGTTTTTT</a:t>
            </a:r>
            <a:r>
              <a:rPr lang="en-US" sz="2400" dirty="0" smtClean="0">
                <a:solidFill>
                  <a:srgbClr val="0070C0"/>
                </a:solidFill>
              </a:rPr>
              <a:t>”.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Later</a:t>
            </a:r>
            <a:r>
              <a:rPr lang="en-US" sz="2400" dirty="0">
                <a:solidFill>
                  <a:srgbClr val="0070C0"/>
                </a:solidFill>
              </a:rPr>
              <a:t>, we will refer to this as </a:t>
            </a:r>
            <a:r>
              <a:rPr lang="en-US" sz="2400" i="1" dirty="0">
                <a:solidFill>
                  <a:srgbClr val="0070C0"/>
                </a:solidFill>
              </a:rPr>
              <a:t>pumping</a:t>
            </a:r>
            <a:r>
              <a:rPr lang="en-US" sz="2400" dirty="0">
                <a:solidFill>
                  <a:srgbClr val="0070C0"/>
                </a:solidFill>
              </a:rPr>
              <a:t> the substring “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GGG</a:t>
            </a:r>
            <a:r>
              <a:rPr lang="en-US" sz="2400" dirty="0">
                <a:solidFill>
                  <a:srgbClr val="0070C0"/>
                </a:solidFill>
              </a:rPr>
              <a:t>” 0 times or 2 times</a:t>
            </a:r>
            <a:r>
              <a:rPr lang="en-US" sz="2400" dirty="0" smtClean="0">
                <a:solidFill>
                  <a:srgbClr val="0070C0"/>
                </a:solidFill>
              </a:rPr>
              <a:t>.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14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concept: pumping substrings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slide gives concrete examples, then following slide gives formal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09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pumping inside the language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ATC*|TG(AC)*GT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154" y="2590488"/>
            <a:ext cx="8887691" cy="24140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728" y="5877804"/>
            <a:ext cx="2484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pumped substring is underlined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8201" y="3879273"/>
            <a:ext cx="944417" cy="2025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994072" y="5277639"/>
                <a:ext cx="41979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Cutoff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 says some substring in first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 symbols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 can be pumped any number of times</a:t>
                </a:r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072" y="5277639"/>
                <a:ext cx="4197928" cy="1200329"/>
              </a:xfrm>
              <a:prstGeom prst="rect">
                <a:avLst/>
              </a:prstGeom>
              <a:blipFill>
                <a:blip r:embed="rId3"/>
                <a:stretch>
                  <a:fillRect l="-2177" t="-4061" r="-1016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 flipV="1">
            <a:off x="10093037" y="3620656"/>
            <a:ext cx="1387763" cy="1656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56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pumping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966" y="1825625"/>
            <a:ext cx="99780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85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pumping lemma tells us that infinite regular languages can always be pumped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2709" y="3016623"/>
                <a:ext cx="10515600" cy="370744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decided by some dfa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with (say)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states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is infinite so it has strings longer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.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be any string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of length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i</a:t>
                </a:r>
                <a:r>
                  <a:rPr lang="en-US" dirty="0"/>
                  <a:t>t must visit some state twice. (Why</a:t>
                </a:r>
                <a:r>
                  <a:rPr lang="en-US" dirty="0" smtClean="0"/>
                  <a:t>?) Therefore</a:t>
                </a:r>
                <a:r>
                  <a:rPr lang="en-US" dirty="0"/>
                  <a:t>, it follows some cycle in the transition graph</a:t>
                </a:r>
                <a:r>
                  <a:rPr lang="en-US" dirty="0" smtClean="0"/>
                  <a:t>. (Why?)</a:t>
                </a:r>
              </a:p>
              <a:p>
                <a:r>
                  <a:rPr lang="en-US" dirty="0" smtClean="0"/>
                  <a:t>By </a:t>
                </a:r>
                <a:r>
                  <a:rPr lang="en-US" dirty="0"/>
                  <a:t>going around the cycle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times, we pump a nonempty substring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times while staying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. (Why?)</a:t>
                </a:r>
              </a:p>
              <a:p>
                <a:r>
                  <a:rPr lang="en-US" dirty="0" smtClean="0"/>
                  <a:t>So we can take cutoff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, and proof is complete.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2709" y="3016623"/>
                <a:ext cx="10515600" cy="3707449"/>
              </a:xfrm>
              <a:blipFill>
                <a:blip r:embed="rId2"/>
                <a:stretch>
                  <a:fillRect l="-1043" t="-2796" b="-3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3" y="1825153"/>
            <a:ext cx="9597303" cy="105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14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application of pumping lemma: prove that a language is not regular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011757"/>
              </a:xfrm>
            </p:spPr>
            <p:txBody>
              <a:bodyPr/>
              <a:lstStyle/>
              <a:p>
                <a:r>
                  <a:rPr lang="en-US" dirty="0" smtClean="0"/>
                  <a:t>Example: use pumping lemma to prove that </a:t>
                </a:r>
                <a:r>
                  <a:rPr lang="en-US" dirty="0" err="1" smtClean="0"/>
                  <a:t>GnTn</a:t>
                </a:r>
                <a:r>
                  <a:rPr lang="en-US" dirty="0" smtClean="0"/>
                  <a:t> is not regular</a:t>
                </a:r>
              </a:p>
              <a:p>
                <a:r>
                  <a:rPr lang="en-US" dirty="0" smtClean="0"/>
                  <a:t>Proof: Assume </a:t>
                </a:r>
                <a:r>
                  <a:rPr lang="en-US" dirty="0" err="1"/>
                  <a:t>GnTn</a:t>
                </a:r>
                <a:r>
                  <a:rPr lang="en-US" dirty="0"/>
                  <a:t> is </a:t>
                </a:r>
                <a:r>
                  <a:rPr lang="en-US" dirty="0" smtClean="0"/>
                  <a:t>regular and argue for contradiction</a:t>
                </a:r>
              </a:p>
              <a:p>
                <a:r>
                  <a:rPr lang="en-US" dirty="0" smtClean="0"/>
                  <a:t>Pumping lemma gives us cutoff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such that all longer strings can be pumped</a:t>
                </a:r>
              </a:p>
              <a:p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 smtClean="0"/>
                  <a:t> can be pumped. The </a:t>
                </a:r>
                <a:r>
                  <a:rPr lang="en-US" dirty="0" err="1" smtClean="0"/>
                  <a:t>pumpable</a:t>
                </a:r>
                <a:r>
                  <a:rPr lang="en-US" dirty="0" smtClean="0"/>
                  <a:t> substring must be in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symbols, so it’s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Pumping an extra copy of that substring gives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 smtClean="0"/>
                  <a:t>, which is not in </a:t>
                </a:r>
                <a:r>
                  <a:rPr lang="en-US" dirty="0" err="1" smtClean="0"/>
                  <a:t>GnTn</a:t>
                </a:r>
                <a:r>
                  <a:rPr lang="en-US" dirty="0" smtClean="0"/>
                  <a:t> and hence produces a contradiction.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011757"/>
              </a:xfrm>
              <a:blipFill>
                <a:blip r:embed="rId2"/>
                <a:stretch>
                  <a:fillRect l="-1043" t="-2428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214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regular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42815"/>
            <a:ext cx="10515600" cy="3615003"/>
          </a:xfrm>
        </p:spPr>
        <p:txBody>
          <a:bodyPr>
            <a:normAutofit/>
          </a:bodyPr>
          <a:lstStyle/>
          <a:p>
            <a:r>
              <a:rPr lang="en-US" dirty="0" smtClean="0"/>
              <a:t>Exercise: prove the above claim</a:t>
            </a:r>
          </a:p>
          <a:p>
            <a:r>
              <a:rPr lang="en-US" dirty="0" smtClean="0"/>
              <a:t>Important application: combine these properties with the pumping lemma to prove that more interesting languages are not regular. For example, we can prove that:</a:t>
            </a:r>
          </a:p>
          <a:p>
            <a:pPr lvl="1"/>
            <a:r>
              <a:rPr lang="en-US" dirty="0" err="1" smtClean="0"/>
              <a:t>SameGT</a:t>
            </a:r>
            <a:r>
              <a:rPr lang="en-US" dirty="0" smtClean="0"/>
              <a:t> (language consisting of strings with the same number of G and T characters) is not regular.</a:t>
            </a:r>
          </a:p>
          <a:p>
            <a:pPr lvl="1"/>
            <a:r>
              <a:rPr lang="en-US" dirty="0" smtClean="0"/>
              <a:t>The language of Java programs is not regular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18" y="1617252"/>
            <a:ext cx="11725564" cy="90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8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two ways of thinking about nfas (nondeterministic finite automata)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6543"/>
            <a:ext cx="10515600" cy="424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 a technical convenience, we also allow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-transitions in nfas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661" y="1749425"/>
            <a:ext cx="6063931" cy="2997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592" y="4019031"/>
            <a:ext cx="5633212" cy="27399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30440" y="1256348"/>
                <a:ext cx="455676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These two </a:t>
                </a:r>
                <a:r>
                  <a:rPr lang="en-US" sz="2400" dirty="0">
                    <a:solidFill>
                      <a:srgbClr val="0070C0"/>
                    </a:solidFill>
                  </a:rPr>
                  <a:t>n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fas are equivalent, but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-transitions make the second one a little simpler.</a:t>
                </a:r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Exercise: what language do they accept?</a:t>
                </a:r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440" y="1256348"/>
                <a:ext cx="4556760" cy="2308324"/>
              </a:xfrm>
              <a:prstGeom prst="rect">
                <a:avLst/>
              </a:prstGeom>
              <a:blipFill>
                <a:blip r:embed="rId5"/>
                <a:stretch>
                  <a:fillRect l="-2142" t="-2111" r="-1205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80060" y="5388984"/>
            <a:ext cx="573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Definition of acceptance: accept if any clone accepts, and reject if all clones reject (same as for nondeterministic Turing machines)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46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an nfa that is simple to understand, compared to an equivalent dfa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326" y="1848484"/>
            <a:ext cx="5069059" cy="4841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39000" y="3322320"/>
            <a:ext cx="4236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Exercise: what language does this nfa accept?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71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converting nfa to equivalent dfa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Key idea: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 the new dfa correspond to </a:t>
                </a:r>
                <a:r>
                  <a:rPr lang="en-US" i="1" dirty="0" smtClean="0"/>
                  <a:t>sets</a:t>
                </a:r>
                <a:r>
                  <a:rPr lang="en-US" dirty="0" smtClean="0"/>
                  <a:t> of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in the nfa</a:t>
                </a:r>
              </a:p>
              <a:p>
                <a:pPr lvl="1"/>
                <a:r>
                  <a:rPr lang="en-US" dirty="0" smtClean="0"/>
                  <a:t>Example: could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Algorithm in brief (see example on following slides):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Create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as set of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that can be reached without reading a symbol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For each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whose transitions have not all been finished yet, and for each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figure out the set of all possible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that can be reached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by reading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. This set is 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in the dfa. It might already exist or you may need to create it. In either case, create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-transition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68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converting nfa to dfa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07" y="1690688"/>
            <a:ext cx="4555506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851" y="1608647"/>
            <a:ext cx="1224844" cy="1088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424" y="3202717"/>
            <a:ext cx="2838542" cy="1614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318" y="5090984"/>
            <a:ext cx="5003482" cy="151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2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converting nfa to dfa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07" y="1690688"/>
            <a:ext cx="4555506" cy="43513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358" y="2058808"/>
            <a:ext cx="5719061" cy="361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9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converting nfa to dfa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07" y="1690688"/>
            <a:ext cx="4555506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058" y="2087419"/>
            <a:ext cx="5589361" cy="355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861</Words>
  <Application>Microsoft Office PowerPoint</Application>
  <PresentationFormat>Widescreen</PresentationFormat>
  <Paragraphs>95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Office Theme</vt:lpstr>
      <vt:lpstr>9. Finite automata</vt:lpstr>
      <vt:lpstr>A dfa (deterministic finite automaton) is a special case of a Turing machine</vt:lpstr>
      <vt:lpstr>There are two ways of thinking about nfas (nondeterministic finite automata)</vt:lpstr>
      <vt:lpstr>As a technical convenience, we also allow ϵ-transitions in nfas</vt:lpstr>
      <vt:lpstr>Example of an nfa that is simple to understand, compared to an equivalent dfa</vt:lpstr>
      <vt:lpstr>Algorithm for converting nfa to equivalent dfa</vt:lpstr>
      <vt:lpstr>Example of converting nfa to dfa</vt:lpstr>
      <vt:lpstr>Example of converting nfa to dfa</vt:lpstr>
      <vt:lpstr>Example of converting nfa to dfa</vt:lpstr>
      <vt:lpstr>Regular expressions are a powerful tool for practical applications and theoretical analysis</vt:lpstr>
      <vt:lpstr>Examples of pure regular expressions</vt:lpstr>
      <vt:lpstr>We can use additional notation to make regexes easier to use</vt:lpstr>
      <vt:lpstr>Regexs and dfas are equivalent</vt:lpstr>
      <vt:lpstr>Implementing concatenation with an nfa</vt:lpstr>
      <vt:lpstr>Implementing alternatives with an nfa</vt:lpstr>
      <vt:lpstr>Implementing Kleene star with an nfa</vt:lpstr>
      <vt:lpstr>Converting a dfa to a regex always boils down to one particular example</vt:lpstr>
      <vt:lpstr>Given a dfa, gradually simplify it by relabeling  transitions with regexes (then use previous slide)</vt:lpstr>
      <vt:lpstr>Regular languages</vt:lpstr>
      <vt:lpstr>If a language is regular, then it’s decidable</vt:lpstr>
      <vt:lpstr>GnTn is decidable but not regular</vt:lpstr>
      <vt:lpstr>Visualization of the proof on previous slide</vt:lpstr>
      <vt:lpstr>New concept: pumping substrings</vt:lpstr>
      <vt:lpstr>Example: pumping inside the language ATC*|TG(AC)*GT</vt:lpstr>
      <vt:lpstr>Formal definition of pumping</vt:lpstr>
      <vt:lpstr>The pumping lemma tells us that infinite regular languages can always be pumped</vt:lpstr>
      <vt:lpstr>Main application of pumping lemma: prove that a language is not regular</vt:lpstr>
      <vt:lpstr>Combining regular languages</vt:lpstr>
    </vt:vector>
  </TitlesOfParts>
  <Company>Dickinson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MacCormick, John</dc:creator>
  <cp:lastModifiedBy>MacCormick, John</cp:lastModifiedBy>
  <cp:revision>78</cp:revision>
  <dcterms:created xsi:type="dcterms:W3CDTF">2017-06-16T14:57:42Z</dcterms:created>
  <dcterms:modified xsi:type="dcterms:W3CDTF">2017-09-25T11:05:34Z</dcterms:modified>
</cp:coreProperties>
</file>