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329" r:id="rId7"/>
    <p:sldId id="314" r:id="rId8"/>
    <p:sldId id="330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945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09-25T18:37:33.303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0-1 0,'0'25'47,"26"-25"-15,-1 0-32,1 0 15,0 0 1,-1 0-16,1 0 31,0 0-15,-1 0-1,1 0-15,0 0 16,-1 0 0,1 0-1,0 0 1,-1 0-16,1 0 31,25 0-15,-25 0-1,-1 0 1,1 0 0,0 0 15,-1 0-31,1 0 47,0 0-32,-1 0 1,27 0 0,-27 0 15,1 0-16,0 0 1,-1 0 0,1 0-16,0 0 15,-1 0 1,1 0 0,0 0-1,-1 0 1,1 0-1,0 0 1,-1 0 0,1 0-1,0 0-15,-1 0 16,1 0 0,0 0-16,25 0 15,-26 0 16,1 0-31,0 0 16,-1 0 0,27 0-1,-27 0 1,1 0 0,0 0-1,-1 0 1,1 0-1,0 0 17,-1 0-17,1 0 17,0 0-17,-1 0 1,1 0-1,0 26 1,-1-26 15,1 0-15,0 0 15,-1 0-15,1 0-1,0 0 17,-1 0-32,-25 26 15,26-26 1,0 0 0,-1 0-16,1 25 31,0-25-16,-1 0 1,1 0-16,-1 0 16,1 0-1,0 0-15,-1 0 16,1 0 0,0 0-16,-26 26 15,25-26-15,1 0 16,0 0-16,-1 0 15,1 0-15,25 0 16,-25 0 0,0 0-1,25 26-15,-25-26 16,-1 0 0,1 0-16,0 0 15,-1 0 1,1 0-1,0 0 1,-1 0 0,1 0-1,0 0-15,-1 0 32,1 0-32,0 0 15,-1 0 16,1 0-31,0 0 47,-1 0-31,1 0 0,-1 0 15,1 0 0,0 0 0,-1 0-15,1 0-16,0 0 31,-1 0-15,1 0 31,-26-26-16,26 26-15,-1 0 15,1 0-16,0 0 17,-1 0 15,1 0-47,0 0 46,-1 0-14,1 0 15,0 0-1,-1 0 17,1 0 46,0 0-77,-1 0 14,1 0 142,0 0-141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945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09-25T18:37:41.575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30 0,'26'0'109,"0"0"-93,25 0-16,-25 0 15,-1 0-15,27 0 16,-27 0-16,27 0 16,-27 0-16,27 0 15,-1 0-15,-25 0 16,25 0-16,-26 0 15,1 0-15,25 0 16,-25 0-16,25 0 16,-25 0-16,25 0 15,-25 0 1,0 0 0,-1 0-16,1 0 31,0-25-16,-1 25 17,1 0-17,0 0 1,-1 0 0,1 0-1,0 0-15,-1 0 16,1 0-1,0 0 1,-1 0-16,1 0 16,0 0-1,-1 0-15,1 0 16,0 0-16,-1 0 16,1 0-16,-1 0 15,1 0 1,0 0-1,-1 0 1,1 0 0,0 0-1,-26 25-15,25-25 32,1 0-32,0 0 15,-1 0 1,1 0-16,25 0 15,-25 0 1,0 0 0,-1 0-16,1 0 15,25 26 1,-25-26 0,0 0-1,-1 0 1,1 0-16,0 0 15,-1 0 1,1 26 0,0-26-1,-1 0 1,1 0-16,0 0 16,-26 25-16,25-25 15,1 0 1,-1 0-1,1 0 1,0 0 0,-1 0-1,1 0-15,0 0 16,-1 0 0,1 0-16,0 0 15,-1 0-15,1 0 16,0 0-1,-1 0-15,1 0 16,0 0-16,-1 0 16,1 0-1,0 0 1,-1 0-16,1 0 16,0 0-16,-1 0 15,1 0 1,0 0-1,-1 0-15,1 0 16,0 0 0,-1 0-1,1 0 1,0 0-16,-1 0 16,1 0-16,0 0 15,-1 0-15,1 0 16,-1 0-1,1 0 1,0 0 0,-1 0-1,1 0-15,0 0 16,-1 0-16,1 0 16,25 0-16,1 0 15,-27 0 1,1 0-16,25 0 15,-25 0-15,0 0 16,25 0-16,-25 0 16,-1 0-1,-25-25-15,26 25 16,0 0 0,-1 0-1,1 0 1,0 0-16,-1 0 15,27 0 1,-1 0 0,0 0-1,0 0-15,-25 0 32,25 0-32,-25 0 15,0 0-15,-1 0 16,1 0-1,0 0 1,-1 0 15,1 0-15,0 0 0,-1 0 15,1 0-31,0 0 15,-1 0 1,1 0 0,0 0-1,-1 0-15,1 0 16,25 0 0,-25 0-1,0 0 1,-1 0-16,1 0 15,0 0 17,-1 0-32,1 0 15,-1 0 17,1 0-17,0 0-15,-1 0 16,1 0 15,0 0 0,-1 0-15,1 0 0,0 0-16,-1 0 15,1 0-15,0 0 16,-1 0-1,1 0-15,0 0 16,-1 0 0,1 0-1,0 0 1,-1 0-16,1 0 16,25 0-1,1 0 1,-27 0-1,27 0 1,-27 0-16,1 0 16,0 0-16,25 0 15,-25 0 1,-1 0 0,1 0-1,-1 0-15,1 0 16,0 0-1,-1 0 1,1 0 0,0 0-1,-1 0 1,1 0-16,0 0 16,-1 0-1,1 0 1,0 0-16,-1 0 15,1 0 1,0 0-16,-1 0 16,1 0-16,0 0 15,-1 0 1,1 0 0,0 0-16,-1 0 15,1 0 1,0 0-1,-1 0 1,1 0 0,0 0-16,-1 0 15,1 0 17,0 0-17,-1 0 16,1 0-15,-1 0 15,1 0-15,0 0 0,-1 0-16,1 0 15,0 0 1,-1 0 15,-25-26-31,52 26 16,-27 0-1,1 0 1,0-26 0,-1 26-1,1 0-15,0 0 31,-1 0-15,1 0 31,25 0-47,-25 0 31,0 0-15,-1 0 31,1 0-16,0 0-15,-1 0 109,1 0-94,0 0 31,-1 0-30,1 0 14,0 0 158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 Complexity theory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slides for </a:t>
            </a:r>
            <a:r>
              <a:rPr lang="en-US" i="1" dirty="0"/>
              <a:t>What Can Be Computed?</a:t>
            </a:r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big-O mistakes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big-O mistake #1: Forgetting the “at most”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even though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 not an exponential function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Common big-O mistake #2: Constants or extra terms inside the big-O</a:t>
                </a:r>
              </a:p>
              <a:p>
                <a:pPr lvl="1"/>
                <a:r>
                  <a:rPr lang="en-US" dirty="0"/>
                  <a:t>Example: Never write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or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”. Although these do have a mathematical meaning, they suggest the writer does not understand big-O.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43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126" y="143452"/>
            <a:ext cx="10515600" cy="1325563"/>
          </a:xfrm>
        </p:spPr>
        <p:txBody>
          <a:bodyPr/>
          <a:lstStyle/>
          <a:p>
            <a:r>
              <a:rPr lang="en-US" dirty="0"/>
              <a:t>Exact running time of a Turing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1146579"/>
            <a:ext cx="6534088" cy="3083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97" y="3232728"/>
            <a:ext cx="6646603" cy="30754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53600" y="4008582"/>
            <a:ext cx="757382" cy="2299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891" y="3999422"/>
            <a:ext cx="317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containsGAGA</a:t>
            </a:r>
            <a:r>
              <a:rPr lang="en-US" sz="2400" dirty="0">
                <a:solidFill>
                  <a:srgbClr val="0070C0"/>
                </a:solidFill>
              </a:rPr>
              <a:t> machine</a:t>
            </a:r>
          </a:p>
        </p:txBody>
      </p:sp>
    </p:spTree>
    <p:extLst>
      <p:ext uri="{BB962C8B-B14F-4D97-AF65-F5344CB8AC3E}">
        <p14:creationId xmlns:p14="http://schemas.microsoft.com/office/powerpoint/2010/main" val="12035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126" y="143452"/>
            <a:ext cx="10515600" cy="1325563"/>
          </a:xfrm>
        </p:spPr>
        <p:txBody>
          <a:bodyPr/>
          <a:lstStyle/>
          <a:p>
            <a:r>
              <a:rPr lang="en-US" dirty="0"/>
              <a:t>Exact running time of a Turing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1146579"/>
            <a:ext cx="6534088" cy="3083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97" y="3232728"/>
            <a:ext cx="6646603" cy="30754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91" y="3999422"/>
            <a:ext cx="317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containsGAGA</a:t>
            </a:r>
            <a:r>
              <a:rPr lang="en-US" sz="2400" dirty="0">
                <a:solidFill>
                  <a:srgbClr val="0070C0"/>
                </a:solidFill>
              </a:rPr>
              <a:t> machine</a:t>
            </a:r>
          </a:p>
        </p:txBody>
      </p:sp>
    </p:spTree>
    <p:extLst>
      <p:ext uri="{BB962C8B-B14F-4D97-AF65-F5344CB8AC3E}">
        <p14:creationId xmlns:p14="http://schemas.microsoft.com/office/powerpoint/2010/main" val="157022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74" y="1189542"/>
            <a:ext cx="7330029" cy="5668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exact running times is usually tedious and unnecessary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5" y="1995055"/>
            <a:ext cx="8102600" cy="1909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Instead, use asymptotic estimates.</a:t>
            </a: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moreCsThanGs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1945" y="4701307"/>
                <a:ext cx="4269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It’s not hard to see the running time of this machine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45" y="4701307"/>
                <a:ext cx="4269509" cy="830997"/>
              </a:xfrm>
              <a:prstGeom prst="rect">
                <a:avLst/>
              </a:prstGeom>
              <a:blipFill>
                <a:blip r:embed="rId3"/>
                <a:stretch>
                  <a:fillRect l="-2140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06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</a:t>
            </a:r>
            <a:r>
              <a:rPr lang="en-US" i="1" dirty="0"/>
              <a:t>running time</a:t>
            </a:r>
            <a:r>
              <a:rPr lang="en-US" dirty="0"/>
              <a:t>, also known as </a:t>
            </a:r>
            <a:r>
              <a:rPr lang="en-US" i="1" dirty="0"/>
              <a:t>time complexity </a:t>
            </a:r>
            <a:r>
              <a:rPr lang="en-US" dirty="0"/>
              <a:t>or </a:t>
            </a:r>
            <a:r>
              <a:rPr lang="en-US" i="1" dirty="0"/>
              <a:t>complexity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551"/>
            <a:ext cx="8479992" cy="2233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2855" y="4439227"/>
            <a:ext cx="384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maximum over given length, i.e. worst case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9318192" y="3583711"/>
            <a:ext cx="814099" cy="855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7906338" y="3482571"/>
              <a:ext cx="1275480" cy="59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6218" y="3362331"/>
                <a:ext cx="13953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/>
              <p14:cNvContentPartPr/>
              <p14:nvPr/>
            </p14:nvContentPartPr>
            <p14:xfrm>
              <a:off x="2382498" y="3831411"/>
              <a:ext cx="2578320" cy="410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2738" y="3711171"/>
                <a:ext cx="2697840" cy="281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/>
          <p:cNvSpPr txBox="1"/>
          <p:nvPr/>
        </p:nvSpPr>
        <p:spPr>
          <a:xfrm>
            <a:off x="2505364" y="4854725"/>
            <a:ext cx="4055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“computational step” is a single CPU instruction for Python programs, or a single transition for Turing machines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857049" y="4069774"/>
            <a:ext cx="170006" cy="784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4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time complexity of Python programs uses known cost of built-in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91" y="1690688"/>
            <a:ext cx="8649566" cy="49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7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calculate asymptotic running time of this Python program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112097" cy="5032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26401" y="4206875"/>
                <a:ext cx="36094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Answer: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1" y="4206875"/>
                <a:ext cx="3609450" cy="584775"/>
              </a:xfrm>
              <a:prstGeom prst="rect">
                <a:avLst/>
              </a:prstGeom>
              <a:blipFill>
                <a:blip r:embed="rId3"/>
                <a:stretch>
                  <a:fillRect l="-439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8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 question: time complexity of this apparently-simple program?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90" y="1767565"/>
            <a:ext cx="10515600" cy="3045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4889499"/>
                <a:ext cx="1007500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Answer: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. </a:t>
                </a:r>
              </a:p>
              <a:p>
                <a:r>
                  <a:rPr lang="en-US" sz="3200" dirty="0">
                    <a:solidFill>
                      <a:srgbClr val="0070C0"/>
                    </a:solidFill>
                  </a:rPr>
                  <a:t>Requires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exponential time</a:t>
                </a:r>
                <a:r>
                  <a:rPr lang="en-US" sz="3200" dirty="0">
                    <a:solidFill>
                      <a:srgbClr val="0070C0"/>
                    </a:solidFill>
                  </a:rPr>
                  <a:t>, as a function of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length</a:t>
                </a:r>
                <a:r>
                  <a:rPr lang="en-US" sz="3200" dirty="0">
                    <a:solidFill>
                      <a:srgbClr val="0070C0"/>
                    </a:solidFill>
                  </a:rPr>
                  <a:t> of input.</a:t>
                </a:r>
              </a:p>
              <a:p>
                <a:r>
                  <a:rPr lang="en-US" sz="3200" dirty="0">
                    <a:solidFill>
                      <a:srgbClr val="0070C0"/>
                    </a:solidFill>
                  </a:rPr>
                  <a:t>Always express complexity as function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, not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89499"/>
                <a:ext cx="10075002" cy="1569660"/>
              </a:xfrm>
              <a:prstGeom prst="rect">
                <a:avLst/>
              </a:prstGeom>
              <a:blipFill>
                <a:blip r:embed="rId3"/>
                <a:stretch>
                  <a:fillRect l="-1574" t="-4651" r="-545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2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Time complexity is measured as a function of the length of the input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), not the numerical value of the input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571" r="-1043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69" y="2677060"/>
            <a:ext cx="9528437" cy="1694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264" y="4949072"/>
            <a:ext cx="3883121" cy="15718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2023714"/>
                <a:ext cx="52441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Converting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3714"/>
                <a:ext cx="5244128" cy="584775"/>
              </a:xfrm>
              <a:prstGeom prst="rect">
                <a:avLst/>
              </a:prstGeom>
              <a:blipFill>
                <a:blip r:embed="rId5"/>
                <a:stretch>
                  <a:fillRect l="-3023" t="-12500" r="-81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8200" y="4364297"/>
            <a:ext cx="3226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Specific examples:</a:t>
            </a:r>
          </a:p>
        </p:txBody>
      </p:sp>
    </p:spTree>
    <p:extLst>
      <p:ext uri="{BB962C8B-B14F-4D97-AF65-F5344CB8AC3E}">
        <p14:creationId xmlns:p14="http://schemas.microsoft.com/office/powerpoint/2010/main" val="79502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 are not constant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12815" cy="2342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62" y="2187017"/>
            <a:ext cx="3213305" cy="4225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3367" y="4713088"/>
                <a:ext cx="551281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Example showing quadratic cost for multiplication: multiplication of two 4-digit numbers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pairs of digits to be multiplied.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67" y="4713088"/>
                <a:ext cx="5512815" cy="1569660"/>
              </a:xfrm>
              <a:prstGeom prst="rect">
                <a:avLst/>
              </a:prstGeom>
              <a:blipFill>
                <a:blip r:embed="rId4"/>
                <a:stretch>
                  <a:fillRect l="-1657" t="-3101" r="-2210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5661891" y="2900218"/>
            <a:ext cx="4119418" cy="1812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58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long does it take to run a given computer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question is not meaningless. But we need care in addressing it.</a:t>
                </a:r>
              </a:p>
              <a:p>
                <a:r>
                  <a:rPr lang="en-US" dirty="0"/>
                  <a:t>Answer could depend on:</a:t>
                </a:r>
              </a:p>
              <a:p>
                <a:pPr lvl="1"/>
                <a:r>
                  <a:rPr lang="en-US" dirty="0"/>
                  <a:t>The computer hardware</a:t>
                </a:r>
              </a:p>
              <a:p>
                <a:pPr lvl="1"/>
                <a:r>
                  <a:rPr lang="en-US" dirty="0"/>
                  <a:t>The length of the input</a:t>
                </a:r>
              </a:p>
              <a:p>
                <a:pPr lvl="1"/>
                <a:r>
                  <a:rPr lang="en-US" dirty="0"/>
                  <a:t>The precise details of the input</a:t>
                </a:r>
              </a:p>
              <a:p>
                <a:r>
                  <a:rPr lang="en-US" dirty="0"/>
                  <a:t>In this course, we:</a:t>
                </a:r>
              </a:p>
              <a:p>
                <a:pPr lvl="1"/>
                <a:r>
                  <a:rPr lang="en-US" dirty="0"/>
                  <a:t>Ignore the hardware (it provides only a constant speed-up factor)</a:t>
                </a:r>
              </a:p>
              <a:p>
                <a:pPr lvl="1"/>
                <a:r>
                  <a:rPr lang="en-US" dirty="0"/>
                  <a:t>Analyze only </a:t>
                </a:r>
                <a:r>
                  <a:rPr lang="en-US" i="1" dirty="0"/>
                  <a:t>worst-case</a:t>
                </a:r>
                <a:r>
                  <a:rPr lang="en-US" dirty="0"/>
                  <a:t> running time for a given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input</a:t>
                </a:r>
              </a:p>
              <a:p>
                <a:pPr lvl="1"/>
                <a:r>
                  <a:rPr lang="en-US" dirty="0"/>
                  <a:t>Analyze only the </a:t>
                </a:r>
                <a:r>
                  <a:rPr lang="en-US" i="1" dirty="0"/>
                  <a:t>asymptotic</a:t>
                </a:r>
                <a:r>
                  <a:rPr lang="en-US" dirty="0"/>
                  <a:t> running time: </a:t>
                </a:r>
              </a:p>
              <a:p>
                <a:pPr lvl="2"/>
                <a:r>
                  <a:rPr lang="en-US" dirty="0"/>
                  <a:t>Ignore constant factors and focus on </a:t>
                </a:r>
                <a:r>
                  <a:rPr lang="en-US" i="1" dirty="0"/>
                  <a:t>shape</a:t>
                </a:r>
                <a:r>
                  <a:rPr lang="en-US" dirty="0"/>
                  <a:t> of running-time curve for large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is achieved using “big-O” notation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15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time complexity of this naïve factoring algorithm?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09" y="1867635"/>
            <a:ext cx="10515600" cy="2438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157" y="4483099"/>
                <a:ext cx="1080390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70C0"/>
                    </a:solidFill>
                  </a:rPr>
                  <a:t>Answer: requires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steps (line 3); i.e. exponential time.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70C0"/>
                    </a:solidFill>
                  </a:rPr>
                  <a:t>The most efficient known algorithm is quite a bit better, but still requires superpolynomial time.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70C0"/>
                    </a:solidFill>
                  </a:rPr>
                  <a:t>This has important practical consequences: some popular cryptographic algorithms rely on the hardness of factoring.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7" y="4483099"/>
                <a:ext cx="10803903" cy="2246769"/>
              </a:xfrm>
              <a:prstGeom prst="rect">
                <a:avLst/>
              </a:prstGeom>
              <a:blipFill>
                <a:blip r:embed="rId3"/>
                <a:stretch>
                  <a:fillRect l="-1016" t="-2439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756" y="1530061"/>
            <a:ext cx="7796844" cy="525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computational models can simulate each other with only polynomial costs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076" y="4655127"/>
            <a:ext cx="3040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Use Python programs as our standard model from now on. Equivalent to random-access TM and real computer, up to constant factor.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81644" y="6107779"/>
            <a:ext cx="1573483" cy="311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8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b="1" i="1" dirty="0"/>
              <a:t>complexity class </a:t>
            </a:r>
            <a:r>
              <a:rPr lang="en-US" dirty="0"/>
              <a:t>is a collection of computational problems that share some property related to complexity.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42057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/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</a:t>
            </a:r>
            <a:r>
              <a:rPr lang="en-US" dirty="0"/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Quad</a:t>
            </a:r>
            <a:r>
              <a:rPr lang="en-US" dirty="0"/>
              <a:t> consist of problems that can be solved in constant, linear, or quadratic time respectively</a:t>
            </a:r>
          </a:p>
          <a:p>
            <a:pPr lvl="1"/>
            <a:r>
              <a:rPr lang="en-US" dirty="0"/>
              <a:t>These complexity classes are rarely used in computational complexity theory, as they depend on the computational model. We are usually more concerned with broader properties such as whether or not a problem can be solved in polynomial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n-US" dirty="0"/>
              <a:t> consists of problems that can be solved in polynomial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  <a:r>
              <a:rPr lang="en-US" dirty="0"/>
              <a:t> consists of problems that can be solved in exponential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PolyCheck</a:t>
            </a:r>
            <a:r>
              <a:rPr lang="en-US" dirty="0"/>
              <a:t> consists of problems whose solutions can be verified in polynomial time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1003" y="6262254"/>
            <a:ext cx="945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We study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PolyCheck</a:t>
            </a:r>
            <a:r>
              <a:rPr lang="en-US" sz="2400" dirty="0">
                <a:solidFill>
                  <a:srgbClr val="0070C0"/>
                </a:solidFill>
              </a:rPr>
              <a:t> in much more detail later</a:t>
            </a:r>
          </a:p>
        </p:txBody>
      </p:sp>
    </p:spTree>
    <p:extLst>
      <p:ext uri="{BB962C8B-B14F-4D97-AF65-F5344CB8AC3E}">
        <p14:creationId xmlns:p14="http://schemas.microsoft.com/office/powerpoint/2010/main" val="218218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distinction: vast gulf between exponential, polynomial, and logarithmic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7" y="1916510"/>
            <a:ext cx="11423828" cy="3625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1580" y="5883554"/>
            <a:ext cx="848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“Big-O notation” helps us formalize this distinction</a:t>
            </a:r>
          </a:p>
        </p:txBody>
      </p:sp>
    </p:spTree>
    <p:extLst>
      <p:ext uri="{BB962C8B-B14F-4D97-AF65-F5344CB8AC3E}">
        <p14:creationId xmlns:p14="http://schemas.microsoft.com/office/powerpoint/2010/main" val="235253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32590" y="2493656"/>
            <a:ext cx="7688381" cy="3195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188" y="2493656"/>
            <a:ext cx="3814619" cy="3195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book explains a simple approach to big-O, via </a:t>
            </a:r>
            <a:r>
              <a:rPr lang="en-US" i="1" dirty="0"/>
              <a:t>dominant 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3" y="2622957"/>
            <a:ext cx="3451514" cy="2855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11" y="2639498"/>
            <a:ext cx="7487937" cy="29042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600" y="2023092"/>
            <a:ext cx="46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Ordered list of dominant terms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0524" y="2014193"/>
            <a:ext cx="46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Examples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261" y="3845601"/>
            <a:ext cx="397166" cy="3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dominant 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3" y="1988561"/>
            <a:ext cx="5725247" cy="1558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4291890"/>
            <a:ext cx="11518900" cy="18492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44D20C-6AF9-4A3E-85DC-F959A64BC5E9}"/>
              </a:ext>
            </a:extLst>
          </p:cNvPr>
          <p:cNvSpPr/>
          <p:nvPr/>
        </p:nvSpPr>
        <p:spPr>
          <a:xfrm>
            <a:off x="5033639" y="2423604"/>
            <a:ext cx="976544" cy="1251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B6FF4-354E-4CB2-92E7-23ACC71684E1}"/>
              </a:ext>
            </a:extLst>
          </p:cNvPr>
          <p:cNvSpPr/>
          <p:nvPr/>
        </p:nvSpPr>
        <p:spPr>
          <a:xfrm>
            <a:off x="4209495" y="4804300"/>
            <a:ext cx="7553418" cy="1481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dominant 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3" y="1988561"/>
            <a:ext cx="5725247" cy="1558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4291890"/>
            <a:ext cx="11518900" cy="18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7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definition of big-O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49" y="1804843"/>
            <a:ext cx="10239375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4023302"/>
            <a:ext cx="11372850" cy="2228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B68E92-ED0A-4DCB-9199-61D60197D56C}"/>
              </a:ext>
            </a:extLst>
          </p:cNvPr>
          <p:cNvSpPr/>
          <p:nvPr/>
        </p:nvSpPr>
        <p:spPr>
          <a:xfrm>
            <a:off x="3524434" y="4511851"/>
            <a:ext cx="1420427" cy="1740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D1C5D-91AA-4B0E-A665-C99245DA7801}"/>
              </a:ext>
            </a:extLst>
          </p:cNvPr>
          <p:cNvSpPr/>
          <p:nvPr/>
        </p:nvSpPr>
        <p:spPr>
          <a:xfrm>
            <a:off x="7778318" y="4477821"/>
            <a:ext cx="1420427" cy="1740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3ADB38-9B5B-4BD7-97ED-13DB18C5D022}"/>
              </a:ext>
            </a:extLst>
          </p:cNvPr>
          <p:cNvSpPr/>
          <p:nvPr/>
        </p:nvSpPr>
        <p:spPr>
          <a:xfrm>
            <a:off x="10274423" y="4500529"/>
            <a:ext cx="1420427" cy="1740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1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definition of big-O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49" y="1804843"/>
            <a:ext cx="10239375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4023302"/>
            <a:ext cx="11372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9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big-O notation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675" y="2377569"/>
            <a:ext cx="10077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716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Office Theme</vt:lpstr>
      <vt:lpstr>10. Complexity theory basics</vt:lpstr>
      <vt:lpstr>How long does it take to run a given computer program P?</vt:lpstr>
      <vt:lpstr>Key distinction: vast gulf between exponential, polynomial, and logarithmic functions</vt:lpstr>
      <vt:lpstr>The book explains a simple approach to big-O, via dominant terms</vt:lpstr>
      <vt:lpstr>Examples of dominant terms</vt:lpstr>
      <vt:lpstr>Examples of dominant terms</vt:lpstr>
      <vt:lpstr>Practical definition of big-O notation</vt:lpstr>
      <vt:lpstr>Practical definition of big-O notation</vt:lpstr>
      <vt:lpstr>Formal definition of big-O notation</vt:lpstr>
      <vt:lpstr>Two common big-O mistakes</vt:lpstr>
      <vt:lpstr>Exact running time of a Turing machine</vt:lpstr>
      <vt:lpstr>Exact running time of a Turing machine</vt:lpstr>
      <vt:lpstr>Calculating exact running times is usually tedious and unnecessary</vt:lpstr>
      <vt:lpstr>Formal definition of running time, also known as time complexity or complexity</vt:lpstr>
      <vt:lpstr>Calculating time complexity of Python programs uses known cost of built-in operations</vt:lpstr>
      <vt:lpstr>Exercise: calculate asymptotic running time of this Python program</vt:lpstr>
      <vt:lpstr>Trick question: time complexity of this apparently-simple program?</vt:lpstr>
      <vt:lpstr>Time complexity is measured as a function of the length of the input (n), not the numerical value of the input (M).</vt:lpstr>
      <vt:lpstr>Arithmetic operations are not constant time</vt:lpstr>
      <vt:lpstr>What is the time complexity of this naïve factoring algorithm?</vt:lpstr>
      <vt:lpstr>Classical computational models can simulate each other with only polynomial costs</vt:lpstr>
      <vt:lpstr>A complexity class is a collection of computational problems that share some property related to complexity.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72</cp:revision>
  <dcterms:created xsi:type="dcterms:W3CDTF">2017-06-16T14:57:42Z</dcterms:created>
  <dcterms:modified xsi:type="dcterms:W3CDTF">2021-03-04T02:26:11Z</dcterms:modified>
</cp:coreProperties>
</file>