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30" r:id="rId4"/>
    <p:sldId id="331" r:id="rId5"/>
    <p:sldId id="333" r:id="rId6"/>
    <p:sldId id="334" r:id="rId7"/>
    <p:sldId id="332" r:id="rId8"/>
    <p:sldId id="335" r:id="rId9"/>
    <p:sldId id="336" r:id="rId10"/>
    <p:sldId id="337" r:id="rId11"/>
    <p:sldId id="3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11. Poly and Expo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slides for </a:t>
            </a:r>
            <a:r>
              <a:rPr lang="en-US" i="1" dirty="0" smtClean="0"/>
              <a:t>What Can Be Computed?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Unreasonable encodings of the input affect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Unary notation represents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1’s. (Example: “5” becomes “11111”.)</a:t>
                </a:r>
              </a:p>
              <a:p>
                <a:r>
                  <a:rPr lang="en-US" dirty="0"/>
                  <a:t>Unary </a:t>
                </a:r>
                <a:r>
                  <a:rPr lang="en-US" dirty="0" smtClean="0"/>
                  <a:t>notation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is exponentially longer than binary or decimal notation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Therefore, if the input to a problem is given in unary, we have an artificial exponential speedup when measuring running time as a function of the length of the input.</a:t>
                </a:r>
              </a:p>
              <a:p>
                <a:r>
                  <a:rPr lang="en-US" dirty="0" smtClean="0"/>
                  <a:t>Example: </a:t>
                </a:r>
                <a:r>
                  <a:rPr lang="en-US" dirty="0" err="1" smtClean="0"/>
                  <a:t>FactorUnary</a:t>
                </a:r>
                <a:r>
                  <a:rPr lang="en-US" dirty="0" smtClean="0"/>
                  <a:t>(“111111…1111”) runs in polynomial time!</a:t>
                </a:r>
              </a:p>
              <a:p>
                <a:pPr lvl="1"/>
                <a:r>
                  <a:rPr lang="en-US" dirty="0" smtClean="0"/>
                  <a:t>This artificial effect is irrelevant in practice, but can be useful in theoretical proofs.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14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n-US" dirty="0"/>
              <a:t>, really?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often claimed that problems in Poly are tractable, and that’s why they’re interesting</a:t>
            </a:r>
          </a:p>
          <a:p>
            <a:pPr lvl="1"/>
            <a:r>
              <a:rPr lang="en-US" dirty="0" smtClean="0"/>
              <a:t>But some polynomial time algorithms are not useful in practice, and even quadratic algorithms are useless for very long inputs</a:t>
            </a:r>
          </a:p>
          <a:p>
            <a:r>
              <a:rPr lang="en-US" dirty="0" smtClean="0"/>
              <a:t>Other reasons for studying Poly:</a:t>
            </a:r>
          </a:p>
          <a:p>
            <a:pPr lvl="1"/>
            <a:r>
              <a:rPr lang="en-US" dirty="0" smtClean="0"/>
              <a:t>Poly is invariant to the computational model (except quantum)</a:t>
            </a:r>
          </a:p>
          <a:p>
            <a:pPr lvl="1"/>
            <a:r>
              <a:rPr lang="en-US" dirty="0" smtClean="0"/>
              <a:t>Poly leads naturally to the important theory of NP-completeness, which we study later</a:t>
            </a:r>
          </a:p>
          <a:p>
            <a:pPr lvl="1"/>
            <a:r>
              <a:rPr lang="en-US" dirty="0" smtClean="0"/>
              <a:t>Polynomial time algorithms tend to have a particular structure (iterate over sets whose size may increase additively but not </a:t>
            </a:r>
            <a:r>
              <a:rPr lang="en-US" smtClean="0"/>
              <a:t>geometrically), which gives mathematical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220"/>
          </a:xfrm>
        </p:spPr>
        <p:txBody>
          <a:bodyPr/>
          <a:lstStyle/>
          <a:p>
            <a:r>
              <a:rPr lang="en-US" dirty="0" smtClean="0"/>
              <a:t>Formal definitions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n-US" dirty="0" smtClean="0"/>
              <a:t>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8" y="1541819"/>
            <a:ext cx="7981229" cy="1043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8" y="3837202"/>
            <a:ext cx="7981229" cy="1070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9091" y="2859267"/>
            <a:ext cx="851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Examples of problems in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n-US" sz="2400" dirty="0">
                <a:solidFill>
                  <a:srgbClr val="0070C0"/>
                </a:solidFill>
              </a:rPr>
              <a:t>: ContainsGAGA, Multiply, SortWords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9091" y="5266953"/>
            <a:ext cx="947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Examples of problems in </a:t>
            </a:r>
            <a:r>
              <a:rPr 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  <a:r>
              <a:rPr lang="en-US" sz="2400" dirty="0" smtClean="0">
                <a:solidFill>
                  <a:srgbClr val="0070C0"/>
                </a:solidFill>
              </a:rPr>
              <a:t>: all the above, </a:t>
            </a:r>
            <a:r>
              <a:rPr lang="en-US" sz="2400" dirty="0">
                <a:solidFill>
                  <a:srgbClr val="0070C0"/>
                </a:solidFill>
              </a:rPr>
              <a:t>and also </a:t>
            </a:r>
            <a:r>
              <a:rPr lang="en-US" sz="2400" dirty="0" smtClean="0">
                <a:solidFill>
                  <a:srgbClr val="0070C0"/>
                </a:solidFill>
              </a:rPr>
              <a:t>Factor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MCopiesOfC</a:t>
            </a:r>
            <a:endParaRPr 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169236" y="3910863"/>
                <a:ext cx="20227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Can often 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, but not always.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236" y="3910863"/>
                <a:ext cx="2022764" cy="923330"/>
              </a:xfrm>
              <a:prstGeom prst="rect">
                <a:avLst/>
              </a:prstGeom>
              <a:blipFill>
                <a:blip r:embed="rId4"/>
                <a:stretch>
                  <a:fillRect l="-241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9560648" y="4118626"/>
            <a:ext cx="608588" cy="454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1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n-US" dirty="0"/>
              <a:t> is a subset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5334"/>
                <a:ext cx="10515600" cy="1388630"/>
              </a:xfrm>
            </p:spPr>
            <p:txBody>
              <a:bodyPr/>
              <a:lstStyle/>
              <a:p>
                <a:r>
                  <a:rPr lang="en-US" dirty="0" smtClean="0"/>
                  <a:t>Proof: Because big-O includes an implicit “at most,”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So </a:t>
                </a:r>
                <a:r>
                  <a:rPr lang="en-US" dirty="0"/>
                  <a:t>a</a:t>
                </a:r>
                <a:r>
                  <a:rPr lang="en-US" dirty="0" smtClean="0"/>
                  <a:t>ny problem 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method of solution also has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method of solution.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5334"/>
                <a:ext cx="10515600" cy="1388630"/>
              </a:xfrm>
              <a:blipFill>
                <a:blip r:embed="rId2"/>
                <a:stretch>
                  <a:fillRect l="-1043" t="-7048" r="-1449" b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7042"/>
            <a:ext cx="7129860" cy="3891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91418" y="4388146"/>
            <a:ext cx="2484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Some books refer to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n-US" dirty="0" smtClean="0">
                <a:solidFill>
                  <a:srgbClr val="0070C0"/>
                </a:solidFill>
              </a:rPr>
              <a:t> as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 smtClean="0">
                <a:solidFill>
                  <a:srgbClr val="0070C0"/>
                </a:solidFill>
              </a:rPr>
              <a:t>, but the precise definition can vary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892800" y="4636655"/>
            <a:ext cx="2798619" cy="628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10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91" y="3600169"/>
            <a:ext cx="7546109" cy="3244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8" y="88035"/>
            <a:ext cx="10515600" cy="11225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Useful examples: computational problems All3Sets and </a:t>
            </a:r>
            <a:r>
              <a:rPr lang="en-US" dirty="0" err="1" smtClean="0"/>
              <a:t>AllSubsets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210542"/>
            <a:ext cx="7222827" cy="284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8" y="88035"/>
            <a:ext cx="10515600" cy="11225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useful examples: computational problems TSP, </a:t>
            </a:r>
            <a:r>
              <a:rPr lang="en-US" dirty="0" err="1" smtClean="0"/>
              <a:t>TSPPath</a:t>
            </a:r>
            <a:r>
              <a:rPr lang="en-US" dirty="0" smtClean="0"/>
              <a:t> and </a:t>
            </a:r>
            <a:r>
              <a:rPr lang="en-US" dirty="0" err="1" smtClean="0"/>
              <a:t>ShortestPath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346" y="2500737"/>
            <a:ext cx="6636327" cy="2347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71" y="4512916"/>
            <a:ext cx="6640947" cy="23450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59871"/>
            <a:ext cx="6477176" cy="1841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87" y="3284393"/>
            <a:ext cx="33242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64" y="189635"/>
            <a:ext cx="3622964" cy="1971675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boundary between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n-US" dirty="0"/>
              <a:t>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3217" y="0"/>
            <a:ext cx="710878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200" y="2965334"/>
            <a:ext cx="3648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Small changes to a problem can dramatically change its complexity, as demonstrated by each of these three pairs of problems.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42097" y="2011680"/>
            <a:ext cx="1104884" cy="1027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27120" y="4307840"/>
            <a:ext cx="1323571" cy="245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95600" y="4775200"/>
            <a:ext cx="2051381" cy="1302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274560" y="2001520"/>
            <a:ext cx="985520" cy="10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274560" y="4553527"/>
            <a:ext cx="985520" cy="10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274560" y="6170814"/>
            <a:ext cx="985520" cy="10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71163"/>
            <a:ext cx="11388437" cy="835602"/>
          </a:xfrm>
        </p:spPr>
        <p:txBody>
          <a:bodyPr/>
          <a:lstStyle/>
          <a:p>
            <a:r>
              <a:rPr lang="en-US" dirty="0"/>
              <a:t>HaltEx: A decision problem 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  <a:r>
              <a:rPr lang="en-US" dirty="0"/>
              <a:t> but not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1006765"/>
            <a:ext cx="10211377" cy="256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7" y="3527179"/>
            <a:ext cx="6102314" cy="33308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32436" y="5688069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HaltEx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3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</p:spPr>
        <p:txBody>
          <a:bodyPr/>
          <a:lstStyle/>
          <a:p>
            <a:r>
              <a:rPr lang="en-US" dirty="0"/>
              <a:t>HaltEx is in Expo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907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Proof: Given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and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, 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steps. This requires at most an exponential number of steps, showing that HaltEx is in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Expo</a:t>
                </a:r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907"/>
                <a:ext cx="10515600" cy="4351338"/>
              </a:xfrm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4610642"/>
            <a:ext cx="8737724" cy="2191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529" y="2872509"/>
            <a:ext cx="5127687" cy="2798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93463" y="472748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HaltEx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9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82" y="161926"/>
            <a:ext cx="10515600" cy="937202"/>
          </a:xfrm>
        </p:spPr>
        <p:txBody>
          <a:bodyPr/>
          <a:lstStyle/>
          <a:p>
            <a:r>
              <a:rPr lang="en-US" dirty="0"/>
              <a:t>HaltEx is not in </a:t>
            </a:r>
            <a:r>
              <a:rPr lang="en-US" dirty="0" smtClean="0"/>
              <a:t>Poly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777" y="2364974"/>
            <a:ext cx="10371354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57745" y="1052947"/>
                <a:ext cx="919941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Proof: Assume not. Then the program below, when given itself as input, produces contradictory behavior: it terminates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steps if and only if it requires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steps. </a:t>
                </a:r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45" y="1052947"/>
                <a:ext cx="9199419" cy="1200329"/>
              </a:xfrm>
              <a:prstGeom prst="rect">
                <a:avLst/>
              </a:prstGeom>
              <a:blipFill>
                <a:blip r:embed="rId3"/>
                <a:stretch>
                  <a:fillRect l="-1060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66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387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11. Poly and Expo</vt:lpstr>
      <vt:lpstr>Formal definitions of Poly and Expo</vt:lpstr>
      <vt:lpstr>Poly is a subset of Expo</vt:lpstr>
      <vt:lpstr>Useful examples: computational problems All3Sets and AllSubsets</vt:lpstr>
      <vt:lpstr>More useful examples: computational problems TSP, TSPPath and ShortestPath</vt:lpstr>
      <vt:lpstr>The boundary between Poly and Expo</vt:lpstr>
      <vt:lpstr>HaltEx: A decision problem in Expo but not Poly</vt:lpstr>
      <vt:lpstr>HaltEx is in Expo</vt:lpstr>
      <vt:lpstr>HaltEx is not in Poly</vt:lpstr>
      <vt:lpstr>Unreasonable encodings of the input affect complexity</vt:lpstr>
      <vt:lpstr>Why study Poly, really?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MacCormick, John</cp:lastModifiedBy>
  <cp:revision>82</cp:revision>
  <dcterms:created xsi:type="dcterms:W3CDTF">2017-06-16T14:57:42Z</dcterms:created>
  <dcterms:modified xsi:type="dcterms:W3CDTF">2017-09-26T11:47:05Z</dcterms:modified>
</cp:coreProperties>
</file>