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 Polynomial-time mapping reductions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slides for </a:t>
            </a:r>
            <a:r>
              <a:rPr lang="en-US" i="1" dirty="0"/>
              <a:t>What Can Be Computed?</a:t>
            </a:r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79" y="1682973"/>
            <a:ext cx="8645842" cy="469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31971"/>
                <a:ext cx="10515600" cy="8159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HC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HC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31971"/>
                <a:ext cx="10515600" cy="8159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30976"/>
            <a:ext cx="10515600" cy="757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trick: convert each node into connected “triplets”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6265269"/>
            <a:ext cx="943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Exercise: prove our three conditions (</a:t>
            </a:r>
            <a:r>
              <a:rPr lang="en-US" sz="2400" dirty="0" err="1">
                <a:solidFill>
                  <a:srgbClr val="0070C0"/>
                </a:solidFill>
              </a:rPr>
              <a:t>pos→pos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neg→neg</a:t>
            </a:r>
            <a:r>
              <a:rPr lang="en-US" sz="2400" dirty="0">
                <a:solidFill>
                  <a:srgbClr val="0070C0"/>
                </a:solidFill>
              </a:rPr>
              <a:t>, polytime)</a:t>
            </a:r>
          </a:p>
        </p:txBody>
      </p:sp>
    </p:spTree>
    <p:extLst>
      <p:ext uri="{BB962C8B-B14F-4D97-AF65-F5344CB8AC3E}">
        <p14:creationId xmlns:p14="http://schemas.microsoft.com/office/powerpoint/2010/main" val="163838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4095"/>
          </a:xfrm>
        </p:spPr>
        <p:txBody>
          <a:bodyPr/>
          <a:lstStyle/>
          <a:p>
            <a:r>
              <a:rPr lang="en-US" dirty="0"/>
              <a:t>Next: three important </a:t>
            </a:r>
            <a:r>
              <a:rPr lang="en-US" i="1" dirty="0"/>
              <a:t>satisfiability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39655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CircuitSAT</a:t>
            </a:r>
            <a:r>
              <a:rPr lang="en-US" dirty="0"/>
              <a:t>: Given a circuit with many binary inputs and a single binary output, is there any setting of the inputs that causes a 1 to be output?</a:t>
            </a:r>
          </a:p>
          <a:p>
            <a:pPr lvl="1"/>
            <a:r>
              <a:rPr lang="en-US" dirty="0"/>
              <a:t>i.e. can we </a:t>
            </a:r>
            <a:r>
              <a:rPr lang="en-US" i="1" dirty="0"/>
              <a:t>satisfy</a:t>
            </a:r>
            <a:r>
              <a:rPr lang="en-US" dirty="0"/>
              <a:t> the circuit?</a:t>
            </a:r>
          </a:p>
          <a:p>
            <a:r>
              <a:rPr lang="en-US" b="1" dirty="0"/>
              <a:t>SAT</a:t>
            </a:r>
            <a:r>
              <a:rPr lang="en-US" dirty="0"/>
              <a:t>: Given a Boolean formula, is there any setting of the variables that causes the formula as a whole to be True? </a:t>
            </a:r>
            <a:r>
              <a:rPr lang="en-US" sz="1800" dirty="0"/>
              <a:t>(Technicality: the formula must be in </a:t>
            </a:r>
            <a:r>
              <a:rPr lang="en-US" sz="1800" i="1" dirty="0"/>
              <a:t>conjunctive normal form</a:t>
            </a:r>
            <a:r>
              <a:rPr lang="en-US" sz="1800" dirty="0"/>
              <a:t>, or CNF.)</a:t>
            </a:r>
          </a:p>
          <a:p>
            <a:pPr lvl="1"/>
            <a:r>
              <a:rPr lang="en-US" dirty="0"/>
              <a:t>i.e. can we </a:t>
            </a:r>
            <a:r>
              <a:rPr lang="en-US" i="1" dirty="0"/>
              <a:t>satisfy</a:t>
            </a:r>
            <a:r>
              <a:rPr lang="en-US" dirty="0"/>
              <a:t> the formula?</a:t>
            </a:r>
          </a:p>
          <a:p>
            <a:r>
              <a:rPr lang="en-US" b="1" dirty="0"/>
              <a:t>3-SAT</a:t>
            </a:r>
            <a:r>
              <a:rPr lang="en-US" dirty="0"/>
              <a:t>: Same as SAT, but clauses in the formula have a maximum of three literals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9320" y="5696585"/>
            <a:ext cx="800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Satisfiability problems have important practical applications, and they also play a central role in complexity theory</a:t>
            </a:r>
          </a:p>
        </p:txBody>
      </p:sp>
    </p:spTree>
    <p:extLst>
      <p:ext uri="{BB962C8B-B14F-4D97-AF65-F5344CB8AC3E}">
        <p14:creationId xmlns:p14="http://schemas.microsoft.com/office/powerpoint/2010/main" val="421836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en-US" dirty="0"/>
              <a:t>A CircuitSAT instance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927" y="1292225"/>
            <a:ext cx="330578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961380"/>
            <a:ext cx="10905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Exercise: is this a positive instance of CircuitSAT? Equivalently, is the circuit satisfiable?</a:t>
            </a:r>
          </a:p>
        </p:txBody>
      </p:sp>
    </p:spTree>
    <p:extLst>
      <p:ext uri="{BB962C8B-B14F-4D97-AF65-F5344CB8AC3E}">
        <p14:creationId xmlns:p14="http://schemas.microsoft.com/office/powerpoint/2010/main" val="137723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 CircuitSAT instance represented as an ASCII string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318" y="1825625"/>
            <a:ext cx="82733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2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545"/>
          </a:xfrm>
        </p:spPr>
        <p:txBody>
          <a:bodyPr/>
          <a:lstStyle/>
          <a:p>
            <a:r>
              <a:rPr lang="en-US" dirty="0"/>
              <a:t>Terminology for Boolean formulas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040" y="2900228"/>
            <a:ext cx="7299960" cy="54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9961" y="3951466"/>
            <a:ext cx="96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binary variable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970021" y="3446685"/>
            <a:ext cx="53339" cy="504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4262" y="1804335"/>
            <a:ext cx="48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OR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3604262" y="2173667"/>
            <a:ext cx="240030" cy="741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9684" y="1805815"/>
            <a:ext cx="60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NOT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5059684" y="2175147"/>
            <a:ext cx="304798" cy="741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1724" y="1804335"/>
            <a:ext cx="60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AND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141724" y="2173667"/>
            <a:ext cx="304798" cy="741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7287777" y="2719905"/>
            <a:ext cx="275830" cy="1958340"/>
          </a:xfrm>
          <a:prstGeom prst="rightBrace">
            <a:avLst>
              <a:gd name="adj1" fmla="val 121783"/>
              <a:gd name="adj2" fmla="val 49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53417" y="3951465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clause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0402" y="1619669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literals</a:t>
            </a: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6953417" y="1989001"/>
            <a:ext cx="467802" cy="609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 flipV="1">
            <a:off x="6828740" y="2540051"/>
            <a:ext cx="217713" cy="715448"/>
          </a:xfrm>
          <a:prstGeom prst="rightBrace">
            <a:avLst>
              <a:gd name="adj1" fmla="val 121783"/>
              <a:gd name="adj2" fmla="val 5003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2"/>
          </p:cNvCxnSpPr>
          <p:nvPr/>
        </p:nvCxnSpPr>
        <p:spPr>
          <a:xfrm>
            <a:off x="7421219" y="1989001"/>
            <a:ext cx="579781" cy="853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258" y="5004243"/>
                <a:ext cx="1045735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Literal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a variable or a negated variable</a:t>
                </a:r>
              </a:p>
              <a:p>
                <a:r>
                  <a:rPr lang="en-US" sz="2800" b="1" i="1" dirty="0"/>
                  <a:t>Clause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zero or more literals joined by ORs</a:t>
                </a:r>
              </a:p>
              <a:p>
                <a:r>
                  <a:rPr lang="en-US" sz="2800" b="1" i="1" dirty="0"/>
                  <a:t>Conjunctive normal form </a:t>
                </a:r>
                <a:r>
                  <a:rPr lang="en-US" sz="2800" dirty="0"/>
                  <a:t>(CNF)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zero or more clauses joined by ANDs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58" y="5004243"/>
                <a:ext cx="10457350" cy="1384995"/>
              </a:xfrm>
              <a:prstGeom prst="rect">
                <a:avLst/>
              </a:prstGeom>
              <a:blipFill>
                <a:blip r:embed="rId3"/>
                <a:stretch>
                  <a:fillRect l="-1166" t="-4405" r="-699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85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which of these are positive instances of SAT?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283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283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816133" y="4079019"/>
            <a:ext cx="4492486" cy="1901830"/>
            <a:chOff x="7816133" y="4079019"/>
            <a:chExt cx="4492486" cy="1901830"/>
          </a:xfrm>
        </p:grpSpPr>
        <p:sp>
          <p:nvSpPr>
            <p:cNvPr id="4" name="TextBox 3"/>
            <p:cNvSpPr txBox="1"/>
            <p:nvPr/>
          </p:nvSpPr>
          <p:spPr>
            <a:xfrm>
              <a:off x="8380675" y="4595854"/>
              <a:ext cx="39279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Trick question: not in CNF, so negative instance by definition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7816133" y="4079019"/>
              <a:ext cx="644055" cy="6122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4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instances can easily be represented in ASCII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6" y="2831829"/>
            <a:ext cx="8782050" cy="73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393" y="215955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2044" y="4140492"/>
            <a:ext cx="149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becomes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0" y="5085062"/>
            <a:ext cx="11227242" cy="5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is the same as SAT, except that clauses may have at most three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8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Exercise: which of the following are positive instances of 3-SAT?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575077"/>
                <a:ext cx="10515600" cy="24283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5077"/>
                <a:ext cx="10515600" cy="24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476877" y="4837448"/>
            <a:ext cx="4715123" cy="1825027"/>
            <a:chOff x="7476877" y="4837448"/>
            <a:chExt cx="4715123" cy="1825027"/>
          </a:xfrm>
        </p:grpSpPr>
        <p:sp>
          <p:nvSpPr>
            <p:cNvPr id="6" name="TextBox 5"/>
            <p:cNvSpPr txBox="1"/>
            <p:nvPr/>
          </p:nvSpPr>
          <p:spPr>
            <a:xfrm>
              <a:off x="7476877" y="5708368"/>
              <a:ext cx="47151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Trick question: not in 3-CNF, so negative instance by definition</a:t>
              </a: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9295075" y="4837448"/>
              <a:ext cx="539364" cy="8709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study polyreductions between CircuitSAT, SAT, and 3-SAT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9782"/>
                <a:ext cx="10515600" cy="3947022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CircuitSAT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Uses </a:t>
                </a:r>
                <a:r>
                  <a:rPr lang="en-US" i="1" dirty="0"/>
                  <a:t>Tseytin transformation</a:t>
                </a:r>
                <a:r>
                  <a:rPr lang="en-US" dirty="0"/>
                  <a:t>. Details in the book.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Easy to convert CNF formula into equivalent circuit. See next slide.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Trivial. A 3-CNF formula is satisfiable if and only if it’s a positive instance of SAT.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Requires </a:t>
                </a:r>
                <a:r>
                  <a:rPr lang="en-US" i="1" dirty="0"/>
                  <a:t>clause splitting</a:t>
                </a:r>
                <a:r>
                  <a:rPr lang="en-US" dirty="0"/>
                  <a:t>. See later slides.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9782"/>
                <a:ext cx="10515600" cy="3947022"/>
              </a:xfrm>
              <a:blipFill>
                <a:blip r:embed="rId2"/>
                <a:stretch>
                  <a:fillRect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47784" y="1977628"/>
            <a:ext cx="163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CircuitSAT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8033" y="1971110"/>
            <a:ext cx="70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2578" y="1977628"/>
            <a:ext cx="99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3-SAT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31159" y="2146742"/>
            <a:ext cx="6615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28726" y="2146742"/>
            <a:ext cx="6615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128726" y="2358409"/>
            <a:ext cx="6615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31158" y="2350385"/>
            <a:ext cx="6615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7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SAT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CircuitSAT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727" y="2630689"/>
            <a:ext cx="5644213" cy="1241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86" y="1500188"/>
            <a:ext cx="3887314" cy="47434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632653" y="2988410"/>
            <a:ext cx="73152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2727" y="6090009"/>
            <a:ext cx="943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Exercise: prove our three conditions (</a:t>
            </a:r>
            <a:r>
              <a:rPr lang="en-US" sz="2400" dirty="0" err="1">
                <a:solidFill>
                  <a:srgbClr val="0070C0"/>
                </a:solidFill>
              </a:rPr>
              <a:t>pos→pos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neg→neg</a:t>
            </a:r>
            <a:r>
              <a:rPr lang="en-US" sz="2400" dirty="0">
                <a:solidFill>
                  <a:srgbClr val="0070C0"/>
                </a:solidFill>
              </a:rPr>
              <a:t>, polytime)</a:t>
            </a:r>
          </a:p>
        </p:txBody>
      </p:sp>
    </p:spTree>
    <p:extLst>
      <p:ext uri="{BB962C8B-B14F-4D97-AF65-F5344CB8AC3E}">
        <p14:creationId xmlns:p14="http://schemas.microsoft.com/office/powerpoint/2010/main" val="28300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note: for the rest of the course, we focus on decision problems.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that were previously defined as nondecision problems (e.g. Packing, Partition) are now considered as decision problems</a:t>
            </a:r>
          </a:p>
          <a:p>
            <a:r>
              <a:rPr lang="en-US" dirty="0"/>
              <a:t>Why? Because we are building up to NP-completeness, which is only defined for decision problems.</a:t>
            </a:r>
          </a:p>
        </p:txBody>
      </p:sp>
    </p:spTree>
    <p:extLst>
      <p:ext uri="{BB962C8B-B14F-4D97-AF65-F5344CB8AC3E}">
        <p14:creationId xmlns:p14="http://schemas.microsoft.com/office/powerpoint/2010/main" val="141538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120075"/>
            <a:ext cx="10515600" cy="890760"/>
          </a:xfrm>
        </p:spPr>
        <p:txBody>
          <a:bodyPr/>
          <a:lstStyle/>
          <a:p>
            <a:r>
              <a:rPr lang="en-US" dirty="0"/>
              <a:t>Useful tool: splitting a clause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" y="871265"/>
            <a:ext cx="150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general: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5080" y="3816484"/>
            <a:ext cx="234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Specific 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1480349"/>
            <a:ext cx="4070032" cy="42479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80360" y="2115538"/>
            <a:ext cx="47244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9" y="2937659"/>
            <a:ext cx="6245542" cy="463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21" y="4400385"/>
            <a:ext cx="4451624" cy="40211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220200" y="5005401"/>
            <a:ext cx="47244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713" y="5755231"/>
            <a:ext cx="5541645" cy="40704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67641" y="1341565"/>
            <a:ext cx="6377940" cy="24383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475571" y="4278149"/>
            <a:ext cx="5679938" cy="21075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35580" y="4231100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new </a:t>
            </a:r>
            <a:r>
              <a:rPr lang="en-US" i="1" dirty="0">
                <a:solidFill>
                  <a:srgbClr val="00B050"/>
                </a:solidFill>
              </a:rPr>
              <a:t>dummy variable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3810137" y="3401614"/>
            <a:ext cx="68443" cy="8294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0"/>
          </p:cNvCxnSpPr>
          <p:nvPr/>
        </p:nvCxnSpPr>
        <p:spPr>
          <a:xfrm flipV="1">
            <a:off x="3810137" y="3383432"/>
            <a:ext cx="829660" cy="8476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79" y="5247399"/>
            <a:ext cx="4053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Satisfying assignment of original clause maps to satisfying assignment of new clauses,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657767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4739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SAT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3−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SAT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473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408"/>
            <a:ext cx="10515600" cy="1858407"/>
          </a:xfrm>
        </p:spPr>
        <p:txBody>
          <a:bodyPr>
            <a:normAutofit/>
          </a:bodyPr>
          <a:lstStyle/>
          <a:p>
            <a:r>
              <a:rPr lang="en-US" dirty="0"/>
              <a:t>Achieve this by repeatedly splitting clauses in the SAT formula, until all clauses have at most three literals</a:t>
            </a:r>
          </a:p>
          <a:p>
            <a:pPr lvl="1"/>
            <a:r>
              <a:rPr lang="en-US" dirty="0"/>
              <a:t>Use a different, new dummy variable for each split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130" y="5879105"/>
            <a:ext cx="799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Exercise: Does this run in polynomial time?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03758" y="2823299"/>
            <a:ext cx="8617872" cy="2713811"/>
            <a:chOff x="1127458" y="3186986"/>
            <a:chExt cx="8617872" cy="2713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857199" y="3186986"/>
                  <a:ext cx="45781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99" y="3186986"/>
                  <a:ext cx="45781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270459" y="3968479"/>
                  <a:ext cx="58914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459" y="3968479"/>
                  <a:ext cx="589142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660858" y="4749972"/>
                  <a:ext cx="74029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858" y="4749972"/>
                  <a:ext cx="74029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127458" y="5531465"/>
                  <a:ext cx="86178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8" y="5531465"/>
                  <a:ext cx="86178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962400" y="3590314"/>
              <a:ext cx="762000" cy="344169"/>
              <a:chOff x="3962400" y="3556318"/>
              <a:chExt cx="762000" cy="344169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3962400" y="3556318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343400" y="3562985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017520" y="4371807"/>
              <a:ext cx="762000" cy="344169"/>
              <a:chOff x="3962400" y="3556318"/>
              <a:chExt cx="762000" cy="344169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962400" y="3556318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4343400" y="3562985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7543800" y="5153300"/>
              <a:ext cx="762000" cy="344169"/>
              <a:chOff x="3962400" y="3556318"/>
              <a:chExt cx="762000" cy="344169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3962400" y="3556318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43400" y="3562985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954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" y="273685"/>
            <a:ext cx="10515600" cy="680137"/>
          </a:xfrm>
        </p:spPr>
        <p:txBody>
          <a:bodyPr>
            <a:normAutofit fontScale="90000"/>
          </a:bodyPr>
          <a:lstStyle/>
          <a:p>
            <a:r>
              <a:rPr lang="en-US" dirty="0"/>
              <a:t>Polyequivalence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180" y="2842259"/>
                <a:ext cx="10988040" cy="3718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already seen that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UHC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DHC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CircuitSAT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SAT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3−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SAT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Later we will see these are all polyequivalent to each other and to many others (these will be the </a:t>
                </a:r>
                <a:r>
                  <a:rPr lang="en-US" i="1" dirty="0"/>
                  <a:t>NP-complete problems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180" y="2842259"/>
                <a:ext cx="10988040" cy="3718561"/>
              </a:xfrm>
              <a:blipFill>
                <a:blip r:embed="rId2"/>
                <a:stretch>
                  <a:fillRect l="-1109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49" y="1248728"/>
            <a:ext cx="9359462" cy="12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2397899"/>
            <a:ext cx="10460355" cy="967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4072393"/>
            <a:ext cx="10240802" cy="1733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definition of </a:t>
            </a:r>
            <a:r>
              <a:rPr lang="en-US" dirty="0" err="1"/>
              <a:t>polyreduction</a:t>
            </a:r>
            <a:r>
              <a:rPr lang="en-US" dirty="0"/>
              <a:t> (compare with Turing reductions)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reductions: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Polyreductions:</a:t>
            </a:r>
          </a:p>
        </p:txBody>
      </p:sp>
    </p:spTree>
    <p:extLst>
      <p:ext uri="{BB962C8B-B14F-4D97-AF65-F5344CB8AC3E}">
        <p14:creationId xmlns:p14="http://schemas.microsoft.com/office/powerpoint/2010/main" val="309043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</a:t>
            </a:r>
            <a:r>
              <a:rPr lang="en-US" dirty="0" err="1"/>
              <a:t>polyreduction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2" y="2020094"/>
            <a:ext cx="100488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3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polyreduce Partition to Packing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186" y="1825625"/>
            <a:ext cx="8915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3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r>
              <a:rPr lang="en-US" dirty="0"/>
              <a:t>Compare again with Turing reductions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751" y="1432560"/>
            <a:ext cx="8756483" cy="5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3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86300" cy="1325563"/>
          </a:xfrm>
        </p:spPr>
        <p:txBody>
          <a:bodyPr/>
          <a:lstStyle/>
          <a:p>
            <a:r>
              <a:rPr lang="en-US" dirty="0"/>
              <a:t>Proof technique for polyreductions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03320"/>
                <a:ext cx="10515600" cy="271748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conversion (top middle arrow in the diagram) must be an algorithm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the following properties: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maps positive instances to positive instances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maps negative instances to negative instances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runs in polynomial time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part (b), it’s usually easier to prove the contrapositive, i.e. “If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positive,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positive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03320"/>
                <a:ext cx="10515600" cy="2717482"/>
              </a:xfrm>
              <a:blipFill>
                <a:blip r:embed="rId2"/>
                <a:stretch>
                  <a:fillRect l="-812" t="-4719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7221"/>
            <a:ext cx="6553200" cy="31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4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Next, two important polyreductions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Undirected Hamilton cycle to directed Hamilton cycle: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UHC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DHC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Directed Hamilton cycle to undirected Hamilton cycle: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HC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HC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46120" y="6081067"/>
            <a:ext cx="637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Exercise: any idea how we can achieve these?</a:t>
            </a:r>
          </a:p>
        </p:txBody>
      </p:sp>
    </p:spTree>
    <p:extLst>
      <p:ext uri="{BB962C8B-B14F-4D97-AF65-F5344CB8AC3E}">
        <p14:creationId xmlns:p14="http://schemas.microsoft.com/office/powerpoint/2010/main" val="1051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31971"/>
                <a:ext cx="10515600" cy="8159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UHC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DHC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31971"/>
                <a:ext cx="10515600" cy="8159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7575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trick: convert each undirected edge into two directed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86" y="1808722"/>
            <a:ext cx="7591894" cy="4282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6173829"/>
            <a:ext cx="943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Exercise: prove our three conditions (</a:t>
            </a:r>
            <a:r>
              <a:rPr lang="en-US" sz="2400" dirty="0" err="1">
                <a:solidFill>
                  <a:srgbClr val="0070C0"/>
                </a:solidFill>
              </a:rPr>
              <a:t>pos→pos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neg→neg</a:t>
            </a:r>
            <a:r>
              <a:rPr lang="en-US" sz="2400" dirty="0">
                <a:solidFill>
                  <a:srgbClr val="0070C0"/>
                </a:solidFill>
              </a:rPr>
              <a:t>, polytime)</a:t>
            </a:r>
          </a:p>
        </p:txBody>
      </p:sp>
    </p:spTree>
    <p:extLst>
      <p:ext uri="{BB962C8B-B14F-4D97-AF65-F5344CB8AC3E}">
        <p14:creationId xmlns:p14="http://schemas.microsoft.com/office/powerpoint/2010/main" val="313286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853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13. Polynomial-time mapping reductions</vt:lpstr>
      <vt:lpstr>Important note: for the rest of the course, we focus on decision problems.</vt:lpstr>
      <vt:lpstr>Informal definition of polyreduction (compare with Turing reductions)</vt:lpstr>
      <vt:lpstr>Formal definition of polyreduction</vt:lpstr>
      <vt:lpstr>Example: polyreduce Partition to Packing</vt:lpstr>
      <vt:lpstr>Compare again with Turing reductions</vt:lpstr>
      <vt:lpstr>Proof technique for polyreductions</vt:lpstr>
      <vt:lpstr>Next, two important polyreductions</vt:lpstr>
      <vt:lpstr>UHC≤_P DHC </vt:lpstr>
      <vt:lpstr>DHC≤_P UHC </vt:lpstr>
      <vt:lpstr>Next: three important satisfiability problems</vt:lpstr>
      <vt:lpstr>A CircuitSAT instance</vt:lpstr>
      <vt:lpstr>The same CircuitSAT instance represented as an ASCII string</vt:lpstr>
      <vt:lpstr>Terminology for Boolean formulas</vt:lpstr>
      <vt:lpstr>Exercise: which of these are positive instances of SAT?</vt:lpstr>
      <vt:lpstr>SAT instances can easily be represented in ASCII</vt:lpstr>
      <vt:lpstr>3-SAT is the same as SAT, except that clauses may have at most three literals</vt:lpstr>
      <vt:lpstr>We study polyreductions between CircuitSAT, SAT, and 3-SAT</vt:lpstr>
      <vt:lpstr>"SAT" ≤_P "CircuitSAT" </vt:lpstr>
      <vt:lpstr>Useful tool: splitting a clause</vt:lpstr>
      <vt:lpstr>"SAT" ≤_P "3-SAT" </vt:lpstr>
      <vt:lpstr>Polyequivalence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130</cp:revision>
  <dcterms:created xsi:type="dcterms:W3CDTF">2017-06-16T14:57:42Z</dcterms:created>
  <dcterms:modified xsi:type="dcterms:W3CDTF">2021-04-05T00:07:09Z</dcterms:modified>
</cp:coreProperties>
</file>