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14. NP-completeness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also define NP-completeness in terms of polyequivalence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5" y="2248587"/>
            <a:ext cx="10983790" cy="1452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991" y="4259460"/>
            <a:ext cx="659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Exercise: Why is this definition equivalent to the earlier ones?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9879" y="4962794"/>
            <a:ext cx="9358016" cy="11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726"/>
            <a:ext cx="10515600" cy="1325563"/>
          </a:xfrm>
        </p:spPr>
        <p:txBody>
          <a:bodyPr/>
          <a:lstStyle/>
          <a:p>
            <a:r>
              <a:rPr lang="en-GB" dirty="0" smtClean="0"/>
              <a:t>NP-completeness gives us new ways of understanding P vs NP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1" y="1452206"/>
            <a:ext cx="7857297" cy="968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8" y="2621627"/>
            <a:ext cx="7862839" cy="1023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817" y="5059561"/>
            <a:ext cx="707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Exercise: Why are these definitions equivalent to the earlier ones?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651" y="5641718"/>
            <a:ext cx="7833695" cy="105493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09" y="3347352"/>
            <a:ext cx="4199791" cy="1976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8544" y="4180555"/>
            <a:ext cx="1685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B050"/>
                </a:solidFill>
              </a:rPr>
              <a:t>Are there any computational problems in here?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NP-hard means “as hard as NP-complete, and maybe harder”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5377"/>
            <a:ext cx="10515600" cy="2721585"/>
          </a:xfrm>
        </p:spPr>
        <p:txBody>
          <a:bodyPr/>
          <a:lstStyle/>
          <a:p>
            <a:r>
              <a:rPr lang="en-GB" dirty="0" smtClean="0"/>
              <a:t>An NP-hard problem could be outside NP</a:t>
            </a:r>
          </a:p>
          <a:p>
            <a:r>
              <a:rPr lang="en-GB" dirty="0" smtClean="0"/>
              <a:t>For problems in NP, the concepts of </a:t>
            </a:r>
            <a:r>
              <a:rPr lang="en-GB" i="1" dirty="0" smtClean="0"/>
              <a:t>NP-hard</a:t>
            </a:r>
            <a:r>
              <a:rPr lang="en-GB" dirty="0" smtClean="0"/>
              <a:t> and </a:t>
            </a:r>
            <a:r>
              <a:rPr lang="en-GB" i="1" dirty="0" smtClean="0"/>
              <a:t>NP-complete</a:t>
            </a:r>
            <a:r>
              <a:rPr lang="en-GB" dirty="0" smtClean="0"/>
              <a:t> are  equivalent</a:t>
            </a:r>
          </a:p>
          <a:p>
            <a:r>
              <a:rPr lang="en-GB" dirty="0" smtClean="0"/>
              <a:t>Example: nondecision variants of NP-complete problems are NP-hard (e.g. nondecision variants of TSP, UHC, SAT)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3" y="2057229"/>
            <a:ext cx="10667267" cy="8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8" y="111909"/>
            <a:ext cx="10515600" cy="1325563"/>
          </a:xfrm>
        </p:spPr>
        <p:txBody>
          <a:bodyPr/>
          <a:lstStyle/>
          <a:p>
            <a:r>
              <a:rPr lang="en-GB" dirty="0" smtClean="0"/>
              <a:t>Summary of complexity classes, restricting attention to decision problems only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0268" y="6311899"/>
                <a:ext cx="6555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Important note: makes certain standard assumptions, such as P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 smtClean="0"/>
                  <a:t>NP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268" y="6311899"/>
                <a:ext cx="6555000" cy="369332"/>
              </a:xfrm>
              <a:prstGeom prst="rect">
                <a:avLst/>
              </a:prstGeom>
              <a:blipFill>
                <a:blip r:embed="rId2"/>
                <a:stretch>
                  <a:fillRect l="-83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562885"/>
            <a:ext cx="11766599" cy="45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complexity classes, including nondecision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615"/>
            <a:ext cx="10515600" cy="4105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0268" y="6311899"/>
                <a:ext cx="6555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Important note: makes certain standard assumptions, such as P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 smtClean="0"/>
                  <a:t>NP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268" y="6311899"/>
                <a:ext cx="6555000" cy="369332"/>
              </a:xfrm>
              <a:prstGeom prst="rect">
                <a:avLst/>
              </a:prstGeom>
              <a:blipFill>
                <a:blip r:embed="rId3"/>
                <a:stretch>
                  <a:fillRect l="-83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P=NP?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Most experts believe P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 smtClean="0"/>
                  <a:t>NP.</a:t>
                </a:r>
              </a:p>
              <a:p>
                <a:r>
                  <a:rPr lang="en-GB" dirty="0" smtClean="0"/>
                  <a:t>If someone proves that P=NP, there could be dramatic consequences because of the ability to solve difficult search problems in polynomial time</a:t>
                </a:r>
              </a:p>
              <a:p>
                <a:r>
                  <a:rPr lang="en-GB" dirty="0" smtClean="0"/>
                  <a:t>Examples of possible consequences:</a:t>
                </a:r>
              </a:p>
              <a:p>
                <a:pPr lvl="1"/>
                <a:r>
                  <a:rPr lang="en-GB" dirty="0"/>
                  <a:t>discover new drugs by solving NP-complete protein-folding </a:t>
                </a:r>
                <a:r>
                  <a:rPr lang="en-GB" dirty="0" smtClean="0"/>
                  <a:t>problems</a:t>
                </a:r>
              </a:p>
              <a:p>
                <a:pPr lvl="1"/>
                <a:r>
                  <a:rPr lang="en-GB" dirty="0"/>
                  <a:t>surpass human-level ability in many artificial intelligence tasks, such as face recognition, handwriting recognition, and speech </a:t>
                </a:r>
                <a:r>
                  <a:rPr lang="en-GB" dirty="0" smtClean="0"/>
                  <a:t>recognition</a:t>
                </a:r>
              </a:p>
              <a:p>
                <a:pPr lvl="1"/>
                <a:r>
                  <a:rPr lang="en-GB" dirty="0"/>
                  <a:t>s</a:t>
                </a:r>
                <a:r>
                  <a:rPr lang="en-GB" dirty="0" smtClean="0"/>
                  <a:t>ome existing cryptographic algorithms could be cracked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next goal: prove that CircuitSAT is NP-complete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Usually, we can prove a problem is NP-complete by polyreducing from another NP-complete problem</a:t>
                </a:r>
              </a:p>
              <a:p>
                <a:r>
                  <a:rPr lang="en-GB" dirty="0" smtClean="0"/>
                  <a:t>But, we need to get this process started by proving some particular problem is NP-complete according to the original definition</a:t>
                </a:r>
              </a:p>
              <a:p>
                <a:r>
                  <a:rPr lang="en-GB" dirty="0" smtClean="0"/>
                  <a:t>Cook and Levin did this for SAT in the 1970s, but we will do it for CircuitSAT instead</a:t>
                </a:r>
              </a:p>
              <a:p>
                <a:r>
                  <a:rPr lang="en-GB" dirty="0" smtClean="0"/>
                  <a:t>So, we need to show that for all decision problems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GB" dirty="0" smtClean="0"/>
                  <a:t>,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CircuitSAT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fact: polytime programs can be implemented by </a:t>
            </a:r>
            <a:r>
              <a:rPr lang="en-GB" dirty="0" err="1" smtClean="0"/>
              <a:t>polysized</a:t>
            </a:r>
            <a:r>
              <a:rPr lang="en-GB" dirty="0" smtClean="0"/>
              <a:t> circuits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Programs run on computers, which are made of circuits, so this is a reasonable claim</a:t>
            </a:r>
          </a:p>
          <a:p>
            <a:r>
              <a:rPr lang="en-GB" dirty="0" smtClean="0"/>
              <a:t>See book for detailed proof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7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97523" y="180486"/>
                <a:ext cx="10515600" cy="839421"/>
              </a:xfrm>
            </p:spPr>
            <p:txBody>
              <a:bodyPr/>
              <a:lstStyle/>
              <a:p>
                <a:r>
                  <a:rPr lang="en-GB" dirty="0" smtClean="0"/>
                  <a:t>Sketch of proof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</a:rPr>
                      <m:t>CircuitSAT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7523" y="180486"/>
                <a:ext cx="10515600" cy="839421"/>
              </a:xfrm>
              <a:blipFill>
                <a:blip r:embed="rId2"/>
                <a:stretch>
                  <a:fillRect l="-2319" t="-14599" b="-26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786"/>
                <a:ext cx="10515600" cy="1603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GB" dirty="0" smtClean="0"/>
                  <a:t>, so have polytime verifier 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verifyD.py</a:t>
                </a:r>
              </a:p>
              <a:p>
                <a:r>
                  <a:rPr lang="en-GB" dirty="0" smtClean="0">
                    <a:cs typeface="Courier New" panose="02070309020205020404" pitchFamily="49" charset="0"/>
                  </a:rPr>
                  <a:t>Using result from previous slide, convert 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verifyD.py </a:t>
                </a:r>
                <a:r>
                  <a:rPr lang="en-GB" dirty="0" smtClean="0">
                    <a:cs typeface="Courier New" panose="02070309020205020404" pitchFamily="49" charset="0"/>
                  </a:rPr>
                  <a:t>to </a:t>
                </a:r>
                <a:r>
                  <a:rPr lang="en-GB" dirty="0" err="1" smtClean="0">
                    <a:cs typeface="Courier New" panose="02070309020205020404" pitchFamily="49" charset="0"/>
                  </a:rPr>
                  <a:t>polysized</a:t>
                </a:r>
                <a:r>
                  <a:rPr lang="en-GB" dirty="0" smtClean="0">
                    <a:cs typeface="Courier New" panose="02070309020205020404" pitchFamily="49" charset="0"/>
                  </a:rPr>
                  <a:t> circuit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</m:oMath>
                </a14:m>
                <a:r>
                  <a:rPr lang="en-GB" dirty="0" smtClean="0">
                    <a:cs typeface="Courier New" panose="02070309020205020404" pitchFamily="49" charset="0"/>
                  </a:rPr>
                  <a:t>:</a:t>
                </a:r>
                <a:endParaRPr lang="en-GB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786"/>
                <a:ext cx="10515600" cy="1603375"/>
              </a:xfrm>
              <a:blipFill>
                <a:blip r:embed="rId3"/>
                <a:stretch>
                  <a:fillRect l="-1043" t="-6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2369538"/>
            <a:ext cx="5693752" cy="43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97523" y="180486"/>
                <a:ext cx="10515600" cy="83942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 smtClean="0"/>
                  <a:t>Sketch of proof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</a:rPr>
                      <m:t>CircuitSAT</m:t>
                    </m:r>
                  </m:oMath>
                </a14:m>
                <a:r>
                  <a:rPr lang="en-GB" dirty="0" smtClean="0"/>
                  <a:t> (part II)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7523" y="180486"/>
                <a:ext cx="10515600" cy="839421"/>
              </a:xfrm>
              <a:blipFill>
                <a:blip r:embed="rId2"/>
                <a:stretch>
                  <a:fillRect l="-2029" t="-8759" b="-197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786"/>
                <a:ext cx="10515600" cy="1603375"/>
              </a:xfrm>
            </p:spPr>
            <p:txBody>
              <a:bodyPr/>
              <a:lstStyle/>
              <a:p>
                <a:r>
                  <a:rPr lang="en-GB" dirty="0" smtClean="0">
                    <a:cs typeface="Courier New" panose="02070309020205020404" pitchFamily="49" charset="0"/>
                  </a:rPr>
                  <a:t>Given specific instance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𝐷</m:t>
                    </m:r>
                  </m:oMath>
                </a14:m>
                <a:r>
                  <a:rPr lang="en-GB" dirty="0" smtClean="0">
                    <a:cs typeface="Courier New" panose="02070309020205020404" pitchFamily="49" charset="0"/>
                  </a:rPr>
                  <a:t>, convert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</m:oMath>
                </a14:m>
                <a:r>
                  <a:rPr lang="en-GB" dirty="0" smtClean="0"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r>
                  <a:rPr lang="en-GB" dirty="0" smtClean="0">
                    <a:cs typeface="Courier New" panose="02070309020205020404" pitchFamily="49" charset="0"/>
                  </a:rPr>
                  <a:t>:</a:t>
                </a:r>
                <a:endParaRPr lang="en-GB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786"/>
                <a:ext cx="10515600" cy="1603375"/>
              </a:xfrm>
              <a:blipFill>
                <a:blip r:embed="rId3"/>
                <a:stretch>
                  <a:fillRect l="-1043" t="-6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9" y="2218009"/>
            <a:ext cx="4953000" cy="3788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915" y="2218009"/>
            <a:ext cx="5068272" cy="378883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97415" y="3824654"/>
            <a:ext cx="712177" cy="51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Recall definitions of P, NP, </a:t>
            </a:r>
            <a:r>
              <a:rPr lang="en-GB" dirty="0" err="1" smtClean="0"/>
              <a:t>Exp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099" y="1491518"/>
            <a:ext cx="8281583" cy="389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992" y="5969976"/>
            <a:ext cx="766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Remember, we restrict to </a:t>
            </a:r>
            <a:r>
              <a:rPr lang="en-GB" sz="2400" i="1" dirty="0" smtClean="0">
                <a:solidFill>
                  <a:srgbClr val="0070C0"/>
                </a:solidFill>
              </a:rPr>
              <a:t>decision</a:t>
            </a:r>
            <a:r>
              <a:rPr lang="en-GB" sz="2400" dirty="0" smtClean="0">
                <a:solidFill>
                  <a:srgbClr val="0070C0"/>
                </a:solidFill>
              </a:rPr>
              <a:t> problems in this chapter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1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48" y="4431323"/>
            <a:ext cx="8957017" cy="2289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97523" y="180486"/>
                <a:ext cx="10515600" cy="83942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 smtClean="0"/>
                  <a:t>Sketch of proof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</a:rPr>
                      <m:t>CircuitSAT</m:t>
                    </m:r>
                  </m:oMath>
                </a14:m>
                <a:r>
                  <a:rPr lang="en-GB" dirty="0" smtClean="0"/>
                  <a:t> (part III)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7523" y="180486"/>
                <a:ext cx="10515600" cy="839421"/>
              </a:xfrm>
              <a:blipFill>
                <a:blip r:embed="rId3"/>
                <a:stretch>
                  <a:fillRect l="-2029" t="-8759" b="-197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786"/>
                <a:ext cx="10515600" cy="1603375"/>
              </a:xfrm>
            </p:spPr>
            <p:txBody>
              <a:bodyPr/>
              <a:lstStyle/>
              <a:p>
                <a:r>
                  <a:rPr lang="en-GB" dirty="0" smtClean="0">
                    <a:cs typeface="Courier New" panose="02070309020205020404" pitchFamily="49" charset="0"/>
                  </a:rPr>
                  <a:t>Observe equivalence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𝐷</m:t>
                    </m:r>
                  </m:oMath>
                </a14:m>
                <a:r>
                  <a:rPr lang="en-GB" dirty="0" smtClean="0"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r>
                  <a:rPr lang="en-GB" dirty="0" smtClean="0">
                    <a:cs typeface="Courier New" panose="02070309020205020404" pitchFamily="49" charset="0"/>
                  </a:rPr>
                  <a:t>:</a:t>
                </a:r>
                <a:endParaRPr lang="en-GB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786"/>
                <a:ext cx="10515600" cy="1603375"/>
              </a:xfrm>
              <a:blipFill>
                <a:blip r:embed="rId4"/>
                <a:stretch>
                  <a:fillRect l="-1043" t="-6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39" y="1637716"/>
            <a:ext cx="4536744" cy="33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149"/>
            <a:ext cx="10515600" cy="909760"/>
          </a:xfrm>
        </p:spPr>
        <p:txBody>
          <a:bodyPr/>
          <a:lstStyle/>
          <a:p>
            <a:r>
              <a:rPr lang="en-GB" dirty="0"/>
              <a:t>NP-completeness </a:t>
            </a:r>
            <a:r>
              <a:rPr lang="en-GB" dirty="0" smtClean="0"/>
              <a:t>is </a:t>
            </a:r>
            <a:r>
              <a:rPr lang="en-GB" dirty="0"/>
              <a:t>widespread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60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Thousands of NP complete problems are known, drawn from diverse areas of computer science, mathematics, engineering, biology, physics, etc. Examples</a:t>
            </a:r>
            <a:r>
              <a:rPr lang="en-GB" dirty="0"/>
              <a:t> </a:t>
            </a:r>
            <a:r>
              <a:rPr lang="en-GB" dirty="0" smtClean="0"/>
              <a:t>include:</a:t>
            </a:r>
          </a:p>
          <a:p>
            <a:r>
              <a:rPr lang="en-GB" dirty="0"/>
              <a:t>Computer science: </a:t>
            </a:r>
            <a:endParaRPr lang="en-GB" dirty="0" smtClean="0"/>
          </a:p>
          <a:p>
            <a:pPr lvl="1"/>
            <a:r>
              <a:rPr lang="en-GB" dirty="0" err="1" smtClean="0"/>
              <a:t>MaxClique</a:t>
            </a:r>
            <a:r>
              <a:rPr lang="en-GB" dirty="0"/>
              <a:t>, </a:t>
            </a:r>
            <a:r>
              <a:rPr lang="en-GB" dirty="0" err="1"/>
              <a:t>MaxCut</a:t>
            </a:r>
            <a:r>
              <a:rPr lang="en-GB" dirty="0"/>
              <a:t>, </a:t>
            </a:r>
            <a:r>
              <a:rPr lang="en-GB" dirty="0" err="1"/>
              <a:t>DeadlockAvoidance</a:t>
            </a:r>
            <a:r>
              <a:rPr lang="en-GB" dirty="0"/>
              <a:t>, </a:t>
            </a:r>
            <a:r>
              <a:rPr lang="en-GB" dirty="0" err="1"/>
              <a:t>CubicSubgraph</a:t>
            </a:r>
            <a:endParaRPr lang="en-GB" dirty="0"/>
          </a:p>
          <a:p>
            <a:r>
              <a:rPr lang="en-GB" dirty="0"/>
              <a:t>Applied math: </a:t>
            </a:r>
            <a:endParaRPr lang="en-GB" dirty="0" smtClean="0"/>
          </a:p>
          <a:p>
            <a:pPr lvl="1"/>
            <a:r>
              <a:rPr lang="en-GB" dirty="0" err="1" smtClean="0"/>
              <a:t>IntegerProgramming</a:t>
            </a:r>
            <a:r>
              <a:rPr lang="en-GB" dirty="0"/>
              <a:t>, </a:t>
            </a:r>
            <a:r>
              <a:rPr lang="en-GB" dirty="0" err="1"/>
              <a:t>TaskAssignment</a:t>
            </a:r>
            <a:r>
              <a:rPr lang="en-GB" dirty="0"/>
              <a:t>, </a:t>
            </a:r>
            <a:r>
              <a:rPr lang="en-GB" dirty="0" err="1"/>
              <a:t>MinimumBroadcastTime</a:t>
            </a:r>
            <a:r>
              <a:rPr lang="en-GB" dirty="0"/>
              <a:t>, </a:t>
            </a:r>
            <a:r>
              <a:rPr lang="en-GB" dirty="0" err="1"/>
              <a:t>SparseMatrixCompression</a:t>
            </a:r>
            <a:endParaRPr lang="en-GB" dirty="0"/>
          </a:p>
          <a:p>
            <a:r>
              <a:rPr lang="en-GB" dirty="0"/>
              <a:t>Pure math: </a:t>
            </a:r>
            <a:endParaRPr lang="en-GB" dirty="0" smtClean="0"/>
          </a:p>
          <a:p>
            <a:pPr lvl="1"/>
            <a:r>
              <a:rPr lang="en-GB" dirty="0" err="1" smtClean="0"/>
              <a:t>QuadraticDiophantineEquation</a:t>
            </a:r>
            <a:r>
              <a:rPr lang="en-GB" dirty="0"/>
              <a:t>, </a:t>
            </a:r>
            <a:r>
              <a:rPr lang="en-GB" dirty="0" err="1"/>
              <a:t>CosineIntegral</a:t>
            </a:r>
            <a:endParaRPr lang="en-GB" dirty="0"/>
          </a:p>
          <a:p>
            <a:r>
              <a:rPr lang="en-GB" dirty="0"/>
              <a:t>Biology: </a:t>
            </a:r>
            <a:endParaRPr lang="en-GB" dirty="0" smtClean="0"/>
          </a:p>
          <a:p>
            <a:pPr lvl="1"/>
            <a:r>
              <a:rPr lang="en-GB" dirty="0" err="1" smtClean="0"/>
              <a:t>MultipleSequenceAlignment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8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902"/>
            <a:ext cx="10515600" cy="892175"/>
          </a:xfrm>
        </p:spPr>
        <p:txBody>
          <a:bodyPr/>
          <a:lstStyle/>
          <a:p>
            <a:r>
              <a:rPr lang="en-GB" dirty="0"/>
              <a:t>The web of NP-completeness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02" y="1409334"/>
            <a:ext cx="6031767" cy="4657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0516" y="2399185"/>
            <a:ext cx="4334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Arrows represent polyreductions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Solid black arrows: we 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Dotted arrows: see other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Grey arrows: follow from NP-completeness of CircuitSAT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29" y="2578711"/>
            <a:ext cx="8278855" cy="1054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techniques for NP-completeness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11306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To prove that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 smtClean="0"/>
                  <a:t> is NP-complete, it’s usually easiest to use definition 3: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Choose a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 smtClean="0"/>
                  <a:t> that is similar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 smtClean="0"/>
                  <a:t> or has a simple polyreduction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11306"/>
              </a:xfrm>
              <a:blipFill>
                <a:blip r:embed="rId3"/>
                <a:stretch>
                  <a:fillRect l="-1043" t="-2778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5574323"/>
            <a:ext cx="817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Example (exercise): prove that HalfUHC is NP-complete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0739" y="2514600"/>
            <a:ext cx="8431822" cy="11957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6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7427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Good </a:t>
            </a:r>
            <a:r>
              <a:rPr lang="en-GB" dirty="0"/>
              <a:t>news and bad news about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028700"/>
            <a:ext cx="11025554" cy="5148263"/>
          </a:xfrm>
        </p:spPr>
        <p:txBody>
          <a:bodyPr>
            <a:normAutofit/>
          </a:bodyPr>
          <a:lstStyle/>
          <a:p>
            <a:r>
              <a:rPr lang="en-GB" dirty="0" smtClean="0"/>
              <a:t>There are many NP-complete problems, but there seem to be some problems between P and NP-complete.</a:t>
            </a:r>
          </a:p>
          <a:p>
            <a:pPr lvl="1"/>
            <a:r>
              <a:rPr lang="en-GB" dirty="0" smtClean="0"/>
              <a:t>Examples: Factor, </a:t>
            </a:r>
            <a:r>
              <a:rPr lang="en-GB" dirty="0" err="1" smtClean="0"/>
              <a:t>DiscreteLog</a:t>
            </a:r>
            <a:endParaRPr lang="en-GB" dirty="0" smtClean="0"/>
          </a:p>
          <a:p>
            <a:r>
              <a:rPr lang="en-GB" dirty="0" smtClean="0"/>
              <a:t>Don’t forget that some seemingly challenging problems are actually in P</a:t>
            </a:r>
          </a:p>
          <a:p>
            <a:pPr lvl="1"/>
            <a:r>
              <a:rPr lang="en-GB" dirty="0" smtClean="0"/>
              <a:t>Examples: </a:t>
            </a:r>
            <a:r>
              <a:rPr lang="en-GB" dirty="0" err="1" smtClean="0"/>
              <a:t>IsPrime</a:t>
            </a:r>
            <a:r>
              <a:rPr lang="en-GB" dirty="0"/>
              <a:t>, </a:t>
            </a:r>
            <a:r>
              <a:rPr lang="en-GB" dirty="0" err="1" smtClean="0"/>
              <a:t>MinCut</a:t>
            </a:r>
            <a:r>
              <a:rPr lang="en-GB" dirty="0"/>
              <a:t>, </a:t>
            </a:r>
            <a:r>
              <a:rPr lang="en-GB" dirty="0" err="1" smtClean="0"/>
              <a:t>ShortestPath</a:t>
            </a:r>
            <a:r>
              <a:rPr lang="en-GB" dirty="0"/>
              <a:t>, </a:t>
            </a:r>
            <a:r>
              <a:rPr lang="en-GB" dirty="0" err="1" smtClean="0"/>
              <a:t>LinearProgramming</a:t>
            </a:r>
            <a:endParaRPr lang="en-GB" dirty="0" smtClean="0"/>
          </a:p>
          <a:p>
            <a:r>
              <a:rPr lang="en-GB" dirty="0"/>
              <a:t>Some NP-hard problems can be approximated </a:t>
            </a:r>
            <a:r>
              <a:rPr lang="en-GB" dirty="0" smtClean="0"/>
              <a:t>efficiently</a:t>
            </a:r>
          </a:p>
          <a:p>
            <a:pPr lvl="1"/>
            <a:r>
              <a:rPr lang="en-GB" dirty="0" smtClean="0"/>
              <a:t>Examples: TSP, </a:t>
            </a:r>
            <a:r>
              <a:rPr lang="en-GB" dirty="0" err="1" smtClean="0"/>
              <a:t>TaskAssignment</a:t>
            </a:r>
            <a:endParaRPr lang="en-GB" dirty="0" smtClean="0"/>
          </a:p>
          <a:p>
            <a:r>
              <a:rPr lang="en-GB" dirty="0"/>
              <a:t>Some NP-hard problems can be solved efficiently for real-world </a:t>
            </a:r>
            <a:r>
              <a:rPr lang="en-GB" dirty="0" smtClean="0"/>
              <a:t>inputs</a:t>
            </a:r>
          </a:p>
          <a:p>
            <a:pPr lvl="1"/>
            <a:r>
              <a:rPr lang="en-GB" dirty="0" smtClean="0"/>
              <a:t>Example: SAT</a:t>
            </a:r>
          </a:p>
          <a:p>
            <a:r>
              <a:rPr lang="en-GB" dirty="0"/>
              <a:t>Some NP-hard problems can be solved in </a:t>
            </a:r>
            <a:r>
              <a:rPr lang="en-GB" dirty="0" smtClean="0"/>
              <a:t>pseudo-polynomial time </a:t>
            </a:r>
          </a:p>
          <a:p>
            <a:pPr lvl="1"/>
            <a:r>
              <a:rPr lang="en-GB" dirty="0" smtClean="0"/>
              <a:t>Examples: </a:t>
            </a:r>
            <a:r>
              <a:rPr lang="en-GB" dirty="0"/>
              <a:t>Packing, </a:t>
            </a:r>
            <a:r>
              <a:rPr lang="en-GB" dirty="0" err="1" smtClean="0"/>
              <a:t>SubsetSum</a:t>
            </a:r>
            <a:r>
              <a:rPr lang="en-GB" dirty="0"/>
              <a:t>, </a:t>
            </a:r>
            <a:r>
              <a:rPr lang="en-GB" dirty="0" smtClean="0"/>
              <a:t>Partition, </a:t>
            </a:r>
            <a:r>
              <a:rPr lang="en-GB" dirty="0" err="1"/>
              <a:t>TaskAssignment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6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52" y="117636"/>
            <a:ext cx="10515600" cy="1325563"/>
          </a:xfrm>
        </p:spPr>
        <p:txBody>
          <a:bodyPr/>
          <a:lstStyle/>
          <a:p>
            <a:r>
              <a:rPr lang="en-GB" dirty="0" smtClean="0"/>
              <a:t>P versus NP: the most famous problem in computer science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665" y="1327337"/>
            <a:ext cx="8067545" cy="3797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9365" y="3103790"/>
            <a:ext cx="2283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B050"/>
                </a:solidFill>
              </a:rPr>
              <a:t>Are there any computational problems in here?</a:t>
            </a:r>
            <a:endParaRPr lang="en-GB" sz="20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818396"/>
            <a:ext cx="6619520" cy="1083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5443028"/>
            <a:ext cx="6619520" cy="8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define in terms of determinism versus nondeterminism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57" y="1930665"/>
            <a:ext cx="10515600" cy="1409944"/>
          </a:xfrm>
        </p:spPr>
        <p:txBody>
          <a:bodyPr/>
          <a:lstStyle/>
          <a:p>
            <a:r>
              <a:rPr lang="en-GB" dirty="0" smtClean="0"/>
              <a:t>“In P” means “can solve with polytime, deterministic program”</a:t>
            </a:r>
          </a:p>
          <a:p>
            <a:r>
              <a:rPr lang="en-GB" dirty="0"/>
              <a:t>“In </a:t>
            </a:r>
            <a:r>
              <a:rPr lang="en-GB" dirty="0" smtClean="0"/>
              <a:t>NP</a:t>
            </a:r>
            <a:r>
              <a:rPr lang="en-GB" dirty="0"/>
              <a:t>” means “can solve with polytime, </a:t>
            </a:r>
            <a:r>
              <a:rPr lang="en-GB" dirty="0" smtClean="0"/>
              <a:t>nondeterministic </a:t>
            </a:r>
            <a:r>
              <a:rPr lang="en-GB" dirty="0"/>
              <a:t>program”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57" y="3580586"/>
            <a:ext cx="10083613" cy="16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948" y="1415562"/>
            <a:ext cx="8183029" cy="2655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interpretation in terms of computation trees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20" y="4668772"/>
            <a:ext cx="10783421" cy="17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Interesting: we already encountered many </a:t>
            </a:r>
            <a:r>
              <a:rPr lang="en-GB" dirty="0" err="1" smtClean="0"/>
              <a:t>polyequivalent</a:t>
            </a:r>
            <a:r>
              <a:rPr lang="en-GB" dirty="0" smtClean="0"/>
              <a:t> problems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53" y="2684673"/>
            <a:ext cx="10692545" cy="507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0369" y="1321356"/>
            <a:ext cx="177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w</a:t>
            </a:r>
            <a:r>
              <a:rPr lang="en-GB" dirty="0" smtClean="0">
                <a:solidFill>
                  <a:srgbClr val="0070C0"/>
                </a:solidFill>
              </a:rPr>
              <a:t>e proved these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4211518" y="1690688"/>
            <a:ext cx="4026874" cy="9939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6049110" y="1690688"/>
            <a:ext cx="2189282" cy="9939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8238392" y="1690688"/>
            <a:ext cx="1758461" cy="9939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83061" y="3816960"/>
            <a:ext cx="202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</a:t>
            </a:r>
            <a:r>
              <a:rPr lang="en-GB" dirty="0" smtClean="0">
                <a:solidFill>
                  <a:srgbClr val="0070C0"/>
                </a:solidFill>
              </a:rPr>
              <a:t>an be proved, but we didn’t do  it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8238392" y="3192307"/>
            <a:ext cx="858715" cy="6246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7932" y="4573897"/>
            <a:ext cx="8655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GB" sz="2400" dirty="0" smtClean="0"/>
              <a:t>hese problems are “equally hard” (if we ignore polynomial factors in running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Thousands of other problems are known to be at this same level of “hardness”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We call this class of problems </a:t>
            </a:r>
            <a:r>
              <a:rPr lang="en-GB" sz="2400" b="1" i="1" dirty="0" smtClean="0"/>
              <a:t>NP-complete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3005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classical definition of NP-complete problems defines them as the “hardest” problems in NP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6046"/>
            <a:ext cx="10515600" cy="133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177" y="4660654"/>
            <a:ext cx="9987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DHC is NP-complete (although we haven’t proved that yet).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Given that DHC is NP-complete, the above definition tells us that </a:t>
            </a:r>
            <a:r>
              <a:rPr lang="en-GB" sz="2400" b="1" dirty="0" smtClean="0">
                <a:solidFill>
                  <a:srgbClr val="0070C0"/>
                </a:solidFill>
              </a:rPr>
              <a:t>all</a:t>
            </a:r>
            <a:r>
              <a:rPr lang="en-GB" sz="2400" dirty="0" smtClean="0">
                <a:solidFill>
                  <a:srgbClr val="0070C0"/>
                </a:solidFill>
              </a:rPr>
              <a:t> NP problems </a:t>
            </a:r>
            <a:r>
              <a:rPr lang="en-GB" sz="2400" dirty="0" err="1" smtClean="0">
                <a:solidFill>
                  <a:srgbClr val="0070C0"/>
                </a:solidFill>
              </a:rPr>
              <a:t>polyreduce</a:t>
            </a:r>
            <a:r>
              <a:rPr lang="en-GB" sz="2400" dirty="0" smtClean="0">
                <a:solidFill>
                  <a:srgbClr val="0070C0"/>
                </a:solidFill>
              </a:rPr>
              <a:t> to DHC! Strange, but true.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Famous example: it was proved in the 1970s that all NP problems </a:t>
            </a:r>
            <a:r>
              <a:rPr lang="en-GB" dirty="0" err="1" smtClean="0"/>
              <a:t>polyreduce</a:t>
            </a:r>
            <a:r>
              <a:rPr lang="en-GB" dirty="0" smtClean="0"/>
              <a:t> to SAT (Cook-Levin theorem)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r>
              <a:rPr lang="en-GB" dirty="0" smtClean="0"/>
              <a:t>Because of this, we obtain an easier but equivalent definition of NP-completeness: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7" y="3151652"/>
            <a:ext cx="9932309" cy="900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097" y="4793941"/>
            <a:ext cx="649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Exercise: Why is this definition equivalent to the earlier one?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131" y="5464089"/>
            <a:ext cx="7403237" cy="9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654" y="171695"/>
            <a:ext cx="10515600" cy="1325563"/>
          </a:xfrm>
        </p:spPr>
        <p:txBody>
          <a:bodyPr/>
          <a:lstStyle/>
          <a:p>
            <a:r>
              <a:rPr lang="en-GB" dirty="0" smtClean="0"/>
              <a:t>In fact, there’s nothing special about SAT in the definition of NP-completeness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3576" y="3975884"/>
            <a:ext cx="659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Exercise: Why is this definition equivalent to the earlier ones?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6" y="4636494"/>
            <a:ext cx="9349154" cy="847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2" y="1956465"/>
            <a:ext cx="10659208" cy="135754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04646" y="5666178"/>
            <a:ext cx="9358016" cy="11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895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Office Theme</vt:lpstr>
      <vt:lpstr>14. NP-completeness</vt:lpstr>
      <vt:lpstr>Recall definitions of P, NP, Exp</vt:lpstr>
      <vt:lpstr>P versus NP: the most famous problem in computer science</vt:lpstr>
      <vt:lpstr>Can define in terms of determinism versus nondeterminism</vt:lpstr>
      <vt:lpstr>Interesting interpretation in terms of computation trees</vt:lpstr>
      <vt:lpstr>Interesting: we already encountered many polyequivalent problems</vt:lpstr>
      <vt:lpstr>The classical definition of NP-complete problems defines them as the “hardest” problems in NP</vt:lpstr>
      <vt:lpstr>Famous example: it was proved in the 1970s that all NP problems polyreduce to SAT (Cook-Levin theorem)</vt:lpstr>
      <vt:lpstr>In fact, there’s nothing special about SAT in the definition of NP-completeness</vt:lpstr>
      <vt:lpstr>We can also define NP-completeness in terms of polyequivalence</vt:lpstr>
      <vt:lpstr>NP-completeness gives us new ways of understanding P vs NP</vt:lpstr>
      <vt:lpstr>NP-hard means “as hard as NP-complete, and maybe harder”</vt:lpstr>
      <vt:lpstr>Summary of complexity classes, restricting attention to decision problems only</vt:lpstr>
      <vt:lpstr>Summary of complexity classes, including nondecision problems</vt:lpstr>
      <vt:lpstr>What if P=NP?</vt:lpstr>
      <vt:lpstr>Our next goal: prove that CircuitSAT is NP-complete</vt:lpstr>
      <vt:lpstr>Preliminary fact: polytime programs can be implemented by polysized circuits</vt:lpstr>
      <vt:lpstr>Sketch of proof that D≤_P "CircuitSAT" </vt:lpstr>
      <vt:lpstr>Sketch of proof that D≤_P "CircuitSAT" (part II) </vt:lpstr>
      <vt:lpstr>Sketch of proof that D≤_P "CircuitSAT" (part III) </vt:lpstr>
      <vt:lpstr>NP-completeness is widespread</vt:lpstr>
      <vt:lpstr>The web of NP-completeness</vt:lpstr>
      <vt:lpstr>Proof techniques for NP-completeness</vt:lpstr>
      <vt:lpstr>Good news and bad news about NP-completeness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John Mac Cormick (CMP - Staff)</cp:lastModifiedBy>
  <cp:revision>151</cp:revision>
  <dcterms:created xsi:type="dcterms:W3CDTF">2017-06-16T14:57:42Z</dcterms:created>
  <dcterms:modified xsi:type="dcterms:W3CDTF">2017-10-11T13:09:53Z</dcterms:modified>
</cp:coreProperties>
</file>