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5" r:id="rId3"/>
    <p:sldId id="406" r:id="rId4"/>
    <p:sldId id="407" r:id="rId5"/>
    <p:sldId id="408" r:id="rId6"/>
    <p:sldId id="410" r:id="rId7"/>
    <p:sldId id="411" r:id="rId8"/>
    <p:sldId id="412" r:id="rId9"/>
    <p:sldId id="413" r:id="rId10"/>
    <p:sldId id="414" r:id="rId11"/>
    <p:sldId id="415" r:id="rId12"/>
    <p:sldId id="418" r:id="rId13"/>
    <p:sldId id="416" r:id="rId14"/>
    <p:sldId id="419" r:id="rId15"/>
    <p:sldId id="417" r:id="rId16"/>
    <p:sldId id="420" r:id="rId17"/>
    <p:sldId id="42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21" autoAdjust="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5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0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5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1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4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1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1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6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2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0031-D6FA-482B-BEE2-3982F80F928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109" y="1857653"/>
            <a:ext cx="11660957" cy="2054471"/>
          </a:xfrm>
        </p:spPr>
        <p:txBody>
          <a:bodyPr>
            <a:normAutofit fontScale="90000"/>
          </a:bodyPr>
          <a:lstStyle/>
          <a:p>
            <a:r>
              <a:rPr lang="en-US" dirty="0"/>
              <a:t>16. </a:t>
            </a:r>
            <a:r>
              <a:rPr lang="en-GB" dirty="0"/>
              <a:t>You can't prove everything that's true </a:t>
            </a:r>
            <a:br>
              <a:rPr lang="en-GB" dirty="0"/>
            </a:br>
            <a:r>
              <a:rPr lang="en-GB" dirty="0"/>
              <a:t>(Gödel’s theorem via Turing’s ideas)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81426"/>
            <a:ext cx="9144000" cy="676373"/>
          </a:xfrm>
        </p:spPr>
        <p:txBody>
          <a:bodyPr/>
          <a:lstStyle/>
          <a:p>
            <a:r>
              <a:rPr lang="en-US" dirty="0"/>
              <a:t>Lecture slides for </a:t>
            </a:r>
            <a:r>
              <a:rPr lang="en-US" i="1" dirty="0"/>
              <a:t>What Can Be Computed?</a:t>
            </a:r>
          </a:p>
        </p:txBody>
      </p:sp>
    </p:spTree>
    <p:extLst>
      <p:ext uri="{BB962C8B-B14F-4D97-AF65-F5344CB8AC3E}">
        <p14:creationId xmlns:p14="http://schemas.microsoft.com/office/powerpoint/2010/main" val="1161666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Peano arithmetic is a logical system that describes integers, addition, and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3880"/>
          </a:xfrm>
        </p:spPr>
        <p:txBody>
          <a:bodyPr/>
          <a:lstStyle/>
          <a:p>
            <a:r>
              <a:rPr lang="en-GB" dirty="0"/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5451" y="2639505"/>
            <a:ext cx="682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NOT EXISTS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0''*x=y AND y=0'''''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95167" y="3456311"/>
                <a:ext cx="88129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Meaning: there do not exist integers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/>
                  <a:t> such that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67" y="3456311"/>
                <a:ext cx="8812925" cy="461665"/>
              </a:xfrm>
              <a:prstGeom prst="rect">
                <a:avLst/>
              </a:prstGeom>
              <a:blipFill>
                <a:blip r:embed="rId2"/>
                <a:stretch>
                  <a:fillRect l="-1107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48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6016"/>
            <a:ext cx="10515600" cy="879213"/>
          </a:xfrm>
        </p:spPr>
        <p:txBody>
          <a:bodyPr>
            <a:normAutofit fontScale="90000"/>
          </a:bodyPr>
          <a:lstStyle/>
          <a:p>
            <a:r>
              <a:rPr lang="en-GB" dirty="0"/>
              <a:t>Peano arithmetic can express all the usual concepts of elementary number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321" y="1327977"/>
            <a:ext cx="10515600" cy="107783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We don’t study the details. Instead, take it on faith that Peano arithmetic can express the following statements: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235" y="2178363"/>
            <a:ext cx="8562486" cy="46796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7963" y="5542961"/>
            <a:ext cx="2498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Of course, statements can be true or false. This one is false.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30078" y="6108569"/>
            <a:ext cx="603316" cy="1979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08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Goal: prove that Peano arithmetic is incomplete (there exist true mathematical statements that can’t be proved)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84981"/>
            <a:ext cx="10515600" cy="379198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Plan: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Show halting problem can be converted into Peano arithmetic (PA)</a:t>
            </a:r>
          </a:p>
          <a:p>
            <a:pPr lvl="1"/>
            <a:r>
              <a:rPr lang="en-GB" dirty="0"/>
              <a:t>This immediately shows PA is undecidable, but doesn’t yet show it’s incomplete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Show provable PA statements can be recognized</a:t>
            </a:r>
          </a:p>
          <a:p>
            <a:pPr lvl="1"/>
            <a:r>
              <a:rPr lang="en-GB" dirty="0"/>
              <a:t>They can’t be decided, but they can be recognized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Analyze</a:t>
            </a:r>
            <a:r>
              <a:rPr lang="en-GB" dirty="0"/>
              <a:t> a strange program called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godel.py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Exhibit a true, unprovable PA statement embedded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godel.py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1694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589"/>
            <a:ext cx="10515600" cy="13255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Show halting problem can be converted into Peano arithmetic (PA)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10" y="1581181"/>
            <a:ext cx="10785049" cy="30456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3910" y="4835950"/>
                <a:ext cx="10796205" cy="1247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solidFill>
                      <a:srgbClr val="0070C0"/>
                    </a:solidFill>
                  </a:rPr>
                  <a:t>Sketch of proof: Express as</a:t>
                </a:r>
              </a:p>
              <a:p>
                <a:endParaRPr lang="en-GB" sz="2400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GB" sz="2400" dirty="0">
                    <a:solidFill>
                      <a:srgbClr val="0070C0"/>
                    </a:solidFill>
                  </a:rPr>
                  <a:t>there exists an integer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Done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GB" sz="24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Step</m:t>
                            </m:r>
                          </m:e>
                          <m:sup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d>
                          <m:d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10" y="4835950"/>
                <a:ext cx="10796205" cy="1247842"/>
              </a:xfrm>
              <a:prstGeom prst="rect">
                <a:avLst/>
              </a:prstGeom>
              <a:blipFill>
                <a:blip r:embed="rId3"/>
                <a:stretch>
                  <a:fillRect l="-847" t="-3902" b="-87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134377" y="6100261"/>
            <a:ext cx="2733773" cy="6640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initial machine state, expressed as binary integer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8659465" y="6032501"/>
            <a:ext cx="471835" cy="26669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10367" y="4357992"/>
            <a:ext cx="273377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integer function that implements the transition function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720554" y="4794250"/>
            <a:ext cx="947196" cy="92221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30613" y="6165850"/>
            <a:ext cx="27337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function that is 1 if machine has halted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956300" y="5975528"/>
            <a:ext cx="644036" cy="29192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843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2. Show provable PA statements can be recognized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2734"/>
          </a:xfrm>
        </p:spPr>
        <p:txBody>
          <a:bodyPr/>
          <a:lstStyle/>
          <a:p>
            <a:r>
              <a:rPr lang="en-GB" dirty="0"/>
              <a:t>This program recognizes provable PA statements: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027" y="2793296"/>
            <a:ext cx="9881773" cy="364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34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639" y="91750"/>
            <a:ext cx="10515600" cy="766090"/>
          </a:xfrm>
        </p:spPr>
        <p:txBody>
          <a:bodyPr>
            <a:normAutofit fontScale="90000"/>
          </a:bodyPr>
          <a:lstStyle/>
          <a:p>
            <a:r>
              <a:rPr lang="en-GB" dirty="0"/>
              <a:t>3. </a:t>
            </a:r>
            <a:r>
              <a:rPr lang="en-GB" dirty="0" err="1"/>
              <a:t>Analyze</a:t>
            </a:r>
            <a:r>
              <a:rPr lang="en-GB" dirty="0"/>
              <a:t> a strange program called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godel.py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57" y="857840"/>
            <a:ext cx="8770020" cy="50729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748" y="6148453"/>
            <a:ext cx="682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Exercise: what does this program do on empty input?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65476" y="4123789"/>
            <a:ext cx="4826524" cy="70788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Note the meaning of </a:t>
            </a:r>
            <a:r>
              <a:rPr lang="en-GB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notHaltInPeano</a:t>
            </a:r>
            <a:r>
              <a:rPr lang="en-GB" sz="2000" dirty="0">
                <a:solidFill>
                  <a:srgbClr val="FF0000"/>
                </a:solidFill>
              </a:rPr>
              <a:t>: </a:t>
            </a:r>
          </a:p>
          <a:p>
            <a:r>
              <a:rPr lang="en-GB" sz="2000" dirty="0">
                <a:solidFill>
                  <a:srgbClr val="FF0000"/>
                </a:solidFill>
              </a:rPr>
              <a:t>“</a:t>
            </a:r>
            <a:r>
              <a:rPr lang="en-GB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godel.py</a:t>
            </a:r>
            <a:r>
              <a:rPr lang="en-GB" sz="2000" dirty="0">
                <a:solidFill>
                  <a:srgbClr val="FF0000"/>
                </a:solidFill>
              </a:rPr>
              <a:t> doesn't halt on empty input”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155703" y="4477732"/>
            <a:ext cx="1209773" cy="94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25266" y="1759845"/>
            <a:ext cx="1296186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See step 2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515493" y="1959900"/>
            <a:ext cx="1209773" cy="94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09262" y="2871332"/>
            <a:ext cx="1296186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See step 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99489" y="3071387"/>
            <a:ext cx="1209773" cy="94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39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57" y="89223"/>
            <a:ext cx="11664102" cy="766090"/>
          </a:xfrm>
        </p:spPr>
        <p:txBody>
          <a:bodyPr>
            <a:noAutofit/>
          </a:bodyPr>
          <a:lstStyle/>
          <a:p>
            <a:r>
              <a:rPr lang="en-GB" sz="3200" dirty="0"/>
              <a:t>4. Exhibit a true, unprovable PA statement embedded in 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godel.py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57" y="857840"/>
            <a:ext cx="8770020" cy="50729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511" y="5894849"/>
            <a:ext cx="576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Exercise: what does this program do on empty input?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Answer: It loops (specifically, hangs at line 14)…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65476" y="4123789"/>
            <a:ext cx="4826524" cy="70788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Note the meaning of </a:t>
            </a:r>
            <a:r>
              <a:rPr lang="en-GB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notHaltInPeano</a:t>
            </a:r>
            <a:r>
              <a:rPr lang="en-GB" sz="2000" dirty="0">
                <a:solidFill>
                  <a:srgbClr val="FF0000"/>
                </a:solidFill>
              </a:rPr>
              <a:t>: </a:t>
            </a:r>
          </a:p>
          <a:p>
            <a:r>
              <a:rPr lang="en-GB" sz="2000" dirty="0">
                <a:solidFill>
                  <a:srgbClr val="FF0000"/>
                </a:solidFill>
              </a:rPr>
              <a:t>“</a:t>
            </a:r>
            <a:r>
              <a:rPr lang="en-GB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godel.py</a:t>
            </a:r>
            <a:r>
              <a:rPr lang="en-GB" sz="2000" dirty="0">
                <a:solidFill>
                  <a:srgbClr val="FF0000"/>
                </a:solidFill>
              </a:rPr>
              <a:t> doesn't halt on empty input”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155703" y="4477732"/>
            <a:ext cx="1209773" cy="94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25266" y="1759845"/>
            <a:ext cx="1296186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See step 2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515493" y="1959900"/>
            <a:ext cx="1209773" cy="94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09262" y="2871332"/>
            <a:ext cx="1296186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See step 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99489" y="3071387"/>
            <a:ext cx="1209773" cy="94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74729" y="5995347"/>
            <a:ext cx="5893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…therefore, </a:t>
            </a:r>
            <a:r>
              <a:rPr lang="en-GB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notHaltInPeano</a:t>
            </a:r>
            <a:r>
              <a:rPr lang="en-GB" sz="2000" dirty="0">
                <a:solidFill>
                  <a:srgbClr val="0070C0"/>
                </a:solidFill>
              </a:rPr>
              <a:t> is true but not provable!! (Exercise: why?) </a:t>
            </a:r>
          </a:p>
        </p:txBody>
      </p:sp>
    </p:spTree>
    <p:extLst>
      <p:ext uri="{BB962C8B-B14F-4D97-AF65-F5344CB8AC3E}">
        <p14:creationId xmlns:p14="http://schemas.microsoft.com/office/powerpoint/2010/main" val="3697609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Turing, Gödel, and the incompleteness of mathematics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4990"/>
            <a:ext cx="10515600" cy="3566507"/>
          </a:xfrm>
        </p:spPr>
        <p:txBody>
          <a:bodyPr/>
          <a:lstStyle/>
          <a:p>
            <a:r>
              <a:rPr lang="en-GB" dirty="0"/>
              <a:t>Gödel proved mathematics is incomplete in the early 1930s</a:t>
            </a:r>
          </a:p>
          <a:p>
            <a:pPr lvl="1"/>
            <a:r>
              <a:rPr lang="en-GB" dirty="0"/>
              <a:t>But this proof requires some challenging mathematics</a:t>
            </a:r>
          </a:p>
          <a:p>
            <a:r>
              <a:rPr lang="en-GB" dirty="0"/>
              <a:t>Turing tried to extend Gödel’s results later in the 1930s</a:t>
            </a:r>
          </a:p>
          <a:p>
            <a:r>
              <a:rPr lang="en-GB" dirty="0"/>
              <a:t>While working on that, Turing  invented Turing machines and demonstrated unsolvable problems for those machines</a:t>
            </a:r>
          </a:p>
          <a:p>
            <a:r>
              <a:rPr lang="en-GB" dirty="0"/>
              <a:t>We have just seen that Turing’s ideas yield a surprisingly simple proof of Gödel’s earlier result that mathematics is incomplete</a:t>
            </a:r>
          </a:p>
        </p:txBody>
      </p:sp>
    </p:spTree>
    <p:extLst>
      <p:ext uri="{BB962C8B-B14F-4D97-AF65-F5344CB8AC3E}">
        <p14:creationId xmlns:p14="http://schemas.microsoft.com/office/powerpoint/2010/main" val="265924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Goal: investigate which mathematical statements can be proved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Main tools:</a:t>
            </a:r>
          </a:p>
          <a:p>
            <a:pPr lvl="1"/>
            <a:r>
              <a:rPr lang="en-GB" dirty="0"/>
              <a:t>Proof systems</a:t>
            </a:r>
          </a:p>
          <a:p>
            <a:pPr lvl="1"/>
            <a:r>
              <a:rPr lang="en-GB" dirty="0"/>
              <a:t>Logical systems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487918" y="2196446"/>
            <a:ext cx="4589673" cy="1200329"/>
            <a:chOff x="3487918" y="2196446"/>
            <a:chExt cx="4589673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5747209" y="2196446"/>
              <a:ext cx="2330382" cy="1200329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400" dirty="0">
                  <a:solidFill>
                    <a:srgbClr val="0070C0"/>
                  </a:solidFill>
                </a:rPr>
                <a:t>alphabet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400" dirty="0">
                  <a:solidFill>
                    <a:srgbClr val="0070C0"/>
                  </a:solidFill>
                </a:rPr>
                <a:t>axioms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400" dirty="0">
                  <a:solidFill>
                    <a:srgbClr val="0070C0"/>
                  </a:solidFill>
                </a:rPr>
                <a:t>inference rules</a:t>
              </a:r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3487918" y="2498103"/>
              <a:ext cx="2259291" cy="2985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582186" y="3051834"/>
            <a:ext cx="7180473" cy="1978063"/>
            <a:chOff x="3582186" y="3051834"/>
            <a:chExt cx="7180473" cy="1978063"/>
          </a:xfrm>
        </p:grpSpPr>
        <p:sp>
          <p:nvSpPr>
            <p:cNvPr id="9" name="TextBox 8"/>
            <p:cNvSpPr txBox="1"/>
            <p:nvPr/>
          </p:nvSpPr>
          <p:spPr>
            <a:xfrm>
              <a:off x="5747209" y="4198900"/>
              <a:ext cx="5015450" cy="830997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0070C0"/>
                  </a:solidFill>
                </a:rPr>
                <a:t>Same as proof system, but also has a </a:t>
              </a:r>
              <a:r>
                <a:rPr lang="en-GB" sz="2400" i="1" dirty="0">
                  <a:solidFill>
                    <a:srgbClr val="0070C0"/>
                  </a:solidFill>
                </a:rPr>
                <a:t>truth assignment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582186" y="3051834"/>
              <a:ext cx="2165023" cy="15625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958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a proof system: BinAd</a:t>
            </a:r>
          </a:p>
        </p:txBody>
      </p:sp>
    </p:spTree>
    <p:extLst>
      <p:ext uri="{BB962C8B-B14F-4D97-AF65-F5344CB8AC3E}">
        <p14:creationId xmlns:p14="http://schemas.microsoft.com/office/powerpoint/2010/main" val="85474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a proof system: BinAd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8101"/>
                <a:ext cx="10515600" cy="4351338"/>
              </a:xfrm>
            </p:spPr>
            <p:txBody>
              <a:bodyPr/>
              <a:lstStyle/>
              <a:p>
                <a:r>
                  <a:rPr lang="en-GB" dirty="0"/>
                  <a:t>Alphabet: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b="0" i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 +, =</m:t>
                        </m:r>
                      </m:e>
                    </m:d>
                  </m:oMath>
                </a14:m>
                <a:endParaRPr lang="en-GB" b="0" dirty="0"/>
              </a:p>
              <a:p>
                <a:endParaRPr lang="en-GB" dirty="0"/>
              </a:p>
              <a:p>
                <a:r>
                  <a:rPr lang="en-GB" dirty="0"/>
                  <a:t>Axiom: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Inference rules: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8101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720" y="3345759"/>
            <a:ext cx="1052218" cy="458328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720" y="5132511"/>
            <a:ext cx="7985484" cy="1269881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7707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358" y="212930"/>
            <a:ext cx="10515600" cy="634115"/>
          </a:xfrm>
        </p:spPr>
        <p:txBody>
          <a:bodyPr>
            <a:normAutofit fontScale="90000"/>
          </a:bodyPr>
          <a:lstStyle/>
          <a:p>
            <a:r>
              <a:rPr lang="en-GB" dirty="0"/>
              <a:t>Examples of applying inference rules in BinAd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272" y="2218776"/>
            <a:ext cx="10515600" cy="2735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801" y="943706"/>
            <a:ext cx="6280314" cy="998719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4798243" y="2837468"/>
            <a:ext cx="6721311" cy="7352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811598" y="3513015"/>
            <a:ext cx="6721311" cy="5405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108542" y="4053523"/>
            <a:ext cx="6721311" cy="8134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36555" y="5131576"/>
            <a:ext cx="69156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Experiments: after importing </a:t>
            </a:r>
            <a:r>
              <a:rPr lang="en-GB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binAd.py</a:t>
            </a:r>
            <a:r>
              <a:rPr lang="en-GB" sz="2400" dirty="0">
                <a:solidFill>
                  <a:srgbClr val="0070C0"/>
                </a:solidFill>
              </a:rPr>
              <a:t>, try</a:t>
            </a:r>
          </a:p>
          <a:p>
            <a:pPr lvl="3"/>
            <a:r>
              <a:rPr lang="en-GB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applyRuleTwo</a:t>
            </a:r>
            <a:r>
              <a:rPr lang="en-GB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('1+1+1=11') </a:t>
            </a:r>
          </a:p>
          <a:p>
            <a:pPr lvl="3"/>
            <a:r>
              <a:rPr lang="en-GB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isProvable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('1+1+1=11')</a:t>
            </a:r>
          </a:p>
          <a:p>
            <a:pPr lvl="3"/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isProvable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('1=0')</a:t>
            </a:r>
            <a:endParaRPr lang="en-GB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5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Goal: investigate which mathematical statements can be proved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Main tools:</a:t>
            </a:r>
          </a:p>
          <a:p>
            <a:pPr lvl="1"/>
            <a:r>
              <a:rPr lang="en-GB" dirty="0"/>
              <a:t>Proof systems</a:t>
            </a:r>
          </a:p>
          <a:p>
            <a:pPr lvl="1"/>
            <a:r>
              <a:rPr lang="en-GB" dirty="0"/>
              <a:t>Logical systems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487918" y="2196446"/>
            <a:ext cx="4589673" cy="1200329"/>
            <a:chOff x="3487918" y="2196446"/>
            <a:chExt cx="4589673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5747209" y="2196446"/>
              <a:ext cx="2330382" cy="1200329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400" dirty="0">
                  <a:solidFill>
                    <a:srgbClr val="0070C0"/>
                  </a:solidFill>
                </a:rPr>
                <a:t>alphabet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400" dirty="0">
                  <a:solidFill>
                    <a:srgbClr val="0070C0"/>
                  </a:solidFill>
                </a:rPr>
                <a:t>axioms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400" dirty="0">
                  <a:solidFill>
                    <a:srgbClr val="0070C0"/>
                  </a:solidFill>
                </a:rPr>
                <a:t>inference rules</a:t>
              </a:r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3487918" y="2498103"/>
              <a:ext cx="2259291" cy="2985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582186" y="3051834"/>
            <a:ext cx="7180473" cy="1978063"/>
            <a:chOff x="3582186" y="3051834"/>
            <a:chExt cx="7180473" cy="1978063"/>
          </a:xfrm>
        </p:grpSpPr>
        <p:sp>
          <p:nvSpPr>
            <p:cNvPr id="9" name="TextBox 8"/>
            <p:cNvSpPr txBox="1"/>
            <p:nvPr/>
          </p:nvSpPr>
          <p:spPr>
            <a:xfrm>
              <a:off x="5747209" y="4198900"/>
              <a:ext cx="5015450" cy="830997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0070C0"/>
                  </a:solidFill>
                </a:rPr>
                <a:t>Same as proof system, but also has a </a:t>
              </a:r>
              <a:r>
                <a:rPr lang="en-GB" sz="2400" i="1" dirty="0">
                  <a:solidFill>
                    <a:srgbClr val="0070C0"/>
                  </a:solidFill>
                </a:rPr>
                <a:t>truth assignment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582186" y="3051834"/>
              <a:ext cx="2165023" cy="15625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962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logical system: BinAdLogic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the obvious truth value: statement is true if it is mathematically correct (e.g. “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1+1=10</a:t>
            </a:r>
            <a:r>
              <a:rPr lang="en-GB" dirty="0"/>
              <a:t>” is true; “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1+1=1</a:t>
            </a:r>
            <a:r>
              <a:rPr lang="en-GB" dirty="0"/>
              <a:t>” is false)</a:t>
            </a:r>
          </a:p>
          <a:p>
            <a:r>
              <a:rPr lang="en-GB" dirty="0"/>
              <a:t>Exercise: in BinAdLogic, is “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10+100=110</a:t>
            </a:r>
            <a:r>
              <a:rPr lang="en-GB" dirty="0"/>
              <a:t>”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/>
              <a:t>true?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/>
              <a:t>provable?</a:t>
            </a:r>
          </a:p>
          <a:p>
            <a:r>
              <a:rPr lang="en-GB" dirty="0"/>
              <a:t>Experiments: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&gt;&gt;&gt;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('1+1=10')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&gt;&gt;&gt;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isProvable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('1+1=10')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&gt;&gt;&gt;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('10000=10000')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&gt;&gt;&gt;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isProvable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('10000=10000')</a:t>
            </a:r>
          </a:p>
        </p:txBody>
      </p:sp>
    </p:spTree>
    <p:extLst>
      <p:ext uri="{BB962C8B-B14F-4D97-AF65-F5344CB8AC3E}">
        <p14:creationId xmlns:p14="http://schemas.microsoft.com/office/powerpoint/2010/main" val="96229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118" y="140042"/>
            <a:ext cx="10515600" cy="1303419"/>
          </a:xfrm>
        </p:spPr>
        <p:txBody>
          <a:bodyPr/>
          <a:lstStyle/>
          <a:p>
            <a:r>
              <a:rPr lang="en-GB" dirty="0"/>
              <a:t>BUT in some logical systems, truth is not the same as provability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87777"/>
          </a:xfrm>
        </p:spPr>
        <p:txBody>
          <a:bodyPr/>
          <a:lstStyle/>
          <a:p>
            <a:r>
              <a:rPr lang="en-GB" dirty="0"/>
              <a:t>Examples: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167" y="2364716"/>
            <a:ext cx="8433503" cy="22187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909" y="1241503"/>
            <a:ext cx="6280314" cy="998719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722683" y="872171"/>
            <a:ext cx="133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BinAdLogic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3376" y="5095566"/>
            <a:ext cx="94878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Exercises: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>
                <a:solidFill>
                  <a:srgbClr val="0070C0"/>
                </a:solidFill>
              </a:rPr>
              <a:t>Produce a BrokenBinAdLogic statement that is provable, but not true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>
                <a:solidFill>
                  <a:srgbClr val="0070C0"/>
                </a:solidFill>
              </a:rPr>
              <a:t>Produce a RestrictedBinAdLogic statement that is true, but not provable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>
                <a:solidFill>
                  <a:srgbClr val="0070C0"/>
                </a:solidFill>
              </a:rPr>
              <a:t>Think of a new truth assignment that “fixes” BrokenBinAdLogic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9332537" y="4981128"/>
            <a:ext cx="2513120" cy="667836"/>
            <a:chOff x="9332537" y="4981128"/>
            <a:chExt cx="2513120" cy="667836"/>
          </a:xfrm>
        </p:grpSpPr>
        <p:sp>
          <p:nvSpPr>
            <p:cNvPr id="8" name="TextBox 7"/>
            <p:cNvSpPr txBox="1"/>
            <p:nvPr/>
          </p:nvSpPr>
          <p:spPr>
            <a:xfrm>
              <a:off x="10454379" y="4981128"/>
              <a:ext cx="1391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solidFill>
                    <a:srgbClr val="00B050"/>
                  </a:solidFill>
                  <a:cs typeface="Courier New" panose="02070309020205020404" pitchFamily="49" charset="0"/>
                </a:rPr>
                <a:t>e.g. </a:t>
              </a:r>
              <a:r>
                <a:rPr lang="en-GB" sz="20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1+1=1</a:t>
              </a: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9332537" y="5181183"/>
              <a:ext cx="1121842" cy="46778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9681328" y="5981402"/>
            <a:ext cx="2452220" cy="400110"/>
            <a:chOff x="9681328" y="5981402"/>
            <a:chExt cx="2452220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0434493" y="5981402"/>
              <a:ext cx="16990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solidFill>
                    <a:srgbClr val="00B050"/>
                  </a:solidFill>
                  <a:cs typeface="Courier New" panose="02070309020205020404" pitchFamily="49" charset="0"/>
                </a:rPr>
                <a:t>e.g. </a:t>
              </a:r>
              <a:r>
                <a:rPr lang="en-GB" sz="20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1+10=11</a:t>
              </a: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9681328" y="6116745"/>
              <a:ext cx="753165" cy="6471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008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8882"/>
            <a:ext cx="10515600" cy="737811"/>
          </a:xfrm>
        </p:spPr>
        <p:txBody>
          <a:bodyPr/>
          <a:lstStyle/>
          <a:p>
            <a:r>
              <a:rPr lang="en-GB" dirty="0"/>
              <a:t>Consistency, completeness and decidability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348" y="914072"/>
            <a:ext cx="10515600" cy="17942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 logical system is</a:t>
            </a:r>
          </a:p>
          <a:p>
            <a:r>
              <a:rPr lang="en-GB" i="1" dirty="0"/>
              <a:t>consistent</a:t>
            </a:r>
            <a:r>
              <a:rPr lang="en-GB" dirty="0"/>
              <a:t> if all provable statements are true</a:t>
            </a:r>
          </a:p>
          <a:p>
            <a:r>
              <a:rPr lang="en-GB" i="1" dirty="0"/>
              <a:t>complete</a:t>
            </a:r>
            <a:r>
              <a:rPr lang="en-GB" dirty="0"/>
              <a:t> if all true statements are provable</a:t>
            </a:r>
          </a:p>
          <a:p>
            <a:r>
              <a:rPr lang="en-GB" i="1" dirty="0"/>
              <a:t>decidable</a:t>
            </a:r>
            <a:r>
              <a:rPr lang="en-GB" dirty="0"/>
              <a:t> if a computer program can decide the truth of statements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8" y="2745718"/>
            <a:ext cx="7456601" cy="40119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88058" y="3275815"/>
            <a:ext cx="3582185" cy="33323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35671" y="5780987"/>
            <a:ext cx="1677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will be explained soon!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47654" y="6315959"/>
            <a:ext cx="490194" cy="18853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41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2947</TotalTime>
  <Words>757</Words>
  <Application>Microsoft Office PowerPoint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Office Theme</vt:lpstr>
      <vt:lpstr>16. You can't prove everything that's true  (Gödel’s theorem via Turing’s ideas)</vt:lpstr>
      <vt:lpstr>Goal: investigate which mathematical statements can be proved</vt:lpstr>
      <vt:lpstr>Example of a proof system: BinAd</vt:lpstr>
      <vt:lpstr>Example of a proof system: BinAd</vt:lpstr>
      <vt:lpstr>Examples of applying inference rules in BinAd</vt:lpstr>
      <vt:lpstr>Goal: investigate which mathematical statements can be proved</vt:lpstr>
      <vt:lpstr>Example of logical system: BinAdLogic</vt:lpstr>
      <vt:lpstr>BUT in some logical systems, truth is not the same as provability</vt:lpstr>
      <vt:lpstr>Consistency, completeness and decidability</vt:lpstr>
      <vt:lpstr>Peano arithmetic is a logical system that describes integers, addition, and multiplication</vt:lpstr>
      <vt:lpstr>Peano arithmetic can express all the usual concepts of elementary number theory</vt:lpstr>
      <vt:lpstr>Goal: prove that Peano arithmetic is incomplete (there exist true mathematical statements that can’t be proved)</vt:lpstr>
      <vt:lpstr>Show halting problem can be converted into Peano arithmetic (PA)</vt:lpstr>
      <vt:lpstr>2. Show provable PA statements can be recognized </vt:lpstr>
      <vt:lpstr>3. Analyze a strange program called godel.py</vt:lpstr>
      <vt:lpstr>4. Exhibit a true, unprovable PA statement embedded in godel.py</vt:lpstr>
      <vt:lpstr>Overview of Turing, Gödel, and the incompleteness of mathematics </vt:lpstr>
    </vt:vector>
  </TitlesOfParts>
  <Company>Dickinson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MacCormick, John</dc:creator>
  <cp:lastModifiedBy>MacCormick, John</cp:lastModifiedBy>
  <cp:revision>185</cp:revision>
  <dcterms:created xsi:type="dcterms:W3CDTF">2017-06-16T14:57:42Z</dcterms:created>
  <dcterms:modified xsi:type="dcterms:W3CDTF">2021-04-29T15:45:52Z</dcterms:modified>
</cp:coreProperties>
</file>