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21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09" y="1857653"/>
            <a:ext cx="11660957" cy="2054471"/>
          </a:xfrm>
        </p:spPr>
        <p:txBody>
          <a:bodyPr>
            <a:normAutofit/>
          </a:bodyPr>
          <a:lstStyle/>
          <a:p>
            <a:r>
              <a:rPr lang="en-US" dirty="0" smtClean="0"/>
              <a:t>18. </a:t>
            </a:r>
            <a:r>
              <a:rPr lang="en-GB" dirty="0"/>
              <a:t>Conclusion: What will be computed?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1426"/>
            <a:ext cx="9144000" cy="676373"/>
          </a:xfrm>
        </p:spPr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08" y="261430"/>
            <a:ext cx="10515600" cy="832079"/>
          </a:xfrm>
        </p:spPr>
        <p:txBody>
          <a:bodyPr/>
          <a:lstStyle/>
          <a:p>
            <a:r>
              <a:rPr lang="en-GB" dirty="0"/>
              <a:t>The big ideas about what can be computed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03" y="1310326"/>
            <a:ext cx="10906811" cy="5194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Uncomputable problems exist (i.e. some programs are impossible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Universal computers and programs </a:t>
            </a:r>
            <a:r>
              <a:rPr lang="en-GB" dirty="0" smtClean="0"/>
              <a:t>exist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All reasonable computational models can solve the </a:t>
            </a:r>
            <a:r>
              <a:rPr lang="en-GB" dirty="0" smtClean="0"/>
              <a:t>same </a:t>
            </a:r>
            <a:r>
              <a:rPr lang="en-GB" dirty="0"/>
              <a:t>set of </a:t>
            </a:r>
            <a:r>
              <a:rPr lang="en-GB" dirty="0" smtClean="0"/>
              <a:t>problems</a:t>
            </a:r>
          </a:p>
          <a:p>
            <a:pPr lvl="1"/>
            <a:r>
              <a:rPr lang="en-GB" dirty="0"/>
              <a:t>The set of </a:t>
            </a:r>
            <a:r>
              <a:rPr lang="en-GB" dirty="0" smtClean="0"/>
              <a:t>“reasonable” </a:t>
            </a:r>
            <a:r>
              <a:rPr lang="en-GB" dirty="0"/>
              <a:t>models includes Turing machines, Python programs, Java programs, quantum computers and algorithms, multicore computers, nondeterministic algorithms, and all physical systems described by current theories of physics.  </a:t>
            </a:r>
            <a:endParaRPr lang="en-GB" dirty="0" smtClean="0"/>
          </a:p>
          <a:p>
            <a:pPr lvl="1"/>
            <a:r>
              <a:rPr lang="en-GB" dirty="0" smtClean="0"/>
              <a:t>This </a:t>
            </a:r>
            <a:r>
              <a:rPr lang="en-GB" dirty="0"/>
              <a:t>statement is one version of the </a:t>
            </a:r>
            <a:r>
              <a:rPr lang="en-GB" dirty="0" smtClean="0"/>
              <a:t>Church-Turing </a:t>
            </a:r>
            <a:r>
              <a:rPr lang="en-GB" dirty="0"/>
              <a:t>thesis, which can also be regarded as a physical law.  More expansive versions of the </a:t>
            </a:r>
            <a:r>
              <a:rPr lang="en-GB" dirty="0" smtClean="0"/>
              <a:t>Church-Turing </a:t>
            </a:r>
            <a:r>
              <a:rPr lang="en-GB" dirty="0"/>
              <a:t>thesis place human brains and all other forms of consciousness into the same class of computational models as Turing machines.</a:t>
            </a:r>
          </a:p>
        </p:txBody>
      </p:sp>
    </p:spTree>
    <p:extLst>
      <p:ext uri="{BB962C8B-B14F-4D97-AF65-F5344CB8AC3E}">
        <p14:creationId xmlns:p14="http://schemas.microsoft.com/office/powerpoint/2010/main" val="35289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87" y="204871"/>
            <a:ext cx="10778765" cy="9169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big ideas about what can be </a:t>
            </a:r>
            <a:r>
              <a:rPr lang="en-GB" dirty="0" smtClean="0"/>
              <a:t>computed (part 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Reductions let us prove that </a:t>
            </a:r>
            <a:r>
              <a:rPr lang="en-GB" i="1" dirty="0"/>
              <a:t>many</a:t>
            </a:r>
            <a:r>
              <a:rPr lang="en-GB" dirty="0"/>
              <a:t> uncomputable problems </a:t>
            </a:r>
            <a:r>
              <a:rPr lang="en-GB" dirty="0" smtClean="0"/>
              <a:t>exist 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in fact, Rice's theorem yields infinite families of uncomputable </a:t>
            </a:r>
            <a:r>
              <a:rPr lang="en-GB" dirty="0" smtClean="0"/>
              <a:t>problems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Finite </a:t>
            </a:r>
            <a:r>
              <a:rPr lang="en-GB" dirty="0" smtClean="0"/>
              <a:t>automata </a:t>
            </a:r>
            <a:r>
              <a:rPr lang="en-GB" i="1" dirty="0" smtClean="0"/>
              <a:t>cannot</a:t>
            </a:r>
            <a:r>
              <a:rPr lang="en-GB" dirty="0" smtClean="0"/>
              <a:t> </a:t>
            </a:r>
            <a:r>
              <a:rPr lang="en-GB" dirty="0"/>
              <a:t>solve the same set </a:t>
            </a:r>
            <a:r>
              <a:rPr lang="en-GB" dirty="0" smtClean="0"/>
              <a:t>of </a:t>
            </a:r>
            <a:r>
              <a:rPr lang="en-GB" dirty="0"/>
              <a:t>problems as Turing </a:t>
            </a:r>
            <a:r>
              <a:rPr lang="en-GB" dirty="0" smtClean="0"/>
              <a:t>machines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To determine whether an algorithm is practical, we </a:t>
            </a:r>
            <a:r>
              <a:rPr lang="en-GB" dirty="0" smtClean="0"/>
              <a:t>need </a:t>
            </a:r>
            <a:r>
              <a:rPr lang="en-GB" dirty="0"/>
              <a:t>to understand its absolute running time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/>
              <a:t>its </a:t>
            </a:r>
            <a:r>
              <a:rPr lang="en-GB" dirty="0" smtClean="0"/>
              <a:t>asymptotic running time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/>
              <a:t>The single most important property of a </a:t>
            </a:r>
            <a:r>
              <a:rPr lang="en-GB" dirty="0" smtClean="0"/>
              <a:t>computational problem </a:t>
            </a:r>
            <a:r>
              <a:rPr lang="en-GB" dirty="0"/>
              <a:t>is, can the problem be solved in polynomial time?</a:t>
            </a:r>
          </a:p>
        </p:txBody>
      </p:sp>
    </p:spTree>
    <p:extLst>
      <p:ext uri="{BB962C8B-B14F-4D97-AF65-F5344CB8AC3E}">
        <p14:creationId xmlns:p14="http://schemas.microsoft.com/office/powerpoint/2010/main" val="401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57" y="195444"/>
            <a:ext cx="11227323" cy="907494"/>
          </a:xfrm>
        </p:spPr>
        <p:txBody>
          <a:bodyPr>
            <a:normAutofit fontScale="90000"/>
          </a:bodyPr>
          <a:lstStyle/>
          <a:p>
            <a:r>
              <a:rPr lang="en-GB" dirty="0"/>
              <a:t>The big ideas about what can be computed (part </a:t>
            </a:r>
            <a:r>
              <a:rPr lang="en-GB" dirty="0" smtClean="0"/>
              <a:t>III)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608" y="1357459"/>
                <a:ext cx="10963372" cy="530729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8"/>
                </a:pPr>
                <a:r>
                  <a:rPr lang="en-GB" dirty="0" smtClean="0"/>
                  <a:t>If a problem’s </a:t>
                </a:r>
                <a:r>
                  <a:rPr lang="en-GB" dirty="0"/>
                  <a:t>solutions can be efficiently </a:t>
                </a:r>
                <a:r>
                  <a:rPr lang="en-GB" i="1" dirty="0" smtClean="0"/>
                  <a:t>verified</a:t>
                </a:r>
                <a:r>
                  <a:rPr lang="en-GB" dirty="0" smtClean="0"/>
                  <a:t>, </a:t>
                </a:r>
                <a:r>
                  <a:rPr lang="en-GB" dirty="0"/>
                  <a:t>they can also be efficiently </a:t>
                </a:r>
                <a:r>
                  <a:rPr lang="en-GB" i="1" dirty="0" smtClean="0"/>
                  <a:t>computed</a:t>
                </a:r>
                <a:r>
                  <a:rPr lang="en-GB" dirty="0" smtClean="0"/>
                  <a:t> </a:t>
                </a:r>
                <a:r>
                  <a:rPr lang="en-GB" dirty="0"/>
                  <a:t>using nondeterminism, and vice </a:t>
                </a:r>
                <a:r>
                  <a:rPr lang="en-GB" dirty="0" smtClean="0"/>
                  <a:t>versa</a:t>
                </a:r>
              </a:p>
              <a:p>
                <a:pPr lvl="1"/>
                <a:r>
                  <a:rPr lang="en-GB" dirty="0" smtClean="0"/>
                  <a:t>In </a:t>
                </a:r>
                <a:r>
                  <a:rPr lang="en-GB" dirty="0"/>
                  <a:t>other words,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PolyCheck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NPoly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But </a:t>
                </a:r>
                <a:r>
                  <a:rPr lang="en-GB" dirty="0"/>
                  <a:t>we must remember that the </a:t>
                </a:r>
                <a:r>
                  <a:rPr lang="en-GB" dirty="0" smtClean="0"/>
                  <a:t>“nondeterminism” </a:t>
                </a:r>
                <a:r>
                  <a:rPr lang="en-GB" dirty="0"/>
                  <a:t>here is the physically unrealistic model of unlimited simultaneously executing </a:t>
                </a:r>
                <a:r>
                  <a:rPr lang="en-GB" dirty="0" smtClean="0"/>
                  <a:t>processors</a:t>
                </a: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GB" dirty="0"/>
                  <a:t>The famous </a:t>
                </a:r>
                <a:r>
                  <a:rPr lang="en-GB" dirty="0" smtClean="0"/>
                  <a:t>“P </a:t>
                </a:r>
                <a:r>
                  <a:rPr lang="en-GB" dirty="0"/>
                  <a:t>versus </a:t>
                </a:r>
                <a:r>
                  <a:rPr lang="en-GB" dirty="0" smtClean="0"/>
                  <a:t>NP” </a:t>
                </a:r>
                <a:r>
                  <a:rPr lang="en-GB" dirty="0"/>
                  <a:t>question is equivalent to asking the following question: If solutions can be verified efficiently, can they be computed efficiently</a:t>
                </a:r>
                <a:r>
                  <a:rPr lang="en-GB" dirty="0" smtClean="0"/>
                  <a:t>?</a:t>
                </a:r>
              </a:p>
              <a:p>
                <a:pPr lvl="1"/>
                <a:r>
                  <a:rPr lang="en-GB" dirty="0" smtClean="0"/>
                  <a:t>And </a:t>
                </a:r>
                <a:r>
                  <a:rPr lang="en-GB" dirty="0"/>
                  <a:t>when we say </a:t>
                </a:r>
                <a:r>
                  <a:rPr lang="en-GB" dirty="0" smtClean="0"/>
                  <a:t>“computed </a:t>
                </a:r>
                <a:r>
                  <a:rPr lang="en-GB" dirty="0"/>
                  <a:t>efficiently</a:t>
                </a:r>
                <a:r>
                  <a:rPr lang="en-GB" dirty="0" smtClean="0"/>
                  <a:t>,” </a:t>
                </a:r>
                <a:r>
                  <a:rPr lang="en-GB" dirty="0"/>
                  <a:t>we mean that the computation must employ a physically realistic model. Unlimited nondeterminism is ruled out</a:t>
                </a:r>
                <a:r>
                  <a:rPr lang="en-GB" dirty="0" smtClean="0"/>
                  <a:t>.</a:t>
                </a:r>
              </a:p>
              <a:p>
                <a:pPr marL="514350" indent="-514350">
                  <a:buFont typeface="+mj-lt"/>
                  <a:buAutoNum type="arabicPeriod" startAt="10"/>
                </a:pPr>
                <a:r>
                  <a:rPr lang="en-GB" dirty="0"/>
                  <a:t>It's widely believed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NP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</a:t>
                </a:r>
                <a:r>
                  <a:rPr lang="en-GB" dirty="0"/>
                  <a:t>o </a:t>
                </a:r>
                <a:r>
                  <a:rPr lang="en-GB" dirty="0"/>
                  <a:t>computing solutions is strictly harder than verifying them, in </a:t>
                </a:r>
                <a:r>
                  <a:rPr lang="en-GB" dirty="0"/>
                  <a:t>general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8" y="1357459"/>
                <a:ext cx="10963372" cy="5307291"/>
              </a:xfrm>
              <a:blipFill>
                <a:blip r:embed="rId2"/>
                <a:stretch>
                  <a:fillRect l="-1168" t="-2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04" y="204869"/>
            <a:ext cx="10891887" cy="718957"/>
          </a:xfrm>
        </p:spPr>
        <p:txBody>
          <a:bodyPr>
            <a:normAutofit fontScale="90000"/>
          </a:bodyPr>
          <a:lstStyle/>
          <a:p>
            <a:r>
              <a:rPr lang="en-GB" dirty="0"/>
              <a:t>The big ideas about what can be computed (part </a:t>
            </a:r>
            <a:r>
              <a:rPr lang="en-GB" dirty="0" smtClean="0"/>
              <a:t>IV)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0194" y="1065228"/>
                <a:ext cx="11274458" cy="564665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11"/>
                </a:pPr>
                <a:r>
                  <a:rPr lang="en-GB" dirty="0" smtClean="0"/>
                  <a:t>The </a:t>
                </a:r>
                <a:r>
                  <a:rPr lang="en-GB" i="1" dirty="0" smtClean="0"/>
                  <a:t>NP-hard</a:t>
                </a:r>
                <a:r>
                  <a:rPr lang="en-GB" dirty="0" smtClean="0"/>
                  <a:t> </a:t>
                </a:r>
                <a:r>
                  <a:rPr lang="en-GB" dirty="0"/>
                  <a:t>problems form a large and important class of computational </a:t>
                </a:r>
                <a:r>
                  <a:rPr lang="en-GB" dirty="0" smtClean="0"/>
                  <a:t>problems</a:t>
                </a:r>
              </a:p>
              <a:p>
                <a:pPr lvl="1"/>
                <a:r>
                  <a:rPr lang="en-GB" dirty="0" smtClean="0"/>
                  <a:t>Every </a:t>
                </a:r>
                <a:r>
                  <a:rPr lang="en-GB" dirty="0"/>
                  <a:t>NP-hard problem is at least as hard as any other problem whose solutions can be efficiently </a:t>
                </a:r>
                <a:r>
                  <a:rPr lang="en-GB" dirty="0" smtClean="0"/>
                  <a:t>verified</a:t>
                </a:r>
              </a:p>
              <a:p>
                <a:pPr marL="514350" indent="-514350">
                  <a:buFont typeface="+mj-lt"/>
                  <a:buAutoNum type="arabicPeriod" startAt="11"/>
                </a:pPr>
                <a:r>
                  <a:rPr lang="en-GB" dirty="0"/>
                  <a:t>Most naturally arising computational problems are either NP-hard or have a polynomial-time </a:t>
                </a:r>
                <a:r>
                  <a:rPr lang="en-GB" dirty="0" smtClean="0"/>
                  <a:t>solution</a:t>
                </a:r>
              </a:p>
              <a:p>
                <a:pPr lvl="1"/>
                <a:r>
                  <a:rPr lang="en-GB" dirty="0" smtClean="0"/>
                  <a:t>But </a:t>
                </a:r>
                <a:r>
                  <a:rPr lang="en-GB" dirty="0"/>
                  <a:t>the rare exceptions to this rule of thumb are important. Modern cryptography is based on a handful of ``intermediate'' </a:t>
                </a:r>
                <a:r>
                  <a:rPr lang="en-GB" dirty="0" smtClean="0"/>
                  <a:t>problems—problems </a:t>
                </a:r>
                <a:r>
                  <a:rPr lang="en-GB" dirty="0"/>
                  <a:t>for which no polytime algorithm is known, but which also don't seem to be NP-hard</a:t>
                </a:r>
                <a:r>
                  <a:rPr lang="en-GB" dirty="0" smtClean="0"/>
                  <a:t>.</a:t>
                </a:r>
              </a:p>
              <a:p>
                <a:pPr marL="514350" indent="-514350">
                  <a:buFont typeface="+mj-lt"/>
                  <a:buAutoNum type="arabicPeriod" startAt="11"/>
                </a:pPr>
                <a:r>
                  <a:rPr lang="en-GB" dirty="0"/>
                  <a:t>Thousands of real-world computational </a:t>
                </a:r>
                <a:r>
                  <a:rPr lang="en-GB" dirty="0" smtClean="0"/>
                  <a:t>problems are NP-hard</a:t>
                </a:r>
              </a:p>
              <a:p>
                <a:pPr lvl="1"/>
                <a:r>
                  <a:rPr lang="en-GB" dirty="0" smtClean="0"/>
                  <a:t>They occur throughout </a:t>
                </a:r>
                <a:r>
                  <a:rPr lang="en-GB" dirty="0"/>
                  <a:t>mathematics, physics, engineering, and the other </a:t>
                </a:r>
                <a:r>
                  <a:rPr lang="en-GB" dirty="0" smtClean="0"/>
                  <a:t>sciences</a:t>
                </a:r>
              </a:p>
              <a:p>
                <a:pPr lvl="1"/>
                <a:r>
                  <a:rPr lang="en-GB" dirty="0"/>
                  <a:t>I</a:t>
                </a:r>
                <a:r>
                  <a:rPr lang="en-GB" dirty="0" smtClean="0"/>
                  <a:t>t </a:t>
                </a:r>
                <a:r>
                  <a:rPr lang="en-GB" dirty="0"/>
                  <a:t>is not possible to solve all large instances of these problems in a reasonable amount of time, unless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194" y="1065228"/>
                <a:ext cx="11274458" cy="5646657"/>
              </a:xfrm>
              <a:blipFill>
                <a:blip r:embed="rId2"/>
                <a:stretch>
                  <a:fillRect l="-1135" t="-1944" r="-1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5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493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18. Conclusion: What will be computed?</vt:lpstr>
      <vt:lpstr>The big ideas about what can be computed</vt:lpstr>
      <vt:lpstr>The big ideas about what can be computed (part II)</vt:lpstr>
      <vt:lpstr>The big ideas about what can be computed (part III)</vt:lpstr>
      <vt:lpstr>The big ideas about what can be computed (part IV)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John Mac Cormick (CMP - Staff)</cp:lastModifiedBy>
  <cp:revision>200</cp:revision>
  <dcterms:created xsi:type="dcterms:W3CDTF">2017-06-16T14:57:42Z</dcterms:created>
  <dcterms:modified xsi:type="dcterms:W3CDTF">2017-10-13T12:04:12Z</dcterms:modified>
</cp:coreProperties>
</file>