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4" r:id="rId1"/>
  </p:sldMasterIdLst>
  <p:notesMasterIdLst>
    <p:notesMasterId r:id="rId12"/>
  </p:notesMasterIdLst>
  <p:sldIdLst>
    <p:sldId id="256" r:id="rId2"/>
    <p:sldId id="280" r:id="rId3"/>
    <p:sldId id="267" r:id="rId4"/>
    <p:sldId id="268" r:id="rId5"/>
    <p:sldId id="281" r:id="rId6"/>
    <p:sldId id="269" r:id="rId7"/>
    <p:sldId id="274" r:id="rId8"/>
    <p:sldId id="275" r:id="rId9"/>
    <p:sldId id="270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A73A-6E68-F94C-9491-EDA383613A06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B8DF-1CE3-0A41-A57B-D82FE36C3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</a:t>
            </a:r>
            <a:r>
              <a:rPr lang="en-US" baseline="0" dirty="0" smtClean="0"/>
              <a:t> to day schedules of readings and homework are very uncommon.</a:t>
            </a:r>
          </a:p>
          <a:p>
            <a:r>
              <a:rPr lang="en-US" baseline="0" dirty="0" smtClean="0"/>
              <a:t>You may have a topic schedule – it is then your responsibility to identify the relevant reading and complete it.</a:t>
            </a:r>
          </a:p>
          <a:p>
            <a:r>
              <a:rPr lang="en-US" baseline="0" dirty="0" smtClean="0"/>
              <a:t>Few assignments during the semester</a:t>
            </a:r>
          </a:p>
          <a:p>
            <a:r>
              <a:rPr lang="en-US" baseline="0" dirty="0" smtClean="0"/>
              <a:t>  Really really important for you to keep up on your own.</a:t>
            </a:r>
          </a:p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uncommon for 70-100% of the grade for a course to be determined by the final.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course catalogue web</a:t>
            </a:r>
            <a:r>
              <a:rPr lang="en-US" baseline="0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UCU</a:t>
            </a:r>
            <a:r>
              <a:rPr lang="en-US" baseline="0" dirty="0" smtClean="0"/>
              <a:t> = University Credit Units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Module = course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Faculty =</a:t>
            </a:r>
            <a:r>
              <a:rPr lang="en-US" baseline="0" dirty="0" smtClean="0"/>
              <a:t> Division</a:t>
            </a:r>
          </a:p>
          <a:p>
            <a:r>
              <a:rPr lang="en-US" baseline="0" dirty="0" smtClean="0"/>
              <a:t>  Will be Sciences or Social Sciences or Arts and Humanities depending upon your major.</a:t>
            </a:r>
          </a:p>
          <a:p>
            <a:r>
              <a:rPr lang="en-US" baseline="0" dirty="0" smtClean="0"/>
              <a:t>  It will be whichever you sign up for the most courses in.</a:t>
            </a:r>
          </a:p>
          <a:p>
            <a:endParaRPr lang="en-US" baseline="0" dirty="0" smtClean="0"/>
          </a:p>
          <a:p>
            <a:r>
              <a:rPr lang="en-US" dirty="0" smtClean="0"/>
              <a:t>Some courses are 10UCU</a:t>
            </a:r>
            <a:endParaRPr lang="en-US" baseline="0" dirty="0" smtClean="0"/>
          </a:p>
          <a:p>
            <a:r>
              <a:rPr lang="en-US" baseline="0" dirty="0" smtClean="0"/>
              <a:t>  Often Mathematics</a:t>
            </a:r>
          </a:p>
          <a:p>
            <a:r>
              <a:rPr lang="en-US" baseline="0" dirty="0" smtClean="0"/>
              <a:t>  Take more of these to makeup 60 UCU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Level:</a:t>
            </a:r>
            <a:r>
              <a:rPr lang="en-US" baseline="0" dirty="0" smtClean="0"/>
              <a:t> British University is 3-years.  Students do general education in additional  years of HS before going to university.</a:t>
            </a:r>
          </a:p>
          <a:p>
            <a:r>
              <a:rPr lang="en-US" baseline="0" dirty="0" smtClean="0"/>
              <a:t>So their level 4 is often our 200 level</a:t>
            </a:r>
          </a:p>
          <a:p>
            <a:r>
              <a:rPr lang="en-US" baseline="0" dirty="0" smtClean="0"/>
              <a:t>2 is 200-300 level</a:t>
            </a:r>
          </a:p>
          <a:p>
            <a:r>
              <a:rPr lang="en-US" baseline="0" dirty="0" smtClean="0"/>
              <a:t>Etc…</a:t>
            </a:r>
          </a:p>
          <a:p>
            <a:r>
              <a:rPr lang="en-US" baseline="0" dirty="0" smtClean="0"/>
              <a:t>Most students take courses at 200 level.  Some have done 300 level and occasionally 100 level for a 3</a:t>
            </a:r>
            <a:r>
              <a:rPr lang="en-US" baseline="30000" dirty="0" smtClean="0"/>
              <a:t>rd</a:t>
            </a:r>
            <a:r>
              <a:rPr lang="en-US" baseline="0" dirty="0" smtClean="0"/>
              <a:t> non-major course.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ask why 4 is first level and 2, 3 are the next levels… best just to go with the flow on these things at the UEA!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group</a:t>
            </a:r>
            <a:r>
              <a:rPr lang="en-US" baseline="0" dirty="0" smtClean="0"/>
              <a:t> – lab or recitation problem solving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B8DF-1CE3-0A41-A57B-D82FE36C33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EEA29E6-0538-C247-9C0E-48FF9AFF2CF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E9F82B70-2D99-114C-8207-215DD7B1E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hyperlink" Target="http://users.dickinson.edu/~jmac/courses/fall-2017-scie25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ea.ac.uk/study/study-abroad/incoming/what-can-i-stu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ea.ac.uk/study/study-abroad/incoming/what-can-i-stud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ea.ac.uk/documents/2654296/5385838/Application+Notes+(Feb+2017).pdf/2ed61a2f-41f1-4f3b-9bf9-06b2dddf9d2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52263"/>
            <a:ext cx="8001000" cy="2424766"/>
          </a:xfrm>
        </p:spPr>
        <p:txBody>
          <a:bodyPr/>
          <a:lstStyle/>
          <a:p>
            <a:r>
              <a:rPr lang="en-US" dirty="0" smtClean="0"/>
              <a:t>Norwich Science Program – Fall’17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63434"/>
            <a:ext cx="8001000" cy="24322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Pre-Departure Info Session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lvl="1">
              <a:spcAft>
                <a:spcPts val="0"/>
              </a:spcAft>
              <a:buClrTx/>
            </a:pPr>
            <a:r>
              <a:rPr lang="en-US" sz="1600" dirty="0" smtClean="0">
                <a:solidFill>
                  <a:srgbClr val="000000"/>
                </a:solidFill>
              </a:rPr>
              <a:t>John MacCormick (Local coordinator)</a:t>
            </a:r>
          </a:p>
          <a:p>
            <a:pPr marL="0" lvl="1">
              <a:spcAft>
                <a:spcPts val="0"/>
              </a:spcAft>
              <a:buClrTx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 descr="IMG_478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766297">
            <a:off x="6244595" y="3782988"/>
            <a:ext cx="3229583" cy="2422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7452">
            <a:off x="101286" y="3972222"/>
            <a:ext cx="2332436" cy="3109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0835">
            <a:off x="6089077" y="74712"/>
            <a:ext cx="3166986" cy="2375239"/>
          </a:xfrm>
          <a:prstGeom prst="rect">
            <a:avLst/>
          </a:prstGeom>
        </p:spPr>
      </p:pic>
      <p:pic>
        <p:nvPicPr>
          <p:cNvPr id="7" name="Picture 6" descr="IMG_4587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75285">
            <a:off x="77008" y="-252320"/>
            <a:ext cx="2141109" cy="2854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Preview of visa application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students must obtain a visa in advance</a:t>
            </a:r>
          </a:p>
          <a:p>
            <a:pPr lvl="1"/>
            <a:r>
              <a:rPr lang="en-US" dirty="0" smtClean="0"/>
              <a:t>Even though the UK government permits US citizens studying for only one semester to obtain a visa on arrival, UEA does not permit this approach</a:t>
            </a:r>
          </a:p>
          <a:p>
            <a:r>
              <a:rPr lang="en-US" dirty="0" smtClean="0"/>
              <a:t>Online applications can’t be submitted until 90 days before arrival date</a:t>
            </a:r>
          </a:p>
          <a:p>
            <a:pPr lvl="1"/>
            <a:r>
              <a:rPr lang="en-US" dirty="0" smtClean="0"/>
              <a:t>Prepare your online application in advance and submit it as soon as </a:t>
            </a:r>
            <a:r>
              <a:rPr lang="en-US" smtClean="0"/>
              <a:t>possible after the </a:t>
            </a:r>
            <a:r>
              <a:rPr lang="en-US" dirty="0" smtClean="0"/>
              <a:t>90-day window opens (i.e. in the first week of June)</a:t>
            </a:r>
          </a:p>
          <a:p>
            <a:r>
              <a:rPr lang="en-US" dirty="0" smtClean="0"/>
              <a:t>One-semester students get a “short-term study visa”; all-year students get a “</a:t>
            </a:r>
            <a:r>
              <a:rPr lang="sv-SE" dirty="0" smtClean="0"/>
              <a:t>Tier </a:t>
            </a:r>
            <a:r>
              <a:rPr lang="sv-SE" dirty="0"/>
              <a:t>4 (General) student </a:t>
            </a:r>
            <a:r>
              <a:rPr lang="sv-SE" dirty="0" smtClean="0"/>
              <a:t>visa”</a:t>
            </a:r>
            <a:endParaRPr lang="sv-SE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10959">
            <a:off x="4148666" y="4446125"/>
            <a:ext cx="2945959" cy="1963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41" y="1905000"/>
            <a:ext cx="4549739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Fall Term:</a:t>
            </a:r>
          </a:p>
          <a:p>
            <a:pPr lvl="1"/>
            <a:r>
              <a:rPr lang="en-US" dirty="0" smtClean="0"/>
              <a:t>SCI258 - History of </a:t>
            </a:r>
            <a:r>
              <a:rPr lang="en-US" dirty="0"/>
              <a:t>s</a:t>
            </a:r>
            <a:r>
              <a:rPr lang="en-US" dirty="0" smtClean="0"/>
              <a:t>cience and technology through the lens of London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course description</a:t>
            </a:r>
            <a:endParaRPr lang="en-US" dirty="0" smtClean="0"/>
          </a:p>
          <a:p>
            <a:pPr lvl="2"/>
            <a:r>
              <a:rPr lang="en-US" dirty="0" smtClean="0"/>
              <a:t>London and Surrounds</a:t>
            </a:r>
          </a:p>
          <a:p>
            <a:pPr lvl="3"/>
            <a:r>
              <a:rPr lang="en-US" dirty="0" smtClean="0"/>
              <a:t>Aug 30 – Sept 15</a:t>
            </a:r>
          </a:p>
          <a:p>
            <a:pPr lvl="2"/>
            <a:r>
              <a:rPr lang="en-US" dirty="0" smtClean="0"/>
              <a:t>Bath and Surrounds</a:t>
            </a:r>
          </a:p>
          <a:p>
            <a:pPr lvl="3"/>
            <a:r>
              <a:rPr lang="en-US" dirty="0" smtClean="0"/>
              <a:t>Sept 16 – Sept 20</a:t>
            </a:r>
          </a:p>
          <a:p>
            <a:pPr lvl="2"/>
            <a:r>
              <a:rPr lang="en-US" dirty="0" smtClean="0"/>
              <a:t>Continues in Norwich</a:t>
            </a:r>
          </a:p>
          <a:p>
            <a:pPr lvl="1"/>
            <a:r>
              <a:rPr lang="en-US" dirty="0" smtClean="0"/>
              <a:t>3 Courses at UEA</a:t>
            </a:r>
          </a:p>
        </p:txBody>
      </p:sp>
      <p:pic>
        <p:nvPicPr>
          <p:cNvPr id="6" name="Picture 5" descr="NSP group photos at Darwin's statue, NHM, London, 9-4-08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1255" y="2986173"/>
            <a:ext cx="3032926" cy="197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StonehengeNSP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5598">
            <a:off x="6385750" y="4728495"/>
            <a:ext cx="2615255" cy="174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omanBaths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85422">
            <a:off x="6456422" y="1533073"/>
            <a:ext cx="2502805" cy="16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2336">
            <a:off x="4605511" y="1222560"/>
            <a:ext cx="1543867" cy="206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52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4924948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British Universities in general and UEA specifically are different than Dickinson</a:t>
            </a:r>
          </a:p>
          <a:p>
            <a:pPr lvl="1"/>
            <a:r>
              <a:rPr lang="en-US" dirty="0" smtClean="0"/>
              <a:t>Larger lectures</a:t>
            </a:r>
          </a:p>
          <a:p>
            <a:pPr lvl="1"/>
            <a:r>
              <a:rPr lang="en-US" dirty="0" smtClean="0"/>
              <a:t>Independent reading lists</a:t>
            </a:r>
          </a:p>
          <a:p>
            <a:pPr lvl="1"/>
            <a:r>
              <a:rPr lang="en-US" dirty="0" smtClean="0"/>
              <a:t>Few assignments / assessments</a:t>
            </a:r>
          </a:p>
          <a:p>
            <a:pPr lvl="1"/>
            <a:r>
              <a:rPr lang="en-US" dirty="0" smtClean="0"/>
              <a:t>All finals follow spring semester</a:t>
            </a:r>
          </a:p>
          <a:p>
            <a:pPr lvl="2"/>
            <a:r>
              <a:rPr lang="en-US" dirty="0" smtClean="0"/>
              <a:t>Finals are heavily weighted</a:t>
            </a:r>
          </a:p>
          <a:p>
            <a:pPr lvl="1"/>
            <a:r>
              <a:rPr lang="en-US" dirty="0" smtClean="0"/>
              <a:t>Fall-only students must complete course via the “coursework-only” option (all exams are in the spring, even for fall courses)</a:t>
            </a:r>
            <a:endParaRPr lang="en-US" dirty="0"/>
          </a:p>
        </p:txBody>
      </p:sp>
      <p:pic>
        <p:nvPicPr>
          <p:cNvPr id="4" name="Picture 3" descr="P101004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07398">
            <a:off x="5818768" y="4383610"/>
            <a:ext cx="2829067" cy="183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47485">
            <a:off x="5819225" y="2631350"/>
            <a:ext cx="2527006" cy="1716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3661787"/>
          </a:xfrm>
        </p:spPr>
        <p:txBody>
          <a:bodyPr>
            <a:normAutofit/>
          </a:bodyPr>
          <a:lstStyle/>
          <a:p>
            <a:r>
              <a:rPr lang="en-US" dirty="0" smtClean="0"/>
              <a:t>UEA Course Catalogue:</a:t>
            </a:r>
          </a:p>
          <a:p>
            <a:pPr lvl="1"/>
            <a:r>
              <a:rPr lang="en-US" u="sng" dirty="0">
                <a:hlinkClick r:id="rId3"/>
              </a:rPr>
              <a:t>https://www.uea.ac.uk/study/study-abroad/incoming/what-can-i-</a:t>
            </a:r>
            <a:r>
              <a:rPr lang="en-US" u="sng" dirty="0" smtClean="0">
                <a:hlinkClick r:id="rId3"/>
              </a:rPr>
              <a:t>study</a:t>
            </a:r>
            <a:endParaRPr lang="en-US" u="sng" dirty="0"/>
          </a:p>
          <a:p>
            <a:pPr lvl="1"/>
            <a:r>
              <a:rPr lang="en-US" dirty="0" smtClean="0"/>
              <a:t>NSP Students take 60 </a:t>
            </a:r>
            <a:r>
              <a:rPr lang="en-US" i="1" dirty="0" smtClean="0"/>
              <a:t>UCU</a:t>
            </a:r>
            <a:r>
              <a:rPr lang="en-US" dirty="0" smtClean="0"/>
              <a:t> (= 3 Dickinson Credits)</a:t>
            </a:r>
          </a:p>
          <a:p>
            <a:pPr lvl="1"/>
            <a:r>
              <a:rPr lang="en-US" dirty="0" smtClean="0"/>
              <a:t>Must take at least 40 UCU (typically 2 </a:t>
            </a:r>
            <a:r>
              <a:rPr lang="en-US" i="1" dirty="0" smtClean="0"/>
              <a:t>modules</a:t>
            </a:r>
            <a:r>
              <a:rPr lang="en-US" dirty="0" smtClean="0"/>
              <a:t>) in your </a:t>
            </a:r>
            <a:r>
              <a:rPr lang="en-US" i="1" dirty="0" smtClean="0"/>
              <a:t>school.</a:t>
            </a:r>
            <a:endParaRPr lang="en-US" dirty="0" smtClean="0"/>
          </a:p>
          <a:p>
            <a:pPr lvl="1"/>
            <a:r>
              <a:rPr lang="en-US" dirty="0" smtClean="0"/>
              <a:t>May take up to one module</a:t>
            </a:r>
            <a:r>
              <a:rPr lang="en-US" i="1" dirty="0" smtClean="0"/>
              <a:t> </a:t>
            </a:r>
            <a:r>
              <a:rPr lang="en-US" dirty="0" smtClean="0"/>
              <a:t>(up to 20 UCU) outside your school.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1032" y="5566787"/>
            <a:ext cx="3498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Module</a:t>
            </a:r>
            <a:r>
              <a:rPr lang="en-US" sz="2000" dirty="0" smtClean="0"/>
              <a:t> = Dickinson </a:t>
            </a:r>
            <a:r>
              <a:rPr lang="en-US" sz="2000" i="1" dirty="0" smtClean="0"/>
              <a:t>course</a:t>
            </a:r>
          </a:p>
          <a:p>
            <a:r>
              <a:rPr lang="en-US" sz="2000" i="1" dirty="0" smtClean="0"/>
              <a:t>School</a:t>
            </a:r>
            <a:r>
              <a:rPr lang="en-US" sz="2000" dirty="0" smtClean="0"/>
              <a:t> = </a:t>
            </a:r>
            <a:r>
              <a:rPr lang="en-US" sz="2000" dirty="0"/>
              <a:t>Dickinson </a:t>
            </a:r>
            <a:r>
              <a:rPr lang="en-US" sz="2000" i="1" dirty="0" smtClean="0"/>
              <a:t>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53" y="3773610"/>
            <a:ext cx="6766785" cy="2949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001000" cy="1143000"/>
          </a:xfrm>
        </p:spPr>
        <p:txBody>
          <a:bodyPr/>
          <a:lstStyle/>
          <a:p>
            <a:r>
              <a:rPr lang="en-US" dirty="0" smtClean="0"/>
              <a:t>Course Catalogue Entries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0476" y="1752049"/>
            <a:ext cx="3820239" cy="2021561"/>
            <a:chOff x="2217410" y="1752049"/>
            <a:chExt cx="2489248" cy="2021561"/>
          </a:xfrm>
        </p:grpSpPr>
        <p:cxnSp>
          <p:nvCxnSpPr>
            <p:cNvPr id="10" name="Straight Arrow Connector 9"/>
            <p:cNvCxnSpPr>
              <a:stCxn id="14" idx="2"/>
            </p:cNvCxnSpPr>
            <p:nvPr/>
          </p:nvCxnSpPr>
          <p:spPr>
            <a:xfrm>
              <a:off x="3377628" y="2952378"/>
              <a:ext cx="1329030" cy="82123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17410" y="1752049"/>
              <a:ext cx="2320436" cy="1200329"/>
            </a:xfrm>
            <a:prstGeom prst="rect">
              <a:avLst/>
            </a:prstGeom>
            <a:noFill/>
            <a:ln w="38100" cap="rnd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0000"/>
                  </a:solidFill>
                </a:rPr>
                <a:t>Course Level:</a:t>
              </a:r>
            </a:p>
            <a:p>
              <a:pPr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</a:rPr>
                <a:t>4xxx</a:t>
              </a:r>
              <a:r>
                <a:rPr lang="en-US" b="1" dirty="0" smtClean="0">
                  <a:solidFill>
                    <a:srgbClr val="000000"/>
                  </a:solidFill>
                </a:rPr>
                <a:t> =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Dson</a:t>
              </a:r>
              <a:r>
                <a:rPr lang="en-US" b="1" dirty="0" smtClean="0">
                  <a:solidFill>
                    <a:srgbClr val="000000"/>
                  </a:solidFill>
                </a:rPr>
                <a:t> 100-200 level</a:t>
              </a:r>
            </a:p>
            <a:p>
              <a:pPr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</a:rPr>
                <a:t>5xxx</a:t>
              </a:r>
              <a:r>
                <a:rPr lang="en-US" b="1" dirty="0" smtClean="0">
                  <a:solidFill>
                    <a:srgbClr val="000000"/>
                  </a:solidFill>
                </a:rPr>
                <a:t> = </a:t>
              </a:r>
              <a:r>
                <a:rPr lang="en-US" b="1" dirty="0" err="1">
                  <a:solidFill>
                    <a:srgbClr val="000000"/>
                  </a:solidFill>
                </a:rPr>
                <a:t>Dson</a:t>
              </a:r>
              <a:r>
                <a:rPr lang="en-US" b="1" dirty="0">
                  <a:solidFill>
                    <a:srgbClr val="000000"/>
                  </a:solidFill>
                </a:rPr>
                <a:t> 200-300 </a:t>
              </a:r>
              <a:r>
                <a:rPr lang="en-US" b="1" dirty="0" smtClean="0">
                  <a:solidFill>
                    <a:srgbClr val="000000"/>
                  </a:solidFill>
                </a:rPr>
                <a:t>level</a:t>
              </a:r>
            </a:p>
            <a:p>
              <a:pPr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</a:rPr>
                <a:t> 6xxx = </a:t>
              </a:r>
              <a:r>
                <a:rPr lang="en-US" b="1" dirty="0" err="1">
                  <a:solidFill>
                    <a:srgbClr val="000000"/>
                  </a:solidFill>
                </a:rPr>
                <a:t>Dson</a:t>
              </a:r>
              <a:r>
                <a:rPr lang="en-US" b="1" dirty="0">
                  <a:solidFill>
                    <a:srgbClr val="000000"/>
                  </a:solidFill>
                </a:rPr>
                <a:t> 300-400 </a:t>
              </a:r>
              <a:r>
                <a:rPr lang="en-US" b="1" dirty="0" smtClean="0">
                  <a:solidFill>
                    <a:srgbClr val="000000"/>
                  </a:solidFill>
                </a:rPr>
                <a:t>level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670" y="3552881"/>
            <a:ext cx="2204373" cy="1565242"/>
            <a:chOff x="117081" y="2890506"/>
            <a:chExt cx="2204373" cy="156524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613571" y="4090835"/>
              <a:ext cx="707883" cy="36491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7081" y="2890506"/>
              <a:ext cx="1496490" cy="1200329"/>
            </a:xfrm>
            <a:prstGeom prst="rect">
              <a:avLst/>
            </a:prstGeom>
            <a:noFill/>
            <a:ln w="38100" cap="rnd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0000"/>
                  </a:solidFill>
                </a:rPr>
                <a:t>Credits:</a:t>
              </a:r>
            </a:p>
            <a:p>
              <a:pPr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</a:rPr>
                <a:t> 20 UCU = 1 Dickinson Credit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3781" y="5923184"/>
            <a:ext cx="3729361" cy="923330"/>
            <a:chOff x="203781" y="5621736"/>
            <a:chExt cx="3729361" cy="923330"/>
          </a:xfrm>
        </p:grpSpPr>
        <p:cxnSp>
          <p:nvCxnSpPr>
            <p:cNvPr id="32" name="Straight Arrow Connector 31"/>
            <p:cNvCxnSpPr>
              <a:stCxn id="35" idx="3"/>
            </p:cNvCxnSpPr>
            <p:nvPr/>
          </p:nvCxnSpPr>
          <p:spPr>
            <a:xfrm flipV="1">
              <a:off x="2004274" y="5868240"/>
              <a:ext cx="1928868" cy="21516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3781" y="5621736"/>
              <a:ext cx="1800493" cy="923330"/>
            </a:xfrm>
            <a:prstGeom prst="rect">
              <a:avLst/>
            </a:prstGeom>
            <a:noFill/>
            <a:ln w="38100" cap="rnd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u="sng" dirty="0" smtClean="0">
                  <a:solidFill>
                    <a:srgbClr val="000000"/>
                  </a:solidFill>
                </a:rPr>
                <a:t>Meeting Times:</a:t>
              </a:r>
            </a:p>
            <a:p>
              <a:r>
                <a:rPr lang="en-US" b="1" dirty="0" smtClean="0">
                  <a:solidFill>
                    <a:srgbClr val="000000"/>
                  </a:solidFill>
                </a:rPr>
                <a:t>See Timetable /</a:t>
              </a:r>
            </a:p>
            <a:p>
              <a:r>
                <a:rPr lang="en-US" b="1" dirty="0" smtClean="0">
                  <a:solidFill>
                    <a:srgbClr val="000000"/>
                  </a:solidFill>
                </a:rPr>
                <a:t>Slotting Slides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56810" y="1706222"/>
            <a:ext cx="3232091" cy="3915516"/>
            <a:chOff x="5756810" y="1706222"/>
            <a:chExt cx="3232091" cy="3915516"/>
          </a:xfrm>
        </p:grpSpPr>
        <p:cxnSp>
          <p:nvCxnSpPr>
            <p:cNvPr id="43" name="Straight Arrow Connector 42"/>
            <p:cNvCxnSpPr>
              <a:stCxn id="45" idx="2"/>
            </p:cNvCxnSpPr>
            <p:nvPr/>
          </p:nvCxnSpPr>
          <p:spPr>
            <a:xfrm flipH="1">
              <a:off x="6280222" y="3091217"/>
              <a:ext cx="1092634" cy="253052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56810" y="1706222"/>
              <a:ext cx="3232091" cy="1384995"/>
            </a:xfrm>
            <a:prstGeom prst="rect">
              <a:avLst/>
            </a:prstGeom>
            <a:noFill/>
            <a:ln w="38100" cap="rnd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0000"/>
                  </a:solidFill>
                </a:rPr>
                <a:t>Grading:</a:t>
              </a:r>
            </a:p>
            <a:p>
              <a:pPr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Examination is in June!!</a:t>
              </a:r>
              <a:endParaRPr lang="en-US" sz="1200" b="1" dirty="0" smtClean="0">
                <a:solidFill>
                  <a:srgbClr val="000000"/>
                </a:solidFill>
              </a:endParaRPr>
            </a:p>
            <a:p>
              <a:pPr>
                <a:buFont typeface="Arial"/>
                <a:buChar char="•"/>
              </a:pPr>
              <a:r>
                <a:rPr lang="en-US" sz="1600" b="1" dirty="0" smtClean="0">
                  <a:solidFill>
                    <a:srgbClr val="000000"/>
                  </a:solidFill>
                </a:rPr>
                <a:t> Probably has coursework-only option – you need to check in 1</a:t>
              </a:r>
              <a:r>
                <a:rPr lang="en-US" sz="1600" b="1" baseline="30000" dirty="0" smtClean="0">
                  <a:solidFill>
                    <a:srgbClr val="000000"/>
                  </a:solidFill>
                </a:rPr>
                <a:t>st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week of semester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05733" y="1880381"/>
            <a:ext cx="1709505" cy="1893229"/>
            <a:chOff x="2777148" y="1727981"/>
            <a:chExt cx="1655336" cy="1893229"/>
          </a:xfrm>
        </p:grpSpPr>
        <p:cxnSp>
          <p:nvCxnSpPr>
            <p:cNvPr id="26" name="Straight Arrow Connector 25"/>
            <p:cNvCxnSpPr>
              <a:stCxn id="27" idx="2"/>
            </p:cNvCxnSpPr>
            <p:nvPr/>
          </p:nvCxnSpPr>
          <p:spPr>
            <a:xfrm flipH="1">
              <a:off x="3378111" y="2651311"/>
              <a:ext cx="226705" cy="96989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77148" y="1727981"/>
              <a:ext cx="1655336" cy="923330"/>
            </a:xfrm>
            <a:prstGeom prst="rect">
              <a:avLst/>
            </a:prstGeom>
            <a:noFill/>
            <a:ln w="38100" cap="rnd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0000"/>
                  </a:solidFill>
                </a:rPr>
                <a:t>Semester:</a:t>
              </a:r>
            </a:p>
            <a:p>
              <a:pPr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smtClean="0"/>
                <a:t>A = Autumn (i.e. Fall)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2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/ Slotting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1904999"/>
            <a:ext cx="4602337" cy="48161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Major Slot Letter Example:</a:t>
            </a:r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 lvl="4">
              <a:spcAft>
                <a:spcPts val="600"/>
              </a:spcAft>
            </a:pPr>
            <a:endParaRPr lang="en-US" sz="1200" dirty="0" smtClean="0"/>
          </a:p>
          <a:p>
            <a:pPr lvl="4">
              <a:spcAft>
                <a:spcPts val="600"/>
              </a:spcAft>
            </a:pPr>
            <a:endParaRPr lang="en-US" sz="1200" dirty="0" smtClean="0"/>
          </a:p>
          <a:p>
            <a:pPr lvl="2">
              <a:spcAft>
                <a:spcPts val="600"/>
              </a:spcAft>
              <a:buNone/>
            </a:pPr>
            <a:endParaRPr lang="en-US" sz="1400" dirty="0" smtClean="0"/>
          </a:p>
          <a:p>
            <a:pPr lvl="2">
              <a:spcAft>
                <a:spcPts val="600"/>
              </a:spcAft>
              <a:buNone/>
            </a:pPr>
            <a:endParaRPr lang="en-US" sz="1400" dirty="0" smtClean="0"/>
          </a:p>
          <a:p>
            <a:pPr lvl="2">
              <a:spcAft>
                <a:spcPts val="600"/>
              </a:spcAft>
              <a:buNone/>
            </a:pPr>
            <a:endParaRPr lang="en-US" sz="1400" dirty="0" smtClean="0"/>
          </a:p>
          <a:p>
            <a:pPr lvl="2">
              <a:spcAft>
                <a:spcPts val="600"/>
              </a:spcAft>
              <a:buNone/>
            </a:pPr>
            <a:r>
              <a:rPr lang="en-US" sz="1400" dirty="0" smtClean="0"/>
              <a:t>	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400" dirty="0" smtClean="0"/>
              <a:t>	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400" dirty="0" smtClean="0"/>
              <a:t>			</a:t>
            </a:r>
          </a:p>
          <a:p>
            <a:pPr lvl="1">
              <a:spcAft>
                <a:spcPts val="600"/>
              </a:spcAft>
            </a:pPr>
            <a:r>
              <a:rPr lang="en-US" sz="1730" dirty="0" smtClean="0"/>
              <a:t>May meet in any/all slots labeled B.</a:t>
            </a:r>
          </a:p>
          <a:p>
            <a:pPr lvl="1">
              <a:spcAft>
                <a:spcPts val="600"/>
              </a:spcAft>
            </a:pPr>
            <a:r>
              <a:rPr lang="en-US" sz="1730" dirty="0" smtClean="0"/>
              <a:t>Cannot schedule any other course that meets in a B slot</a:t>
            </a:r>
          </a:p>
          <a:p>
            <a:pPr lvl="1">
              <a:spcAft>
                <a:spcPts val="600"/>
              </a:spcAft>
            </a:pPr>
            <a:r>
              <a:rPr lang="en-US" sz="1730" dirty="0" smtClean="0"/>
              <a:t>Will not conflict with any courses in slots starting with A, C, D, E.</a:t>
            </a:r>
          </a:p>
          <a:p>
            <a:pPr lvl="1">
              <a:spcAft>
                <a:spcPts val="600"/>
              </a:spcAft>
            </a:pPr>
            <a:r>
              <a:rPr lang="en-US" sz="1730" dirty="0" smtClean="0"/>
              <a:t>Similar for AA, CC etc…</a:t>
            </a:r>
          </a:p>
          <a:p>
            <a:pPr lvl="1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6893" y="2336798"/>
            <a:ext cx="3589717" cy="2047281"/>
            <a:chOff x="905971" y="4673882"/>
            <a:chExt cx="3589717" cy="2047281"/>
          </a:xfrm>
        </p:grpSpPr>
        <p:sp>
          <p:nvSpPr>
            <p:cNvPr id="19" name="Freeform 18"/>
            <p:cNvSpPr/>
            <p:nvPr/>
          </p:nvSpPr>
          <p:spPr>
            <a:xfrm>
              <a:off x="4239401" y="4673882"/>
              <a:ext cx="256287" cy="2025248"/>
            </a:xfrm>
            <a:custGeom>
              <a:avLst/>
              <a:gdLst>
                <a:gd name="connsiteX0" fmla="*/ 156152 w 322714"/>
                <a:gd name="connsiteY0" fmla="*/ 0 h 1603236"/>
                <a:gd name="connsiteX1" fmla="*/ 322714 w 322714"/>
                <a:gd name="connsiteY1" fmla="*/ 166570 h 1603236"/>
                <a:gd name="connsiteX2" fmla="*/ 62461 w 322714"/>
                <a:gd name="connsiteY2" fmla="*/ 468478 h 1603236"/>
                <a:gd name="connsiteX3" fmla="*/ 218613 w 322714"/>
                <a:gd name="connsiteY3" fmla="*/ 635048 h 1603236"/>
                <a:gd name="connsiteX4" fmla="*/ 104102 w 322714"/>
                <a:gd name="connsiteY4" fmla="*/ 728743 h 1603236"/>
                <a:gd name="connsiteX5" fmla="*/ 312304 w 322714"/>
                <a:gd name="connsiteY5" fmla="*/ 1009830 h 1603236"/>
                <a:gd name="connsiteX6" fmla="*/ 41641 w 322714"/>
                <a:gd name="connsiteY6" fmla="*/ 1363792 h 1603236"/>
                <a:gd name="connsiteX7" fmla="*/ 166562 w 322714"/>
                <a:gd name="connsiteY7" fmla="*/ 1499130 h 1603236"/>
                <a:gd name="connsiteX8" fmla="*/ 0 w 322714"/>
                <a:gd name="connsiteY8" fmla="*/ 1603236 h 1603236"/>
                <a:gd name="connsiteX0" fmla="*/ 156152 w 322714"/>
                <a:gd name="connsiteY0" fmla="*/ 0 h 1603236"/>
                <a:gd name="connsiteX1" fmla="*/ 322714 w 322714"/>
                <a:gd name="connsiteY1" fmla="*/ 166570 h 1603236"/>
                <a:gd name="connsiteX2" fmla="*/ 62461 w 322714"/>
                <a:gd name="connsiteY2" fmla="*/ 468478 h 1603236"/>
                <a:gd name="connsiteX3" fmla="*/ 218613 w 322714"/>
                <a:gd name="connsiteY3" fmla="*/ 635048 h 1603236"/>
                <a:gd name="connsiteX4" fmla="*/ 104102 w 322714"/>
                <a:gd name="connsiteY4" fmla="*/ 728743 h 1603236"/>
                <a:gd name="connsiteX5" fmla="*/ 312304 w 322714"/>
                <a:gd name="connsiteY5" fmla="*/ 1009830 h 1603236"/>
                <a:gd name="connsiteX6" fmla="*/ 41641 w 322714"/>
                <a:gd name="connsiteY6" fmla="*/ 1363792 h 1603236"/>
                <a:gd name="connsiteX7" fmla="*/ 166562 w 322714"/>
                <a:gd name="connsiteY7" fmla="*/ 1499130 h 1603236"/>
                <a:gd name="connsiteX8" fmla="*/ 0 w 322714"/>
                <a:gd name="connsiteY8" fmla="*/ 1603236 h 1603236"/>
                <a:gd name="connsiteX0" fmla="*/ 156152 w 322714"/>
                <a:gd name="connsiteY0" fmla="*/ 0 h 1603236"/>
                <a:gd name="connsiteX1" fmla="*/ 322714 w 322714"/>
                <a:gd name="connsiteY1" fmla="*/ 166570 h 1603236"/>
                <a:gd name="connsiteX2" fmla="*/ 62461 w 322714"/>
                <a:gd name="connsiteY2" fmla="*/ 468478 h 1603236"/>
                <a:gd name="connsiteX3" fmla="*/ 218613 w 322714"/>
                <a:gd name="connsiteY3" fmla="*/ 635048 h 1603236"/>
                <a:gd name="connsiteX4" fmla="*/ 104102 w 322714"/>
                <a:gd name="connsiteY4" fmla="*/ 728743 h 1603236"/>
                <a:gd name="connsiteX5" fmla="*/ 312304 w 322714"/>
                <a:gd name="connsiteY5" fmla="*/ 1009830 h 1603236"/>
                <a:gd name="connsiteX6" fmla="*/ 41641 w 322714"/>
                <a:gd name="connsiteY6" fmla="*/ 1363792 h 1603236"/>
                <a:gd name="connsiteX7" fmla="*/ 166562 w 322714"/>
                <a:gd name="connsiteY7" fmla="*/ 1499130 h 1603236"/>
                <a:gd name="connsiteX8" fmla="*/ 0 w 322714"/>
                <a:gd name="connsiteY8" fmla="*/ 1603236 h 1603236"/>
                <a:gd name="connsiteX0" fmla="*/ 0 w 491754"/>
                <a:gd name="connsiteY0" fmla="*/ 0 h 1603236"/>
                <a:gd name="connsiteX1" fmla="*/ 491754 w 491754"/>
                <a:gd name="connsiteY1" fmla="*/ 166570 h 1603236"/>
                <a:gd name="connsiteX2" fmla="*/ 231501 w 491754"/>
                <a:gd name="connsiteY2" fmla="*/ 468478 h 1603236"/>
                <a:gd name="connsiteX3" fmla="*/ 387653 w 491754"/>
                <a:gd name="connsiteY3" fmla="*/ 635048 h 1603236"/>
                <a:gd name="connsiteX4" fmla="*/ 273142 w 491754"/>
                <a:gd name="connsiteY4" fmla="*/ 728743 h 1603236"/>
                <a:gd name="connsiteX5" fmla="*/ 481344 w 491754"/>
                <a:gd name="connsiteY5" fmla="*/ 1009830 h 1603236"/>
                <a:gd name="connsiteX6" fmla="*/ 210681 w 491754"/>
                <a:gd name="connsiteY6" fmla="*/ 1363792 h 1603236"/>
                <a:gd name="connsiteX7" fmla="*/ 335602 w 491754"/>
                <a:gd name="connsiteY7" fmla="*/ 1499130 h 1603236"/>
                <a:gd name="connsiteX8" fmla="*/ 169040 w 491754"/>
                <a:gd name="connsiteY8" fmla="*/ 1603236 h 1603236"/>
                <a:gd name="connsiteX0" fmla="*/ 0 w 491754"/>
                <a:gd name="connsiteY0" fmla="*/ 0 h 1603236"/>
                <a:gd name="connsiteX1" fmla="*/ 491754 w 491754"/>
                <a:gd name="connsiteY1" fmla="*/ 166570 h 1603236"/>
                <a:gd name="connsiteX2" fmla="*/ 231501 w 491754"/>
                <a:gd name="connsiteY2" fmla="*/ 468478 h 1603236"/>
                <a:gd name="connsiteX3" fmla="*/ 387653 w 491754"/>
                <a:gd name="connsiteY3" fmla="*/ 635048 h 1603236"/>
                <a:gd name="connsiteX4" fmla="*/ 273142 w 491754"/>
                <a:gd name="connsiteY4" fmla="*/ 728743 h 1603236"/>
                <a:gd name="connsiteX5" fmla="*/ 481344 w 491754"/>
                <a:gd name="connsiteY5" fmla="*/ 1009830 h 1603236"/>
                <a:gd name="connsiteX6" fmla="*/ 210681 w 491754"/>
                <a:gd name="connsiteY6" fmla="*/ 1363792 h 1603236"/>
                <a:gd name="connsiteX7" fmla="*/ 335602 w 491754"/>
                <a:gd name="connsiteY7" fmla="*/ 1499130 h 1603236"/>
                <a:gd name="connsiteX8" fmla="*/ 33708 w 491754"/>
                <a:gd name="connsiteY8" fmla="*/ 1603236 h 160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754" h="1603236">
                  <a:moveTo>
                    <a:pt x="0" y="0"/>
                  </a:moveTo>
                  <a:lnTo>
                    <a:pt x="491754" y="166570"/>
                  </a:lnTo>
                  <a:lnTo>
                    <a:pt x="231501" y="468478"/>
                  </a:lnTo>
                  <a:lnTo>
                    <a:pt x="387653" y="635048"/>
                  </a:lnTo>
                  <a:lnTo>
                    <a:pt x="273142" y="728743"/>
                  </a:lnTo>
                  <a:lnTo>
                    <a:pt x="481344" y="1009830"/>
                  </a:lnTo>
                  <a:lnTo>
                    <a:pt x="210681" y="1363792"/>
                  </a:lnTo>
                  <a:lnTo>
                    <a:pt x="335602" y="1499130"/>
                  </a:lnTo>
                  <a:lnTo>
                    <a:pt x="33708" y="1603236"/>
                  </a:lnTo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971" y="4673882"/>
              <a:ext cx="3354251" cy="2047281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36" y="1815349"/>
            <a:ext cx="3648507" cy="490581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379489" y="1967466"/>
            <a:ext cx="2703716" cy="4269709"/>
            <a:chOff x="5379489" y="1967466"/>
            <a:chExt cx="2703716" cy="4269709"/>
          </a:xfrm>
        </p:grpSpPr>
        <p:sp>
          <p:nvSpPr>
            <p:cNvPr id="6" name="Rectangle 5"/>
            <p:cNvSpPr/>
            <p:nvPr/>
          </p:nvSpPr>
          <p:spPr>
            <a:xfrm>
              <a:off x="5379489" y="1967466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9489" y="2409675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06969" y="2811939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28067" y="5465579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34727" y="5867843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5974" y="3233326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3498" y="3716593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0568" y="4087624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20568" y="4545708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16818" y="4937561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957733" y="3935217"/>
            <a:ext cx="1311676" cy="521739"/>
          </a:xfrm>
          <a:prstGeom prst="roundRect">
            <a:avLst/>
          </a:prstGeom>
          <a:solidFill>
            <a:srgbClr val="FF0000">
              <a:alpha val="25000"/>
            </a:srgbClr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/ Slotting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4165110" cy="4591232"/>
          </a:xfrm>
        </p:spPr>
        <p:txBody>
          <a:bodyPr>
            <a:normAutofit/>
          </a:bodyPr>
          <a:lstStyle/>
          <a:p>
            <a:r>
              <a:rPr lang="en-US" dirty="0" smtClean="0"/>
              <a:t>Lecture + Group Example: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			</a:t>
            </a:r>
          </a:p>
          <a:p>
            <a:pPr lvl="1"/>
            <a:r>
              <a:rPr lang="en-US" dirty="0" smtClean="0"/>
              <a:t>(*) Meets as lecture in D1, D2 and A2.</a:t>
            </a:r>
          </a:p>
          <a:p>
            <a:pPr lvl="1"/>
            <a:r>
              <a:rPr lang="en-US" dirty="0" smtClean="0"/>
              <a:t>(/) Meets as alternative group in B5 or B6 or B7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36" y="1815349"/>
            <a:ext cx="3648507" cy="49058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20568" y="2411374"/>
            <a:ext cx="36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47204" y="2411374"/>
            <a:ext cx="36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7204" y="1977877"/>
            <a:ext cx="36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3498" y="3716593"/>
            <a:ext cx="36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0568" y="4087624"/>
            <a:ext cx="36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0568" y="4545708"/>
            <a:ext cx="36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47" y="2399264"/>
            <a:ext cx="3170778" cy="2107579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4309795" y="2440908"/>
            <a:ext cx="256287" cy="2025248"/>
          </a:xfrm>
          <a:custGeom>
            <a:avLst/>
            <a:gdLst>
              <a:gd name="connsiteX0" fmla="*/ 156152 w 322714"/>
              <a:gd name="connsiteY0" fmla="*/ 0 h 1603236"/>
              <a:gd name="connsiteX1" fmla="*/ 322714 w 322714"/>
              <a:gd name="connsiteY1" fmla="*/ 166570 h 1603236"/>
              <a:gd name="connsiteX2" fmla="*/ 62461 w 322714"/>
              <a:gd name="connsiteY2" fmla="*/ 468478 h 1603236"/>
              <a:gd name="connsiteX3" fmla="*/ 218613 w 322714"/>
              <a:gd name="connsiteY3" fmla="*/ 635048 h 1603236"/>
              <a:gd name="connsiteX4" fmla="*/ 104102 w 322714"/>
              <a:gd name="connsiteY4" fmla="*/ 728743 h 1603236"/>
              <a:gd name="connsiteX5" fmla="*/ 312304 w 322714"/>
              <a:gd name="connsiteY5" fmla="*/ 1009830 h 1603236"/>
              <a:gd name="connsiteX6" fmla="*/ 41641 w 322714"/>
              <a:gd name="connsiteY6" fmla="*/ 1363792 h 1603236"/>
              <a:gd name="connsiteX7" fmla="*/ 166562 w 322714"/>
              <a:gd name="connsiteY7" fmla="*/ 1499130 h 1603236"/>
              <a:gd name="connsiteX8" fmla="*/ 0 w 322714"/>
              <a:gd name="connsiteY8" fmla="*/ 1603236 h 1603236"/>
              <a:gd name="connsiteX0" fmla="*/ 156152 w 322714"/>
              <a:gd name="connsiteY0" fmla="*/ 0 h 1603236"/>
              <a:gd name="connsiteX1" fmla="*/ 322714 w 322714"/>
              <a:gd name="connsiteY1" fmla="*/ 166570 h 1603236"/>
              <a:gd name="connsiteX2" fmla="*/ 62461 w 322714"/>
              <a:gd name="connsiteY2" fmla="*/ 468478 h 1603236"/>
              <a:gd name="connsiteX3" fmla="*/ 218613 w 322714"/>
              <a:gd name="connsiteY3" fmla="*/ 635048 h 1603236"/>
              <a:gd name="connsiteX4" fmla="*/ 104102 w 322714"/>
              <a:gd name="connsiteY4" fmla="*/ 728743 h 1603236"/>
              <a:gd name="connsiteX5" fmla="*/ 312304 w 322714"/>
              <a:gd name="connsiteY5" fmla="*/ 1009830 h 1603236"/>
              <a:gd name="connsiteX6" fmla="*/ 41641 w 322714"/>
              <a:gd name="connsiteY6" fmla="*/ 1363792 h 1603236"/>
              <a:gd name="connsiteX7" fmla="*/ 166562 w 322714"/>
              <a:gd name="connsiteY7" fmla="*/ 1499130 h 1603236"/>
              <a:gd name="connsiteX8" fmla="*/ 0 w 322714"/>
              <a:gd name="connsiteY8" fmla="*/ 1603236 h 1603236"/>
              <a:gd name="connsiteX0" fmla="*/ 156152 w 322714"/>
              <a:gd name="connsiteY0" fmla="*/ 0 h 1603236"/>
              <a:gd name="connsiteX1" fmla="*/ 322714 w 322714"/>
              <a:gd name="connsiteY1" fmla="*/ 166570 h 1603236"/>
              <a:gd name="connsiteX2" fmla="*/ 62461 w 322714"/>
              <a:gd name="connsiteY2" fmla="*/ 468478 h 1603236"/>
              <a:gd name="connsiteX3" fmla="*/ 218613 w 322714"/>
              <a:gd name="connsiteY3" fmla="*/ 635048 h 1603236"/>
              <a:gd name="connsiteX4" fmla="*/ 104102 w 322714"/>
              <a:gd name="connsiteY4" fmla="*/ 728743 h 1603236"/>
              <a:gd name="connsiteX5" fmla="*/ 312304 w 322714"/>
              <a:gd name="connsiteY5" fmla="*/ 1009830 h 1603236"/>
              <a:gd name="connsiteX6" fmla="*/ 41641 w 322714"/>
              <a:gd name="connsiteY6" fmla="*/ 1363792 h 1603236"/>
              <a:gd name="connsiteX7" fmla="*/ 166562 w 322714"/>
              <a:gd name="connsiteY7" fmla="*/ 1499130 h 1603236"/>
              <a:gd name="connsiteX8" fmla="*/ 0 w 322714"/>
              <a:gd name="connsiteY8" fmla="*/ 1603236 h 1603236"/>
              <a:gd name="connsiteX0" fmla="*/ 0 w 491754"/>
              <a:gd name="connsiteY0" fmla="*/ 0 h 1603236"/>
              <a:gd name="connsiteX1" fmla="*/ 491754 w 491754"/>
              <a:gd name="connsiteY1" fmla="*/ 166570 h 1603236"/>
              <a:gd name="connsiteX2" fmla="*/ 231501 w 491754"/>
              <a:gd name="connsiteY2" fmla="*/ 468478 h 1603236"/>
              <a:gd name="connsiteX3" fmla="*/ 387653 w 491754"/>
              <a:gd name="connsiteY3" fmla="*/ 635048 h 1603236"/>
              <a:gd name="connsiteX4" fmla="*/ 273142 w 491754"/>
              <a:gd name="connsiteY4" fmla="*/ 728743 h 1603236"/>
              <a:gd name="connsiteX5" fmla="*/ 481344 w 491754"/>
              <a:gd name="connsiteY5" fmla="*/ 1009830 h 1603236"/>
              <a:gd name="connsiteX6" fmla="*/ 210681 w 491754"/>
              <a:gd name="connsiteY6" fmla="*/ 1363792 h 1603236"/>
              <a:gd name="connsiteX7" fmla="*/ 335602 w 491754"/>
              <a:gd name="connsiteY7" fmla="*/ 1499130 h 1603236"/>
              <a:gd name="connsiteX8" fmla="*/ 169040 w 491754"/>
              <a:gd name="connsiteY8" fmla="*/ 1603236 h 1603236"/>
              <a:gd name="connsiteX0" fmla="*/ 0 w 491754"/>
              <a:gd name="connsiteY0" fmla="*/ 0 h 1603236"/>
              <a:gd name="connsiteX1" fmla="*/ 491754 w 491754"/>
              <a:gd name="connsiteY1" fmla="*/ 166570 h 1603236"/>
              <a:gd name="connsiteX2" fmla="*/ 231501 w 491754"/>
              <a:gd name="connsiteY2" fmla="*/ 468478 h 1603236"/>
              <a:gd name="connsiteX3" fmla="*/ 387653 w 491754"/>
              <a:gd name="connsiteY3" fmla="*/ 635048 h 1603236"/>
              <a:gd name="connsiteX4" fmla="*/ 273142 w 491754"/>
              <a:gd name="connsiteY4" fmla="*/ 728743 h 1603236"/>
              <a:gd name="connsiteX5" fmla="*/ 481344 w 491754"/>
              <a:gd name="connsiteY5" fmla="*/ 1009830 h 1603236"/>
              <a:gd name="connsiteX6" fmla="*/ 210681 w 491754"/>
              <a:gd name="connsiteY6" fmla="*/ 1363792 h 1603236"/>
              <a:gd name="connsiteX7" fmla="*/ 335602 w 491754"/>
              <a:gd name="connsiteY7" fmla="*/ 1499130 h 1603236"/>
              <a:gd name="connsiteX8" fmla="*/ 33708 w 491754"/>
              <a:gd name="connsiteY8" fmla="*/ 1603236 h 16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754" h="1603236">
                <a:moveTo>
                  <a:pt x="0" y="0"/>
                </a:moveTo>
                <a:lnTo>
                  <a:pt x="491754" y="166570"/>
                </a:lnTo>
                <a:lnTo>
                  <a:pt x="231501" y="468478"/>
                </a:lnTo>
                <a:lnTo>
                  <a:pt x="387653" y="635048"/>
                </a:lnTo>
                <a:lnTo>
                  <a:pt x="273142" y="728743"/>
                </a:lnTo>
                <a:lnTo>
                  <a:pt x="481344" y="1009830"/>
                </a:lnTo>
                <a:lnTo>
                  <a:pt x="210681" y="1363792"/>
                </a:lnTo>
                <a:lnTo>
                  <a:pt x="335602" y="1499130"/>
                </a:lnTo>
                <a:lnTo>
                  <a:pt x="33708" y="1603236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57733" y="4148391"/>
            <a:ext cx="3362472" cy="371031"/>
          </a:xfrm>
          <a:prstGeom prst="roundRect">
            <a:avLst/>
          </a:prstGeom>
          <a:solidFill>
            <a:srgbClr val="FF0000">
              <a:alpha val="25000"/>
            </a:srgbClr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/ Slotting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4966690" cy="4591232"/>
          </a:xfrm>
        </p:spPr>
        <p:txBody>
          <a:bodyPr>
            <a:normAutofit/>
          </a:bodyPr>
          <a:lstStyle/>
          <a:p>
            <a:r>
              <a:rPr lang="en-US" dirty="0" smtClean="0"/>
              <a:t>Derivative Sub-Slot Example: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36" y="1815349"/>
            <a:ext cx="3648507" cy="4905814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4309795" y="2472141"/>
            <a:ext cx="256287" cy="2025248"/>
          </a:xfrm>
          <a:custGeom>
            <a:avLst/>
            <a:gdLst>
              <a:gd name="connsiteX0" fmla="*/ 156152 w 322714"/>
              <a:gd name="connsiteY0" fmla="*/ 0 h 1603236"/>
              <a:gd name="connsiteX1" fmla="*/ 322714 w 322714"/>
              <a:gd name="connsiteY1" fmla="*/ 166570 h 1603236"/>
              <a:gd name="connsiteX2" fmla="*/ 62461 w 322714"/>
              <a:gd name="connsiteY2" fmla="*/ 468478 h 1603236"/>
              <a:gd name="connsiteX3" fmla="*/ 218613 w 322714"/>
              <a:gd name="connsiteY3" fmla="*/ 635048 h 1603236"/>
              <a:gd name="connsiteX4" fmla="*/ 104102 w 322714"/>
              <a:gd name="connsiteY4" fmla="*/ 728743 h 1603236"/>
              <a:gd name="connsiteX5" fmla="*/ 312304 w 322714"/>
              <a:gd name="connsiteY5" fmla="*/ 1009830 h 1603236"/>
              <a:gd name="connsiteX6" fmla="*/ 41641 w 322714"/>
              <a:gd name="connsiteY6" fmla="*/ 1363792 h 1603236"/>
              <a:gd name="connsiteX7" fmla="*/ 166562 w 322714"/>
              <a:gd name="connsiteY7" fmla="*/ 1499130 h 1603236"/>
              <a:gd name="connsiteX8" fmla="*/ 0 w 322714"/>
              <a:gd name="connsiteY8" fmla="*/ 1603236 h 1603236"/>
              <a:gd name="connsiteX0" fmla="*/ 156152 w 322714"/>
              <a:gd name="connsiteY0" fmla="*/ 0 h 1603236"/>
              <a:gd name="connsiteX1" fmla="*/ 322714 w 322714"/>
              <a:gd name="connsiteY1" fmla="*/ 166570 h 1603236"/>
              <a:gd name="connsiteX2" fmla="*/ 62461 w 322714"/>
              <a:gd name="connsiteY2" fmla="*/ 468478 h 1603236"/>
              <a:gd name="connsiteX3" fmla="*/ 218613 w 322714"/>
              <a:gd name="connsiteY3" fmla="*/ 635048 h 1603236"/>
              <a:gd name="connsiteX4" fmla="*/ 104102 w 322714"/>
              <a:gd name="connsiteY4" fmla="*/ 728743 h 1603236"/>
              <a:gd name="connsiteX5" fmla="*/ 312304 w 322714"/>
              <a:gd name="connsiteY5" fmla="*/ 1009830 h 1603236"/>
              <a:gd name="connsiteX6" fmla="*/ 41641 w 322714"/>
              <a:gd name="connsiteY6" fmla="*/ 1363792 h 1603236"/>
              <a:gd name="connsiteX7" fmla="*/ 166562 w 322714"/>
              <a:gd name="connsiteY7" fmla="*/ 1499130 h 1603236"/>
              <a:gd name="connsiteX8" fmla="*/ 0 w 322714"/>
              <a:gd name="connsiteY8" fmla="*/ 1603236 h 1603236"/>
              <a:gd name="connsiteX0" fmla="*/ 156152 w 322714"/>
              <a:gd name="connsiteY0" fmla="*/ 0 h 1603236"/>
              <a:gd name="connsiteX1" fmla="*/ 322714 w 322714"/>
              <a:gd name="connsiteY1" fmla="*/ 166570 h 1603236"/>
              <a:gd name="connsiteX2" fmla="*/ 62461 w 322714"/>
              <a:gd name="connsiteY2" fmla="*/ 468478 h 1603236"/>
              <a:gd name="connsiteX3" fmla="*/ 218613 w 322714"/>
              <a:gd name="connsiteY3" fmla="*/ 635048 h 1603236"/>
              <a:gd name="connsiteX4" fmla="*/ 104102 w 322714"/>
              <a:gd name="connsiteY4" fmla="*/ 728743 h 1603236"/>
              <a:gd name="connsiteX5" fmla="*/ 312304 w 322714"/>
              <a:gd name="connsiteY5" fmla="*/ 1009830 h 1603236"/>
              <a:gd name="connsiteX6" fmla="*/ 41641 w 322714"/>
              <a:gd name="connsiteY6" fmla="*/ 1363792 h 1603236"/>
              <a:gd name="connsiteX7" fmla="*/ 166562 w 322714"/>
              <a:gd name="connsiteY7" fmla="*/ 1499130 h 1603236"/>
              <a:gd name="connsiteX8" fmla="*/ 0 w 322714"/>
              <a:gd name="connsiteY8" fmla="*/ 1603236 h 1603236"/>
              <a:gd name="connsiteX0" fmla="*/ 0 w 491754"/>
              <a:gd name="connsiteY0" fmla="*/ 0 h 1603236"/>
              <a:gd name="connsiteX1" fmla="*/ 491754 w 491754"/>
              <a:gd name="connsiteY1" fmla="*/ 166570 h 1603236"/>
              <a:gd name="connsiteX2" fmla="*/ 231501 w 491754"/>
              <a:gd name="connsiteY2" fmla="*/ 468478 h 1603236"/>
              <a:gd name="connsiteX3" fmla="*/ 387653 w 491754"/>
              <a:gd name="connsiteY3" fmla="*/ 635048 h 1603236"/>
              <a:gd name="connsiteX4" fmla="*/ 273142 w 491754"/>
              <a:gd name="connsiteY4" fmla="*/ 728743 h 1603236"/>
              <a:gd name="connsiteX5" fmla="*/ 481344 w 491754"/>
              <a:gd name="connsiteY5" fmla="*/ 1009830 h 1603236"/>
              <a:gd name="connsiteX6" fmla="*/ 210681 w 491754"/>
              <a:gd name="connsiteY6" fmla="*/ 1363792 h 1603236"/>
              <a:gd name="connsiteX7" fmla="*/ 335602 w 491754"/>
              <a:gd name="connsiteY7" fmla="*/ 1499130 h 1603236"/>
              <a:gd name="connsiteX8" fmla="*/ 169040 w 491754"/>
              <a:gd name="connsiteY8" fmla="*/ 1603236 h 1603236"/>
              <a:gd name="connsiteX0" fmla="*/ 0 w 491754"/>
              <a:gd name="connsiteY0" fmla="*/ 0 h 1603236"/>
              <a:gd name="connsiteX1" fmla="*/ 491754 w 491754"/>
              <a:gd name="connsiteY1" fmla="*/ 166570 h 1603236"/>
              <a:gd name="connsiteX2" fmla="*/ 231501 w 491754"/>
              <a:gd name="connsiteY2" fmla="*/ 468478 h 1603236"/>
              <a:gd name="connsiteX3" fmla="*/ 387653 w 491754"/>
              <a:gd name="connsiteY3" fmla="*/ 635048 h 1603236"/>
              <a:gd name="connsiteX4" fmla="*/ 273142 w 491754"/>
              <a:gd name="connsiteY4" fmla="*/ 728743 h 1603236"/>
              <a:gd name="connsiteX5" fmla="*/ 481344 w 491754"/>
              <a:gd name="connsiteY5" fmla="*/ 1009830 h 1603236"/>
              <a:gd name="connsiteX6" fmla="*/ 210681 w 491754"/>
              <a:gd name="connsiteY6" fmla="*/ 1363792 h 1603236"/>
              <a:gd name="connsiteX7" fmla="*/ 335602 w 491754"/>
              <a:gd name="connsiteY7" fmla="*/ 1499130 h 1603236"/>
              <a:gd name="connsiteX8" fmla="*/ 33708 w 491754"/>
              <a:gd name="connsiteY8" fmla="*/ 1603236 h 16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754" h="1603236">
                <a:moveTo>
                  <a:pt x="0" y="0"/>
                </a:moveTo>
                <a:lnTo>
                  <a:pt x="491754" y="166570"/>
                </a:lnTo>
                <a:lnTo>
                  <a:pt x="231501" y="468478"/>
                </a:lnTo>
                <a:lnTo>
                  <a:pt x="387653" y="635048"/>
                </a:lnTo>
                <a:lnTo>
                  <a:pt x="273142" y="728743"/>
                </a:lnTo>
                <a:lnTo>
                  <a:pt x="481344" y="1009830"/>
                </a:lnTo>
                <a:lnTo>
                  <a:pt x="210681" y="1363792"/>
                </a:lnTo>
                <a:lnTo>
                  <a:pt x="335602" y="1499130"/>
                </a:lnTo>
                <a:lnTo>
                  <a:pt x="33708" y="1603236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77" y="2440908"/>
            <a:ext cx="3290369" cy="205648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57733" y="4179624"/>
            <a:ext cx="1311676" cy="371031"/>
          </a:xfrm>
          <a:prstGeom prst="roundRect">
            <a:avLst/>
          </a:prstGeom>
          <a:solidFill>
            <a:srgbClr val="FF0000">
              <a:alpha val="25000"/>
            </a:srgbClr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62" y="4808466"/>
            <a:ext cx="4764281" cy="16877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60252" y="5836609"/>
            <a:ext cx="4795511" cy="659622"/>
          </a:xfrm>
          <a:prstGeom prst="roundRect">
            <a:avLst/>
          </a:prstGeom>
          <a:solidFill>
            <a:srgbClr val="FF0000">
              <a:alpha val="25000"/>
            </a:srgbClr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362936" y="2780706"/>
            <a:ext cx="2107789" cy="3435646"/>
            <a:chOff x="5362936" y="2780706"/>
            <a:chExt cx="2107789" cy="3435646"/>
          </a:xfrm>
        </p:grpSpPr>
        <p:sp>
          <p:nvSpPr>
            <p:cNvPr id="8" name="Rectangle 7"/>
            <p:cNvSpPr/>
            <p:nvPr/>
          </p:nvSpPr>
          <p:spPr>
            <a:xfrm>
              <a:off x="7108088" y="3243151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7204" y="2780706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936" y="5847020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08088" y="3718292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08088" y="4087624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08088" y="4567712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08088" y="4937044"/>
              <a:ext cx="362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Review Course Catalogue and Timetable Slotting System</a:t>
            </a:r>
          </a:p>
          <a:p>
            <a:pPr lvl="1"/>
            <a:r>
              <a:rPr lang="en-US" u="sng" dirty="0">
                <a:hlinkClick r:id="rId3"/>
              </a:rPr>
              <a:t>https://www.uea.ac.uk/study/study-abroad/incoming/what-can-i-study</a:t>
            </a:r>
            <a:endParaRPr lang="en-US" u="sng" dirty="0"/>
          </a:p>
          <a:p>
            <a:pPr>
              <a:spcAft>
                <a:spcPts val="600"/>
              </a:spcAft>
            </a:pPr>
            <a:r>
              <a:rPr lang="en-US" sz="2000" dirty="0" smtClean="0"/>
              <a:t>Pick 3 courses of interest + 2 alternates for each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Must have 40 UCU in one school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Mark courses on the timetable to avoid time clashes!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Talk with your advisor about transfer credits, major requirements and distribution requirements.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Be prepared to request courses during our meeting next Tue 4/18 noon in </a:t>
            </a:r>
            <a:r>
              <a:rPr lang="en-US" sz="2000" dirty="0" err="1" smtClean="0"/>
              <a:t>Althouse</a:t>
            </a:r>
            <a:r>
              <a:rPr lang="en-US" sz="2000" dirty="0" smtClean="0"/>
              <a:t> 204</a:t>
            </a:r>
          </a:p>
          <a:p>
            <a:pPr marL="457200" lvl="1">
              <a:spcAft>
                <a:spcPts val="600"/>
              </a:spcAft>
              <a:buClrTx/>
            </a:pPr>
            <a:r>
              <a:rPr lang="en-US" sz="2000" dirty="0" smtClean="0"/>
              <a:t>Start the online UEA </a:t>
            </a:r>
            <a:r>
              <a:rPr lang="en-US" sz="2000" dirty="0"/>
              <a:t>Study Abroad Application with Module Enrollment </a:t>
            </a:r>
            <a:r>
              <a:rPr lang="en-US" sz="2000" dirty="0" smtClean="0"/>
              <a:t>Form (use the very helpful </a:t>
            </a:r>
            <a:r>
              <a:rPr lang="en-US" sz="2000" dirty="0" smtClean="0">
                <a:hlinkClick r:id="rId4"/>
              </a:rPr>
              <a:t>instructions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935</TotalTime>
  <Words>721</Words>
  <Application>Microsoft Office PowerPoint</Application>
  <PresentationFormat>On-screen Show (4:3)</PresentationFormat>
  <Paragraphs>152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Mistral</vt:lpstr>
      <vt:lpstr>Wingdings 2</vt:lpstr>
      <vt:lpstr>Travelogue</vt:lpstr>
      <vt:lpstr>Norwich Science Program – Fall’17</vt:lpstr>
      <vt:lpstr>What Will You Do?</vt:lpstr>
      <vt:lpstr>Academic Experience</vt:lpstr>
      <vt:lpstr>Selecting Courses</vt:lpstr>
      <vt:lpstr>Course Catalogue Entries</vt:lpstr>
      <vt:lpstr>Timetable / Slotting</vt:lpstr>
      <vt:lpstr>Timetable / Slotting</vt:lpstr>
      <vt:lpstr>Timetable / Slotting</vt:lpstr>
      <vt:lpstr>To Do!!</vt:lpstr>
      <vt:lpstr>Preview of visa application</vt:lpstr>
    </vt:vector>
  </TitlesOfParts>
  <Company>Dickinson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Norwich Science Program</dc:title>
  <dc:creator>Grant Braught</dc:creator>
  <cp:lastModifiedBy>MacCormick, John</cp:lastModifiedBy>
  <cp:revision>92</cp:revision>
  <dcterms:created xsi:type="dcterms:W3CDTF">2012-03-31T17:36:33Z</dcterms:created>
  <dcterms:modified xsi:type="dcterms:W3CDTF">2017-04-11T13:45:10Z</dcterms:modified>
</cp:coreProperties>
</file>