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7" r:id="rId4"/>
    <p:sldId id="281" r:id="rId5"/>
    <p:sldId id="258" r:id="rId6"/>
    <p:sldId id="269" r:id="rId7"/>
    <p:sldId id="280" r:id="rId8"/>
    <p:sldId id="270" r:id="rId9"/>
    <p:sldId id="259" r:id="rId10"/>
    <p:sldId id="276" r:id="rId11"/>
    <p:sldId id="271" r:id="rId12"/>
    <p:sldId id="260" r:id="rId13"/>
    <p:sldId id="261" r:id="rId14"/>
    <p:sldId id="275" r:id="rId15"/>
    <p:sldId id="262" r:id="rId16"/>
    <p:sldId id="272" r:id="rId17"/>
    <p:sldId id="273" r:id="rId18"/>
    <p:sldId id="274" r:id="rId19"/>
    <p:sldId id="263" r:id="rId20"/>
    <p:sldId id="264" r:id="rId21"/>
    <p:sldId id="278" r:id="rId22"/>
    <p:sldId id="265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26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1DAAC-3B1D-4DA7-9088-E75D0544ACC8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ED6A2-4E21-44C2-8019-4722551DF0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wizards.com/2016/dnd/downloads/5E_CharacterSheet_Fillable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nd.wizards.com/articles/features/character_sheet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designing-artificial-intelligence-for-games-part-1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gamasutra.com/view/news/269634/7_examples_of_game_AI_that_every_developer_should_study.php" TargetMode="External"/><Relationship Id="rId4" Type="http://schemas.openxmlformats.org/officeDocument/2006/relationships/hyperlink" Target="https://www.gamedev.net/articles/programming/artificial-intelligence/the-total-beginners-guide-to-game-ai-r4942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en-us/Gameplay/Framework/Controller/AIController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masutra.com/blogs/ChrisSimpson/20140717/221339/Behavior_trees_for_AI_How_they_work.ph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unrealengine.com/en-us/Engine/AI/BehaviorTrees/QuickStar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https://media.wizards.com/2016/dnd/downloads/5E_CharacterSheet_Fillable.pdf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http://dnd.wizards.com/articles/features/character_sheets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ED6A2-4E21-44C2-8019-4722551DF0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8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ED6A2-4E21-44C2-8019-4722551DF0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2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https://software.intel.com/en-us/articles/designing-artificial-intelligence-for-games-part-1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https://www.gamedev.net/articles/programming/artificial-intelligence/the-total-beginners-guide-to-game-ai-r4942/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https://www.gamasutra.com/view/news/269634/7_examples_of_game_AI_that_every_developer_should_study.php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ED6A2-4E21-44C2-8019-4722551DF0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53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https://docs.unrealengine.com/en-us/Gameplay/Framework/Controller/AIController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ED6A2-4E21-44C2-8019-4722551DF0B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77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http://www.gamasutra.com/blogs/ChrisSimpson/20140717/221339/Behavior_trees_for_AI_How_they_work.php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https://docs.unrealengine.com/en-us/Engine/AI/BehaviorTrees/QuickStart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4ED6A2-4E21-44C2-8019-4722551DF0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2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0080" y="2863631"/>
            <a:ext cx="10027920" cy="646331"/>
          </a:xfrm>
          <a:solidFill>
            <a:schemeClr val="accent1"/>
          </a:solidFill>
        </p:spPr>
        <p:txBody>
          <a:bodyPr wrap="none" lIns="90000" anchor="b">
            <a:spAutoFit/>
          </a:bodyPr>
          <a:lstStyle>
            <a:lvl1pPr algn="l"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8393" y="3602038"/>
            <a:ext cx="3961213" cy="414044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 algn="l">
              <a:buNone/>
              <a:tabLst>
                <a:tab pos="13462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16" y="6355885"/>
            <a:ext cx="2743200" cy="365125"/>
          </a:xfrm>
        </p:spPr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pic>
        <p:nvPicPr>
          <p:cNvPr id="19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00" y="-1115"/>
            <a:ext cx="1296000" cy="13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22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D7092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8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74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4772967" cy="1421928"/>
          </a:xfrm>
        </p:spPr>
        <p:txBody>
          <a:bodyPr wrap="square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3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4772967" cy="1421928"/>
          </a:xfrm>
          <a:solidFill>
            <a:srgbClr val="D70925"/>
          </a:solidFill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27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65513"/>
            <a:ext cx="6172200" cy="5395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4772967" cy="1421928"/>
          </a:xfrm>
        </p:spPr>
        <p:txBody>
          <a:bodyPr wrap="square" anchor="t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79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65513"/>
            <a:ext cx="6172200" cy="5395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4772967" cy="1421928"/>
          </a:xfrm>
          <a:solidFill>
            <a:srgbClr val="D70925"/>
          </a:solidFill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8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83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D7092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00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091650" y="0"/>
            <a:ext cx="1262149" cy="61769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253452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1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099963" y="0"/>
            <a:ext cx="1253835" cy="6176963"/>
          </a:xfrm>
          <a:solidFill>
            <a:srgbClr val="D70925"/>
          </a:solidFill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253452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8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6"/>
            <a:ext cx="8593462" cy="53553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847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6352450"/>
            <a:ext cx="12240000" cy="3600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-190500" y="314326"/>
            <a:ext cx="11811000" cy="7540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374"/>
            <a:ext cx="7737458" cy="535531"/>
          </a:xfrm>
        </p:spPr>
        <p:txBody>
          <a:bodyPr/>
          <a:lstStyle>
            <a:lvl1pPr algn="l">
              <a:defRPr sz="3200" b="1">
                <a:solidFill>
                  <a:schemeClr val="accent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57403"/>
          </a:xfrm>
          <a:noFill/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000" b="0">
                <a:solidFill>
                  <a:schemeClr val="bg1"/>
                </a:solidFill>
                <a:latin typeface="Verdana" pitchFamily="34" charset="0"/>
              </a:defRPr>
            </a:lvl2pPr>
            <a:lvl3pPr>
              <a:defRPr sz="1800" b="0">
                <a:solidFill>
                  <a:schemeClr val="bg1"/>
                </a:solidFill>
                <a:latin typeface="Verdana" pitchFamily="34" charset="0"/>
              </a:defRPr>
            </a:lvl3pPr>
            <a:lvl4pPr>
              <a:defRPr sz="1600" b="0">
                <a:solidFill>
                  <a:schemeClr val="bg1"/>
                </a:solidFill>
                <a:latin typeface="Verdana" pitchFamily="34" charset="0"/>
              </a:defRPr>
            </a:lvl4pPr>
            <a:lvl5pPr>
              <a:defRPr sz="1600" b="0">
                <a:solidFill>
                  <a:schemeClr val="bg1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1638" y="6356351"/>
            <a:ext cx="6528725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754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F:\Standardisation\unilogo_white_nolow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0384" y="-9525"/>
            <a:ext cx="177588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-190499" y="1312863"/>
            <a:ext cx="11758084" cy="1187450"/>
          </a:xfrm>
          <a:prstGeom prst="round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1357497"/>
            <a:ext cx="8553386" cy="590931"/>
          </a:xfrm>
        </p:spPr>
        <p:txBody>
          <a:bodyPr/>
          <a:lstStyle>
            <a:lvl1pPr algn="l">
              <a:defRPr sz="3600" b="1">
                <a:solidFill>
                  <a:schemeClr val="accent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1" y="1844824"/>
            <a:ext cx="11378107" cy="64294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accent4">
                    <a:lumMod val="60000"/>
                    <a:lumOff val="40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5807968" y="2852936"/>
            <a:ext cx="5755200" cy="3024336"/>
          </a:xfrm>
          <a:blipFill dpi="0" rotWithShape="1">
            <a:blip r:embed="rId4" cstate="print">
              <a:alphaModFix amt="0"/>
            </a:blip>
            <a:srcRect/>
            <a:tile tx="0" ty="0" sx="100000" sy="100000" flip="none" algn="tl"/>
          </a:blipFill>
        </p:spPr>
        <p:txBody>
          <a:bodyPr wrap="none" rtlCol="0" anchor="ctr" anchorCtr="1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752417" y="6350001"/>
            <a:ext cx="284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190500" y="981076"/>
            <a:ext cx="6096000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  <a:latin typeface="Verdana" pitchFamily="34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51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&amp;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-190500" y="314326"/>
            <a:ext cx="11811000" cy="7540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0" y="6352450"/>
            <a:ext cx="12240000" cy="3600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799"/>
            <a:ext cx="7737458" cy="535531"/>
          </a:xfrm>
        </p:spPr>
        <p:txBody>
          <a:bodyPr/>
          <a:lstStyle>
            <a:lvl1pPr algn="l">
              <a:defRPr sz="32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8760"/>
            <a:ext cx="5384800" cy="485740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68760"/>
            <a:ext cx="5384800" cy="4857403"/>
          </a:xfrm>
        </p:spPr>
        <p:txBody>
          <a:bodyPr/>
          <a:lstStyle>
            <a:lvl1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985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Stacked &amp;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0" y="6352450"/>
            <a:ext cx="12240000" cy="3600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05971" y="73200"/>
            <a:ext cx="11354659" cy="29957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431371" y="3140969"/>
            <a:ext cx="11354659" cy="29957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64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Data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-190500" y="314326"/>
            <a:ext cx="11811000" cy="7540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0" y="6352450"/>
            <a:ext cx="12240000" cy="3600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623392" y="1153320"/>
            <a:ext cx="10944192" cy="4968081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374"/>
            <a:ext cx="7737458" cy="535531"/>
          </a:xfrm>
        </p:spPr>
        <p:txBody>
          <a:bodyPr/>
          <a:lstStyle>
            <a:lvl1pPr algn="l">
              <a:defRPr sz="3200" b="1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374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&amp;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6352450"/>
            <a:ext cx="12240000" cy="3600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800"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05971" y="73200"/>
            <a:ext cx="11354659" cy="6092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30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D7092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9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3916144"/>
            <a:ext cx="9713065" cy="646331"/>
          </a:xfrm>
          <a:solidFill>
            <a:srgbClr val="D70925"/>
          </a:solidFill>
        </p:spPr>
        <p:txBody>
          <a:bodyPr vert="horz" wrap="none" lIns="90000" tIns="45720" rIns="91440" bIns="45720" rtlCol="0" anchor="b">
            <a:sp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00" y="-1115"/>
            <a:ext cx="1296000" cy="13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54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5181600" cy="5096308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0655"/>
            <a:ext cx="5181600" cy="5096308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2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rgbClr val="D7092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5181600" cy="5096308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0655"/>
            <a:ext cx="5181600" cy="5096308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57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03277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62051"/>
            <a:ext cx="5157787" cy="4327612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03277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62051"/>
            <a:ext cx="5183188" cy="4327612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GB" sz="12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7"/>
            <a:ext cx="12192000" cy="53708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2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4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03277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62051"/>
            <a:ext cx="5157787" cy="4327612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GB"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03277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62051"/>
            <a:ext cx="5183188" cy="4327612"/>
          </a:xfrm>
        </p:spPr>
        <p:txBody>
          <a:bodyPr vert="horz" lIns="91440" tIns="90000" rIns="91440" bIns="45720" rtlCol="0">
            <a:norm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GB" sz="1200" dirty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7"/>
            <a:ext cx="12192000" cy="537082"/>
          </a:xfrm>
          <a:solidFill>
            <a:srgbClr val="D70925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2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8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F:\Staffs Uni\Resources\Staffs Uni Red Logo Print Vers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12" y="-1114"/>
            <a:ext cx="858895" cy="90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6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31016"/>
            <a:ext cx="12192000" cy="498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6364198"/>
            <a:ext cx="12192000" cy="498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65126"/>
            <a:ext cx="8593462" cy="53553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864000" tIns="45720" rIns="9144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80655"/>
            <a:ext cx="10515600" cy="5096308"/>
          </a:xfrm>
          <a:prstGeom prst="rect">
            <a:avLst/>
          </a:prstGeom>
        </p:spPr>
        <p:txBody>
          <a:bodyPr vert="horz" lIns="91440" tIns="9000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208E-EA09-4321-8E13-630B9C5D0623}" type="datetimeFigureOut">
              <a:rPr lang="en-GB" smtClean="0"/>
              <a:t>01/05/2019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B1A9-C27B-4798-963B-716E63D73C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92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ysClr val="windowText" lastClr="00000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q-ULFuNyig" TargetMode="External"/><Relationship Id="rId2" Type="http://schemas.openxmlformats.org/officeDocument/2006/relationships/hyperlink" Target="https://www.youtube.com/watch?v=nshHCycft4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NJEvAGiw7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ct.unity.com/u/greg-penninck" TargetMode="External"/><Relationship Id="rId2" Type="http://schemas.openxmlformats.org/officeDocument/2006/relationships/hyperlink" Target="https://www.artstation.com/gregpennin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nd.wizards.com/articles/features/character_sheets" TargetMode="External"/><Relationship Id="rId2" Type="http://schemas.openxmlformats.org/officeDocument/2006/relationships/hyperlink" Target="https://media.wizards.com/2016/dnd/downloads/5E_CharacterSheet_Fillabl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CE53-15B2-4F39-9BF3-177592527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Monster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470E-AFA9-40FC-AD1B-BA42E3735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and Theory</a:t>
            </a:r>
          </a:p>
        </p:txBody>
      </p:sp>
    </p:spTree>
    <p:extLst>
      <p:ext uri="{BB962C8B-B14F-4D97-AF65-F5344CB8AC3E}">
        <p14:creationId xmlns:p14="http://schemas.microsoft.com/office/powerpoint/2010/main" val="21945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179A-4858-43EC-8464-A6CEBD367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think the 3 things any AI should be able to do are?</a:t>
            </a:r>
          </a:p>
          <a:p>
            <a:endParaRPr lang="en-GB" dirty="0"/>
          </a:p>
          <a:p>
            <a:r>
              <a:rPr lang="en-GB" dirty="0"/>
              <a:t>Detecting </a:t>
            </a:r>
          </a:p>
          <a:p>
            <a:pPr lvl="1"/>
            <a:r>
              <a:rPr lang="en-GB" dirty="0"/>
              <a:t>Locate a thread, this could be the player a world stimulus.</a:t>
            </a:r>
          </a:p>
          <a:p>
            <a:r>
              <a:rPr lang="en-GB" dirty="0"/>
              <a:t>Decision </a:t>
            </a:r>
          </a:p>
          <a:p>
            <a:pPr lvl="1"/>
            <a:r>
              <a:rPr lang="en-GB" dirty="0"/>
              <a:t>Formulate a plan.</a:t>
            </a:r>
          </a:p>
          <a:p>
            <a:r>
              <a:rPr lang="en-GB" dirty="0"/>
              <a:t>Actions </a:t>
            </a:r>
          </a:p>
          <a:p>
            <a:pPr lvl="1"/>
            <a:r>
              <a:rPr lang="en-GB" dirty="0"/>
              <a:t>Act on that plan.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5DC4A-D786-4093-BA51-D3680E64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Core Concepts</a:t>
            </a:r>
          </a:p>
        </p:txBody>
      </p:sp>
    </p:spTree>
    <p:extLst>
      <p:ext uri="{BB962C8B-B14F-4D97-AF65-F5344CB8AC3E}">
        <p14:creationId xmlns:p14="http://schemas.microsoft.com/office/powerpoint/2010/main" val="39413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3E1F-8ED8-4FB4-9F4D-6429F25D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difficulties;</a:t>
            </a:r>
          </a:p>
          <a:p>
            <a:endParaRPr lang="en-GB" dirty="0"/>
          </a:p>
          <a:p>
            <a:pPr lvl="1"/>
            <a:r>
              <a:rPr lang="en-GB" dirty="0"/>
              <a:t>We don’t have to model reality exactly. </a:t>
            </a:r>
          </a:p>
          <a:p>
            <a:pPr lvl="1"/>
            <a:r>
              <a:rPr lang="en-GB" dirty="0"/>
              <a:t>We have to be mindful of how much knowledge AI have of the game “Domain Knowledge”.</a:t>
            </a:r>
          </a:p>
          <a:p>
            <a:pPr lvl="1"/>
            <a:r>
              <a:rPr lang="en-GB" dirty="0"/>
              <a:t>We have to be mindful of our systems being design friendly. </a:t>
            </a:r>
          </a:p>
          <a:p>
            <a:pPr lvl="1"/>
            <a:r>
              <a:rPr lang="en-GB" dirty="0"/>
              <a:t>We have to be mindful of our systems being performant. </a:t>
            </a:r>
          </a:p>
          <a:p>
            <a:pPr lvl="1"/>
            <a:r>
              <a:rPr lang="en-GB" dirty="0"/>
              <a:t>We have to be mindful of our systems being consistent. </a:t>
            </a:r>
          </a:p>
          <a:p>
            <a:pPr lvl="1"/>
            <a:r>
              <a:rPr lang="en-GB" dirty="0"/>
              <a:t>As we progress we should look to make our systems modular so that they may be reused.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FB57-F0AB-4BEA-9535-601667CD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Core Concepts</a:t>
            </a:r>
          </a:p>
        </p:txBody>
      </p:sp>
    </p:spTree>
    <p:extLst>
      <p:ext uri="{BB962C8B-B14F-4D97-AF65-F5344CB8AC3E}">
        <p14:creationId xmlns:p14="http://schemas.microsoft.com/office/powerpoint/2010/main" val="7804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9A5A-53A0-4239-B91D-A4040381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setup AI in Unreal we need to begin with 2 classes.</a:t>
            </a:r>
          </a:p>
          <a:p>
            <a:endParaRPr lang="en-GB" dirty="0"/>
          </a:p>
          <a:p>
            <a:r>
              <a:rPr lang="en-GB" dirty="0"/>
              <a:t>AI Controllers :- </a:t>
            </a:r>
          </a:p>
          <a:p>
            <a:pPr lvl="1"/>
            <a:r>
              <a:rPr lang="en-GB" dirty="0"/>
              <a:t>Enemies brain. </a:t>
            </a:r>
          </a:p>
          <a:p>
            <a:pPr lvl="1"/>
            <a:r>
              <a:rPr lang="en-GB" dirty="0"/>
              <a:t>Response to stimulus, movement latency etc.</a:t>
            </a:r>
          </a:p>
          <a:p>
            <a:endParaRPr lang="en-GB" dirty="0"/>
          </a:p>
          <a:p>
            <a:r>
              <a:rPr lang="en-GB" dirty="0"/>
              <a:t>Characters :- </a:t>
            </a:r>
          </a:p>
          <a:p>
            <a:pPr lvl="1"/>
            <a:r>
              <a:rPr lang="en-GB" dirty="0"/>
              <a:t>Physical representation in game. </a:t>
            </a:r>
          </a:p>
          <a:p>
            <a:pPr lvl="1"/>
            <a:r>
              <a:rPr lang="en-GB" dirty="0"/>
              <a:t>Controls many of the Enemies statistics (Movement, VFX, Sounds, Collision, Visuals, Animations).</a:t>
            </a:r>
          </a:p>
          <a:p>
            <a:pPr lvl="4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D8636-29F6-4FE2-8CCE-682F15E1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:- AI Controllers + Characters</a:t>
            </a:r>
          </a:p>
        </p:txBody>
      </p:sp>
    </p:spTree>
    <p:extLst>
      <p:ext uri="{BB962C8B-B14F-4D97-AF65-F5344CB8AC3E}">
        <p14:creationId xmlns:p14="http://schemas.microsoft.com/office/powerpoint/2010/main" val="41945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EBA6-1B58-4F60-AAE1-1897E61B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Behaviour Trees are an AI technique common in many games today. UE4 has a great visual implementation which we are going to use. </a:t>
            </a:r>
          </a:p>
          <a:p>
            <a:endParaRPr lang="en-GB" dirty="0"/>
          </a:p>
          <a:p>
            <a:r>
              <a:rPr lang="en-GB" dirty="0"/>
              <a:t>Behaviour trees are a visual nodal system that allow us to model the AI decision making process in a modular flow based system.</a:t>
            </a:r>
          </a:p>
          <a:p>
            <a:endParaRPr lang="en-GB" dirty="0"/>
          </a:p>
          <a:p>
            <a:r>
              <a:rPr lang="en-GB" dirty="0"/>
              <a:t>We will be working with many types of nodes that will be help control the AI and make them behave…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C1A34-B727-4119-B264-73B08737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:- Behaviour Trees</a:t>
            </a:r>
          </a:p>
        </p:txBody>
      </p:sp>
    </p:spTree>
    <p:extLst>
      <p:ext uri="{BB962C8B-B14F-4D97-AF65-F5344CB8AC3E}">
        <p14:creationId xmlns:p14="http://schemas.microsoft.com/office/powerpoint/2010/main" val="33128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1F1E-D3D8-4114-B62A-315792AE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 Driven.</a:t>
            </a:r>
          </a:p>
          <a:p>
            <a:endParaRPr lang="en-GB" dirty="0"/>
          </a:p>
          <a:p>
            <a:r>
              <a:rPr lang="en-GB" dirty="0"/>
              <a:t>Success and Failure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28560-A326-4EC4-BD73-AABBD6FD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:- Behaviour Trees</a:t>
            </a:r>
          </a:p>
        </p:txBody>
      </p:sp>
    </p:spTree>
    <p:extLst>
      <p:ext uri="{BB962C8B-B14F-4D97-AF65-F5344CB8AC3E}">
        <p14:creationId xmlns:p14="http://schemas.microsoft.com/office/powerpoint/2010/main" val="2591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EBA6-1B58-4F60-AAE1-1897E61B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Blackboard Data are a special object that house important variables a Behaviour Tree may reference. </a:t>
            </a:r>
          </a:p>
          <a:p>
            <a:endParaRPr lang="en-GB" dirty="0"/>
          </a:p>
          <a:p>
            <a:r>
              <a:rPr lang="en-GB" dirty="0"/>
              <a:t>For example you may wish to store a variable that references to whether or not the AI can see the player or where the next way point is.</a:t>
            </a:r>
          </a:p>
          <a:p>
            <a:endParaRPr lang="en-GB" dirty="0"/>
          </a:p>
          <a:p>
            <a:r>
              <a:rPr lang="en-GB" dirty="0"/>
              <a:t>This Blackboard Data object exists outside of the Behaviour Tree nodes as a nice and easy means of variable storage and communication.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C1A34-B727-4119-B264-73B08737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535886" cy="535531"/>
          </a:xfrm>
        </p:spPr>
        <p:txBody>
          <a:bodyPr/>
          <a:lstStyle/>
          <a:p>
            <a:r>
              <a:rPr lang="en-GB" dirty="0"/>
              <a:t>UE4 :- Behaviour Trees &amp; Blackboard Data</a:t>
            </a:r>
          </a:p>
        </p:txBody>
      </p:sp>
    </p:spTree>
    <p:extLst>
      <p:ext uri="{BB962C8B-B14F-4D97-AF65-F5344CB8AC3E}">
        <p14:creationId xmlns:p14="http://schemas.microsoft.com/office/powerpoint/2010/main" val="23750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CA93-F9BA-4843-8D14-B56F4E54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343312"/>
            <a:ext cx="3672840" cy="4351338"/>
          </a:xfrm>
        </p:spPr>
        <p:txBody>
          <a:bodyPr>
            <a:normAutofit/>
          </a:bodyPr>
          <a:lstStyle/>
          <a:p>
            <a:r>
              <a:rPr lang="en-GB" dirty="0"/>
              <a:t>This is the UE4 Behaviour Tree editor.</a:t>
            </a:r>
          </a:p>
          <a:p>
            <a:endParaRPr lang="en-GB" dirty="0"/>
          </a:p>
          <a:p>
            <a:r>
              <a:rPr lang="en-GB" dirty="0"/>
              <a:t>The Graph in the middle will house the tree structure.</a:t>
            </a:r>
          </a:p>
          <a:p>
            <a:endParaRPr lang="en-GB" dirty="0"/>
          </a:p>
          <a:p>
            <a:r>
              <a:rPr lang="en-GB" dirty="0"/>
              <a:t>The Blackboard variables are listed on the lower right hand side. There is also a secondary interface to create new Blackboard keys here.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EC663-967D-49B2-B390-E5074078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:- Behaviour Trees &amp;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32790-D259-4166-B35F-97114A6C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249" y="1343312"/>
            <a:ext cx="7072064" cy="38233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05226-0A21-4A44-B847-296FD9B1B432}"/>
              </a:ext>
            </a:extLst>
          </p:cNvPr>
          <p:cNvCxnSpPr/>
          <p:nvPr/>
        </p:nvCxnSpPr>
        <p:spPr>
          <a:xfrm flipV="1">
            <a:off x="4104640" y="1803687"/>
            <a:ext cx="7081520" cy="33629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CA93-F9BA-4843-8D14-B56F4E54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7653"/>
            <a:ext cx="8134978" cy="2519786"/>
          </a:xfrm>
        </p:spPr>
        <p:txBody>
          <a:bodyPr/>
          <a:lstStyle/>
          <a:p>
            <a:r>
              <a:rPr lang="en-GB" dirty="0"/>
              <a:t>Behaviour Tree flow is controlled by a series of composite nodes. The first is a Selector Node. It will choose from a variety of subsequent nodes as they meet set conditions.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For example, run branch if we can see the player.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EC663-967D-49B2-B390-E5074078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:- Behaviour Trees &amp; Selectors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D6C0-B757-4FB3-8ECE-E75860E8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43" y="1302046"/>
            <a:ext cx="6727190" cy="1795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67841-0E3D-4B32-8995-F5A79E978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352" y="1203478"/>
            <a:ext cx="2062076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CA93-F9BA-4843-8D14-B56F4E54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4959"/>
            <a:ext cx="10515600" cy="2052003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Sequence node will play lower nodes in order from left to right.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lower nodes are often Tasks which may carry out an animation / activity.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EC663-967D-49B2-B390-E5074078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:- Behaviour Trees &amp; Sequences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C599B-34E5-44DF-8283-D36BEA00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14" y="1139434"/>
            <a:ext cx="7670718" cy="313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EBA6-1B58-4F60-AAE1-1897E61B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Service node, will operate consistently whilst it is part of an activate flow of a graph.</a:t>
            </a:r>
          </a:p>
          <a:p>
            <a:endParaRPr lang="en-GB" dirty="0"/>
          </a:p>
          <a:p>
            <a:r>
              <a:rPr lang="en-GB" dirty="0"/>
              <a:t>Services are often used to carry out tests that require higher level of accuracy such as are we in range of a target to attack.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C1A34-B727-4119-B264-73B08737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:- Behaviour Trees &amp;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FEED7-AFB7-45B7-B772-FA20AAB0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17817"/>
            <a:ext cx="5297287" cy="2204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F1937-DB2C-4373-9E55-ECF87F58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35" y="3517817"/>
            <a:ext cx="7102865" cy="22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9DB5-9C0B-41D9-A503-11E26FF4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Enemy </a:t>
            </a:r>
            <a:r>
              <a:rPr lang="en-GB" dirty="0" smtClean="0"/>
              <a:t>Design</a:t>
            </a:r>
          </a:p>
          <a:p>
            <a:endParaRPr lang="en-GB" dirty="0"/>
          </a:p>
          <a:p>
            <a:r>
              <a:rPr lang="en-GB" dirty="0"/>
              <a:t>Introduce AI </a:t>
            </a:r>
            <a:r>
              <a:rPr lang="en-GB"/>
              <a:t>Core </a:t>
            </a:r>
            <a:r>
              <a:rPr lang="en-GB" smtClean="0"/>
              <a:t>Concepts</a:t>
            </a:r>
          </a:p>
          <a:p>
            <a:endParaRPr lang="en-GB" dirty="0"/>
          </a:p>
          <a:p>
            <a:r>
              <a:rPr lang="en-GB" dirty="0"/>
              <a:t>Introduce UE4 Tools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44C56-179D-4312-832A-2B2C2925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</a:t>
            </a:r>
            <a:r>
              <a:rPr lang="en-GB"/>
              <a:t>1 9-10,30 </a:t>
            </a:r>
            <a:r>
              <a:rPr lang="en-GB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54315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EBA6-1B58-4F60-AAE1-1897E61B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014"/>
            <a:ext cx="6761480" cy="4351338"/>
          </a:xfrm>
        </p:spPr>
        <p:txBody>
          <a:bodyPr>
            <a:normAutofit/>
          </a:bodyPr>
          <a:lstStyle/>
          <a:p>
            <a:r>
              <a:rPr lang="en-GB" dirty="0"/>
              <a:t>Tasks are a node that should return an execution success. </a:t>
            </a:r>
          </a:p>
          <a:p>
            <a:endParaRPr lang="en-GB" dirty="0"/>
          </a:p>
          <a:p>
            <a:r>
              <a:rPr lang="en-GB" dirty="0"/>
              <a:t>There are a number built into UE4 such as Waiting, Moving, Rotating etc. </a:t>
            </a:r>
          </a:p>
          <a:p>
            <a:endParaRPr lang="en-GB" dirty="0"/>
          </a:p>
          <a:p>
            <a:r>
              <a:rPr lang="en-GB" dirty="0"/>
              <a:t>I often expand these to carry out activities such as Playing an Animation, Launching a Special Attack or Trigging a Death Sequence.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C1A34-B727-4119-B264-73B08737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:- Behaviour Trees &amp;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4F05C-A3BB-476E-92F4-7ECD2435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30" y="621349"/>
            <a:ext cx="1695450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0C2DC-AB8D-42B5-9287-18867698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30" y="1766888"/>
            <a:ext cx="3905250" cy="441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DCB6B-7ADE-4686-84FF-3E42EA749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880" y="219609"/>
            <a:ext cx="2120900" cy="141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379A2-5317-4091-A16D-2D7FBEB9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31" y="1366576"/>
            <a:ext cx="7086600" cy="4351338"/>
          </a:xfrm>
        </p:spPr>
        <p:txBody>
          <a:bodyPr/>
          <a:lstStyle/>
          <a:p>
            <a:r>
              <a:rPr lang="en-GB" dirty="0"/>
              <a:t>Decorators are ways to check conditions on branches of the tree.</a:t>
            </a:r>
          </a:p>
          <a:p>
            <a:endParaRPr lang="en-GB" dirty="0"/>
          </a:p>
          <a:p>
            <a:r>
              <a:rPr lang="en-GB" dirty="0"/>
              <a:t>A Decorator will allow you to run / abort sections of the tree.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53D9A-DA07-48D6-89A2-06BAD65F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:- Behaviour Trees &amp; Decorators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D585F-0D8F-4552-81CA-EF6D38BB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712" y="1145512"/>
            <a:ext cx="3542099" cy="50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EBA6-1B58-4F60-AAE1-1897E61B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163"/>
            <a:ext cx="6597580" cy="5137800"/>
          </a:xfrm>
        </p:spPr>
        <p:txBody>
          <a:bodyPr/>
          <a:lstStyle/>
          <a:p>
            <a:r>
              <a:rPr lang="en-GB" dirty="0"/>
              <a:t>Blackboards are a common Decorator. </a:t>
            </a:r>
          </a:p>
          <a:p>
            <a:endParaRPr lang="en-GB" dirty="0"/>
          </a:p>
          <a:p>
            <a:r>
              <a:rPr lang="en-GB" dirty="0"/>
              <a:t>Here you can check one of the Behaviour Trees Blackboard variables and based on it’s Key Query you can abort or execute a tree Branch.</a:t>
            </a:r>
          </a:p>
          <a:p>
            <a:endParaRPr lang="en-GB" dirty="0"/>
          </a:p>
          <a:p>
            <a:r>
              <a:rPr lang="en-GB" dirty="0"/>
              <a:t>We will be using these later to check the Player Target and Locations.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C1A34-B727-4119-B264-73B08737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UE4 :- Behaviour Trees &amp;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DFD2A-CED7-4FC4-86DA-112CC0DC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199" y="1039163"/>
            <a:ext cx="3883613" cy="1869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3A86F-563F-4E67-9D2F-E1BBE08D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99" y="3047558"/>
            <a:ext cx="3883614" cy="31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411D-6043-46F0-B891-C7E69F9A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1682642"/>
          </a:xfrm>
        </p:spPr>
        <p:txBody>
          <a:bodyPr/>
          <a:lstStyle/>
          <a:p>
            <a:r>
              <a:rPr lang="en-GB" dirty="0"/>
              <a:t>Go stretch your legs / grab coffee etc.</a:t>
            </a:r>
          </a:p>
          <a:p>
            <a:endParaRPr lang="en-GB" dirty="0"/>
          </a:p>
          <a:p>
            <a:r>
              <a:rPr lang="en-GB" dirty="0"/>
              <a:t>We’ll start again in 30 minutes :-D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4A139-56A7-452A-9EA4-EB9696B7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 time</a:t>
            </a:r>
          </a:p>
        </p:txBody>
      </p:sp>
      <p:pic>
        <p:nvPicPr>
          <p:cNvPr id="1026" name="Picture 2" descr="Image result for soon meme">
            <a:extLst>
              <a:ext uri="{FF2B5EF4-FFF2-40B4-BE49-F238E27FC236}">
                <a16:creationId xmlns:a16="http://schemas.microsoft.com/office/drawing/2014/main" id="{38F3F27E-5E93-4A71-9E59-ECEA1896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48" y="2620464"/>
            <a:ext cx="4999771" cy="33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e4 logo">
            <a:extLst>
              <a:ext uri="{FF2B5EF4-FFF2-40B4-BE49-F238E27FC236}">
                <a16:creationId xmlns:a16="http://schemas.microsoft.com/office/drawing/2014/main" id="{B96E2515-016A-4F90-8BBF-8B02D406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08" y="2620464"/>
            <a:ext cx="3396455" cy="33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AF36-7094-4C13-9F79-E00EC9E5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https://www.youtube.com/watch?v=nshHCycft4A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https://www.youtube.com/watch?v=tq-ULFuNyig</a:t>
            </a:r>
            <a:endParaRPr lang="en-GB" dirty="0"/>
          </a:p>
          <a:p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https://www.youtube.com/watch?v=zNJEvAGiw7w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56DC3-11EE-47E6-B791-3DBDA7BC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Watches</a:t>
            </a:r>
          </a:p>
        </p:txBody>
      </p:sp>
    </p:spTree>
    <p:extLst>
      <p:ext uri="{BB962C8B-B14F-4D97-AF65-F5344CB8AC3E}">
        <p14:creationId xmlns:p14="http://schemas.microsoft.com/office/powerpoint/2010/main" val="23081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BAEE-51B3-41F5-96D4-E578B3D6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Hi!</a:t>
            </a:r>
          </a:p>
          <a:p>
            <a:endParaRPr lang="en-GB" dirty="0"/>
          </a:p>
          <a:p>
            <a:r>
              <a:rPr lang="en-GB" dirty="0"/>
              <a:t>Who am I, my names Greg I lead the Computer Games Design award. You can find more about what I get up to here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https://www.artstation.com/gregpenninck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https://connect.unity.com/u/greg-penninck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41F33-8C98-484B-BA0F-063AE410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	</a:t>
            </a:r>
          </a:p>
        </p:txBody>
      </p:sp>
    </p:spTree>
    <p:extLst>
      <p:ext uri="{BB962C8B-B14F-4D97-AF65-F5344CB8AC3E}">
        <p14:creationId xmlns:p14="http://schemas.microsoft.com/office/powerpoint/2010/main" val="10525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are you here?</a:t>
            </a:r>
          </a:p>
          <a:p>
            <a:endParaRPr lang="en-GB" dirty="0"/>
          </a:p>
          <a:p>
            <a:r>
              <a:rPr lang="en-GB" dirty="0"/>
              <a:t>Hopefully you;</a:t>
            </a:r>
          </a:p>
          <a:p>
            <a:pPr lvl="1"/>
            <a:r>
              <a:rPr lang="en-GB" dirty="0"/>
              <a:t>Enjoy games design</a:t>
            </a:r>
          </a:p>
          <a:p>
            <a:pPr lvl="1"/>
            <a:r>
              <a:rPr lang="en-GB" dirty="0"/>
              <a:t>Enjoy game engines</a:t>
            </a:r>
          </a:p>
          <a:p>
            <a:pPr lvl="1"/>
            <a:r>
              <a:rPr lang="en-GB" dirty="0"/>
              <a:t>Have some experience with Blueprints in the Unreal Engine</a:t>
            </a:r>
          </a:p>
          <a:p>
            <a:pPr lvl="1"/>
            <a:r>
              <a:rPr lang="en-GB" dirty="0"/>
              <a:t>Want to learn how to begin your journey into the world of Game AI</a:t>
            </a:r>
          </a:p>
          <a:p>
            <a:pPr lvl="1"/>
            <a:r>
              <a:rPr lang="en-GB" dirty="0"/>
              <a:t>Enjoy memes.</a:t>
            </a:r>
          </a:p>
          <a:p>
            <a:pPr lvl="1"/>
            <a:endParaRPr lang="en-GB" dirty="0"/>
          </a:p>
          <a:p>
            <a:r>
              <a:rPr lang="en-GB" dirty="0"/>
              <a:t>How will this help your studies at 2</a:t>
            </a:r>
            <a:r>
              <a:rPr lang="en-GB" baseline="30000" dirty="0"/>
              <a:t>nd</a:t>
            </a:r>
            <a:r>
              <a:rPr lang="en-GB" dirty="0"/>
              <a:t> year?</a:t>
            </a:r>
          </a:p>
          <a:p>
            <a:pPr lvl="1"/>
            <a:r>
              <a:rPr lang="en-GB" dirty="0"/>
              <a:t>3D Games Design and Development expects you to work with the Unreal Engine.</a:t>
            </a:r>
          </a:p>
          <a:p>
            <a:pPr lvl="1"/>
            <a:r>
              <a:rPr lang="en-GB" dirty="0"/>
              <a:t>Advanced 3D Games Engines and Scripting requires you to build AI systems.</a:t>
            </a:r>
          </a:p>
          <a:p>
            <a:pPr lvl="1"/>
            <a:r>
              <a:rPr lang="en-GB" dirty="0"/>
              <a:t>Collaborative Games Development modules may require you to build AI.</a:t>
            </a:r>
          </a:p>
          <a:p>
            <a:pPr lvl="1"/>
            <a:endParaRPr lang="en-GB" dirty="0"/>
          </a:p>
          <a:p>
            <a:r>
              <a:rPr lang="en-GB" dirty="0"/>
              <a:t>But most importantly it’s JUST AWEEEEEEEEEEEEEESOME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3574459" cy="535531"/>
          </a:xfrm>
        </p:spPr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46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174F-DD04-4E67-9EC4-75F4E768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do we have enemies?</a:t>
            </a:r>
          </a:p>
          <a:p>
            <a:endParaRPr lang="en-GB" dirty="0"/>
          </a:p>
          <a:p>
            <a:r>
              <a:rPr lang="en-GB" dirty="0"/>
              <a:t>Challenge / Core experience</a:t>
            </a:r>
          </a:p>
          <a:p>
            <a:pPr lvl="1"/>
            <a:r>
              <a:rPr lang="en-GB" dirty="0"/>
              <a:t>A wall in the way of the players goal</a:t>
            </a:r>
          </a:p>
          <a:p>
            <a:pPr lvl="1"/>
            <a:r>
              <a:rPr lang="en-GB" dirty="0"/>
              <a:t>An excuse to utilise awesome mechanics to empower the player </a:t>
            </a:r>
          </a:p>
          <a:p>
            <a:pPr lvl="1"/>
            <a:r>
              <a:rPr lang="en-GB" dirty="0"/>
              <a:t>Archetypes and player expectations</a:t>
            </a:r>
          </a:p>
          <a:p>
            <a:pPr lvl="1"/>
            <a:endParaRPr lang="en-GB" dirty="0"/>
          </a:p>
          <a:p>
            <a:r>
              <a:rPr lang="en-GB" dirty="0"/>
              <a:t>Story / Narrative</a:t>
            </a:r>
          </a:p>
          <a:p>
            <a:pPr lvl="1"/>
            <a:r>
              <a:rPr lang="en-GB" dirty="0"/>
              <a:t>Mechanisms to deliver story</a:t>
            </a:r>
          </a:p>
          <a:p>
            <a:pPr lvl="1"/>
            <a:r>
              <a:rPr lang="en-GB" dirty="0"/>
              <a:t>Well designed enemies can enhance the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D205F-4D10-4CDF-AF88-9CA5F1BD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Design</a:t>
            </a:r>
          </a:p>
        </p:txBody>
      </p:sp>
    </p:spTree>
    <p:extLst>
      <p:ext uri="{BB962C8B-B14F-4D97-AF65-F5344CB8AC3E}">
        <p14:creationId xmlns:p14="http://schemas.microsoft.com/office/powerpoint/2010/main" val="21661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174F-DD04-4E67-9EC4-75F4E768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can we start designing enemies?</a:t>
            </a:r>
          </a:p>
          <a:p>
            <a:endParaRPr lang="en-GB" dirty="0"/>
          </a:p>
          <a:p>
            <a:r>
              <a:rPr lang="en-GB" dirty="0"/>
              <a:t>We need core gameplay mechanics that empower the player. </a:t>
            </a:r>
          </a:p>
          <a:p>
            <a:endParaRPr lang="en-GB" dirty="0"/>
          </a:p>
          <a:p>
            <a:r>
              <a:rPr lang="en-GB" dirty="0"/>
              <a:t>We need to think how enemies match / empower the player to react and use their mechanics. </a:t>
            </a:r>
          </a:p>
          <a:p>
            <a:endParaRPr lang="en-GB" dirty="0"/>
          </a:p>
          <a:p>
            <a:r>
              <a:rPr lang="en-GB" dirty="0"/>
              <a:t>Where could we start?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D205F-4D10-4CDF-AF88-9CA5F1BD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Design</a:t>
            </a:r>
          </a:p>
        </p:txBody>
      </p:sp>
    </p:spTree>
    <p:extLst>
      <p:ext uri="{BB962C8B-B14F-4D97-AF65-F5344CB8AC3E}">
        <p14:creationId xmlns:p14="http://schemas.microsoft.com/office/powerpoint/2010/main" val="344127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B08F-5865-492D-9CFB-44DA75B0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Fill out a DND character sheet, you have 5 minutes.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https://media.wizards.com/2016/dnd/downloads/5E_CharacterSheet_Fillable.pdf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http://dnd.wizards.com/articles/features/character_sheets</a:t>
            </a:r>
            <a:endParaRPr lang="en-GB" dirty="0"/>
          </a:p>
          <a:p>
            <a:endParaRPr lang="en-GB" dirty="0"/>
          </a:p>
          <a:p>
            <a:r>
              <a:rPr lang="en-GB" dirty="0"/>
              <a:t>Look at the language, properties and features that you are expected to complete. How do you think this changes across game genres?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C135E-C993-4903-92DE-856238F5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8637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3922-2393-4BC9-BF2E-CEAC2B85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Visually ? Thematically ? Mechanically? </a:t>
            </a:r>
          </a:p>
          <a:p>
            <a:endParaRPr lang="en-GB" dirty="0"/>
          </a:p>
          <a:p>
            <a:r>
              <a:rPr lang="en-GB" dirty="0"/>
              <a:t>For todays workshop we are not going to be worrying about visuals and </a:t>
            </a:r>
            <a:r>
              <a:rPr lang="en-GB" dirty="0" err="1"/>
              <a:t>thematics</a:t>
            </a:r>
            <a:r>
              <a:rPr lang="en-GB" dirty="0"/>
              <a:t>, we have a bunch of assets to use. </a:t>
            </a:r>
          </a:p>
          <a:p>
            <a:endParaRPr lang="en-GB" dirty="0"/>
          </a:p>
          <a:p>
            <a:r>
              <a:rPr lang="en-GB" dirty="0"/>
              <a:t>We are going to focus on the mechanics of player detection, enemy behaviours, debugging and play testing.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4E43-97AD-4394-B053-48450C57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Design</a:t>
            </a:r>
          </a:p>
        </p:txBody>
      </p:sp>
    </p:spTree>
    <p:extLst>
      <p:ext uri="{BB962C8B-B14F-4D97-AF65-F5344CB8AC3E}">
        <p14:creationId xmlns:p14="http://schemas.microsoft.com/office/powerpoint/2010/main" val="20298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E3E1F-8ED8-4FB4-9F4D-6429F25DF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Whilst this lecture is not a traditional AI theory lecture it’s important for us to discuss some key AI methods.</a:t>
            </a:r>
          </a:p>
          <a:p>
            <a:endParaRPr lang="en-GB" dirty="0"/>
          </a:p>
          <a:p>
            <a:r>
              <a:rPr lang="en-GB" dirty="0"/>
              <a:t>What are;</a:t>
            </a:r>
          </a:p>
          <a:p>
            <a:pPr lvl="1"/>
            <a:r>
              <a:rPr lang="en-GB" dirty="0"/>
              <a:t>State Machines</a:t>
            </a:r>
          </a:p>
          <a:p>
            <a:pPr lvl="1"/>
            <a:r>
              <a:rPr lang="en-GB" dirty="0"/>
              <a:t>Behaviour Trees</a:t>
            </a:r>
          </a:p>
          <a:p>
            <a:pPr lvl="1"/>
            <a:r>
              <a:rPr lang="en-GB" dirty="0"/>
              <a:t>Path Finding</a:t>
            </a:r>
          </a:p>
          <a:p>
            <a:pPr lvl="1"/>
            <a:r>
              <a:rPr lang="en-GB" dirty="0"/>
              <a:t>Navigation Meshes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FB57-F0AB-4BEA-9535-601667CD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Core Concepts</a:t>
            </a:r>
          </a:p>
        </p:txBody>
      </p:sp>
    </p:spTree>
    <p:extLst>
      <p:ext uri="{BB962C8B-B14F-4D97-AF65-F5344CB8AC3E}">
        <p14:creationId xmlns:p14="http://schemas.microsoft.com/office/powerpoint/2010/main" val="3242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 3D Modelling Week 3">
  <a:themeElements>
    <a:clrScheme name="Custom 2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D70926"/>
      </a:accent1>
      <a:accent2>
        <a:srgbClr val="D73E6F"/>
      </a:accent2>
      <a:accent3>
        <a:srgbClr val="0099CC"/>
      </a:accent3>
      <a:accent4>
        <a:srgbClr val="C9D339"/>
      </a:accent4>
      <a:accent5>
        <a:srgbClr val="003455"/>
      </a:accent5>
      <a:accent6>
        <a:srgbClr val="CCCCCC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Games Design Module Options &amp; Award Changes</Template>
  <TotalTime>349</TotalTime>
  <Words>1105</Words>
  <Application>Microsoft Office PowerPoint</Application>
  <PresentationFormat>Widescreen</PresentationFormat>
  <Paragraphs>179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Tahoma</vt:lpstr>
      <vt:lpstr>Verdana</vt:lpstr>
      <vt:lpstr>Advanced 3D Modelling Week 3</vt:lpstr>
      <vt:lpstr>Monster Design</vt:lpstr>
      <vt:lpstr>Session 1 9-10,30 Goals</vt:lpstr>
      <vt:lpstr>Introduction </vt:lpstr>
      <vt:lpstr>Introduction</vt:lpstr>
      <vt:lpstr>Enemy Design</vt:lpstr>
      <vt:lpstr>Enemy Design</vt:lpstr>
      <vt:lpstr>Activity</vt:lpstr>
      <vt:lpstr>Enemy Design</vt:lpstr>
      <vt:lpstr>AI Core Concepts</vt:lpstr>
      <vt:lpstr>AI Core Concepts</vt:lpstr>
      <vt:lpstr>AI Core Concepts</vt:lpstr>
      <vt:lpstr>UE4 :- AI Controllers + Characters</vt:lpstr>
      <vt:lpstr>UE4 :- Behaviour Trees</vt:lpstr>
      <vt:lpstr>UE4 :- Behaviour Trees</vt:lpstr>
      <vt:lpstr>UE4 :- Behaviour Trees &amp; Blackboard Data</vt:lpstr>
      <vt:lpstr>UE4 :- Behaviour Trees &amp; Control</vt:lpstr>
      <vt:lpstr>UE4 :- Behaviour Trees &amp; Selectors</vt:lpstr>
      <vt:lpstr>UE4 :- Behaviour Trees &amp; Sequences</vt:lpstr>
      <vt:lpstr>UE4 :- Behaviour Trees &amp; Services</vt:lpstr>
      <vt:lpstr>UE4 :- Behaviour Trees &amp; Tasks</vt:lpstr>
      <vt:lpstr>UE4 :- Behaviour Trees &amp; Decorators</vt:lpstr>
      <vt:lpstr>UE4 :- Behaviour Trees &amp; Conditions</vt:lpstr>
      <vt:lpstr>Break time</vt:lpstr>
      <vt:lpstr>Good Watches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</dc:creator>
  <cp:lastModifiedBy>PENNINCK Greg</cp:lastModifiedBy>
  <cp:revision>24</cp:revision>
  <dcterms:created xsi:type="dcterms:W3CDTF">2019-04-23T23:29:31Z</dcterms:created>
  <dcterms:modified xsi:type="dcterms:W3CDTF">2019-05-01T15:49:20Z</dcterms:modified>
</cp:coreProperties>
</file>