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83" r:id="rId18"/>
    <p:sldId id="280" r:id="rId19"/>
    <p:sldId id="260" r:id="rId20"/>
    <p:sldId id="276" r:id="rId21"/>
    <p:sldId id="277" r:id="rId22"/>
    <p:sldId id="281" r:id="rId23"/>
    <p:sldId id="278" r:id="rId24"/>
    <p:sldId id="279" r:id="rId25"/>
    <p:sldId id="282" r:id="rId26"/>
    <p:sldId id="284" r:id="rId27"/>
    <p:sldId id="26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791" autoAdjust="0"/>
  </p:normalViewPr>
  <p:slideViewPr>
    <p:cSldViewPr snapToGrid="0">
      <p:cViewPr varScale="1">
        <p:scale>
          <a:sx n="89" d="100"/>
          <a:sy n="89" d="100"/>
        </p:scale>
        <p:origin x="13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0080" y="2863631"/>
            <a:ext cx="10027920" cy="646331"/>
          </a:xfrm>
          <a:solidFill>
            <a:schemeClr val="accent1"/>
          </a:solidFill>
        </p:spPr>
        <p:txBody>
          <a:bodyPr wrap="none" lIns="90000" anchor="b">
            <a:spAutoFit/>
          </a:bodyPr>
          <a:lstStyle>
            <a:lvl1pPr algn="l"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8393" y="3602038"/>
            <a:ext cx="3961213" cy="414044"/>
          </a:xfrm>
          <a:solidFill>
            <a:schemeClr val="bg1"/>
          </a:solidFill>
        </p:spPr>
        <p:txBody>
          <a:bodyPr wrap="none">
            <a:spAutoFit/>
          </a:bodyPr>
          <a:lstStyle>
            <a:lvl1pPr marL="0" indent="0" algn="l">
              <a:buNone/>
              <a:tabLst>
                <a:tab pos="1346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16" y="6355885"/>
            <a:ext cx="2743200" cy="365125"/>
          </a:xfrm>
        </p:spPr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9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00" y="-1115"/>
            <a:ext cx="1296000" cy="136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solidFill>
            <a:srgbClr val="D7092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40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6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42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7200"/>
            <a:ext cx="4772967" cy="1421928"/>
          </a:xfrm>
        </p:spPr>
        <p:txBody>
          <a:bodyPr wrap="square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024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457200"/>
            <a:ext cx="4772967" cy="1421928"/>
          </a:xfrm>
          <a:solidFill>
            <a:srgbClr val="D70925"/>
          </a:solidFill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00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65513"/>
            <a:ext cx="6172200" cy="5395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457200"/>
            <a:ext cx="4772967" cy="1421928"/>
          </a:xfrm>
        </p:spPr>
        <p:txBody>
          <a:bodyPr wrap="square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53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65513"/>
            <a:ext cx="6172200" cy="5395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457200"/>
            <a:ext cx="4772967" cy="1421928"/>
          </a:xfrm>
          <a:solidFill>
            <a:srgbClr val="D70925"/>
          </a:solidFill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72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111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solidFill>
            <a:srgbClr val="D7092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271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091650" y="0"/>
            <a:ext cx="1262149" cy="61769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253452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52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099963" y="0"/>
            <a:ext cx="1253835" cy="6176963"/>
          </a:xfrm>
          <a:solidFill>
            <a:srgbClr val="D70925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253452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88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8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365126"/>
            <a:ext cx="8593462" cy="5355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002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6352450"/>
            <a:ext cx="12240000" cy="36004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-190500" y="314326"/>
            <a:ext cx="11811000" cy="7540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2374"/>
            <a:ext cx="7737458" cy="535531"/>
          </a:xfrm>
        </p:spPr>
        <p:txBody>
          <a:bodyPr/>
          <a:lstStyle>
            <a:lvl1pPr algn="l">
              <a:defRPr sz="3200" b="1">
                <a:solidFill>
                  <a:schemeClr val="accent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857403"/>
          </a:xfrm>
          <a:noFill/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2000" b="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1800" b="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1600" b="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1600" b="0">
                <a:solidFill>
                  <a:schemeClr val="bg1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1638" y="6356351"/>
            <a:ext cx="6528725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995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F:\Standardisation\unilogo_white_nolow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0384" y="-9525"/>
            <a:ext cx="177588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-190499" y="1312863"/>
            <a:ext cx="11758084" cy="1187450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1" y="1357497"/>
            <a:ext cx="8553386" cy="590931"/>
          </a:xfrm>
        </p:spPr>
        <p:txBody>
          <a:bodyPr/>
          <a:lstStyle>
            <a:lvl1pPr algn="l">
              <a:defRPr sz="3600" b="1">
                <a:solidFill>
                  <a:schemeClr val="accent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1" y="1844824"/>
            <a:ext cx="11378107" cy="642942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accent4">
                    <a:lumMod val="60000"/>
                    <a:lumOff val="40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5807968" y="2852936"/>
            <a:ext cx="5755200" cy="3024336"/>
          </a:xfrm>
          <a:blipFill dpi="0" rotWithShape="1">
            <a:blip r:embed="rId4" cstate="print">
              <a:alphaModFix amt="0"/>
            </a:blip>
            <a:srcRect/>
            <a:tile tx="0" ty="0" sx="100000" sy="100000" flip="none" algn="tl"/>
          </a:blipFill>
        </p:spPr>
        <p:txBody>
          <a:bodyPr wrap="none" rtlCol="0" anchor="ctr" anchorCtr="1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752417" y="6350001"/>
            <a:ext cx="284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90500" y="981076"/>
            <a:ext cx="6096000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  <a:latin typeface="Verdana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621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&amp;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-190500" y="314326"/>
            <a:ext cx="11811000" cy="7540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6352450"/>
            <a:ext cx="12240000" cy="36004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3799"/>
            <a:ext cx="7737458" cy="535531"/>
          </a:xfrm>
        </p:spPr>
        <p:txBody>
          <a:bodyPr/>
          <a:lstStyle>
            <a:lvl1pPr algn="l">
              <a:defRPr sz="32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8760"/>
            <a:ext cx="5384800" cy="4857403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68760"/>
            <a:ext cx="5384800" cy="4857403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864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Stacked &amp;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0" y="6352450"/>
            <a:ext cx="12240000" cy="36004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05971" y="73200"/>
            <a:ext cx="11354659" cy="29957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431371" y="3140969"/>
            <a:ext cx="11354659" cy="29957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138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Data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-190500" y="314326"/>
            <a:ext cx="11811000" cy="7540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6352450"/>
            <a:ext cx="12240000" cy="36004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623392" y="1153320"/>
            <a:ext cx="10944192" cy="4968081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2374"/>
            <a:ext cx="7737458" cy="535531"/>
          </a:xfrm>
        </p:spPr>
        <p:txBody>
          <a:bodyPr/>
          <a:lstStyle>
            <a:lvl1pPr algn="l">
              <a:defRPr sz="3200" b="1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302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&amp;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6352450"/>
            <a:ext cx="12240000" cy="36004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05971" y="73200"/>
            <a:ext cx="11354659" cy="60921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82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solidFill>
            <a:srgbClr val="D7092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9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0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3916144"/>
            <a:ext cx="9713065" cy="646331"/>
          </a:xfrm>
          <a:solidFill>
            <a:srgbClr val="D70925"/>
          </a:solidFill>
        </p:spPr>
        <p:txBody>
          <a:bodyPr vert="horz" wrap="none" lIns="90000" tIns="45720" rIns="91440" bIns="45720" rtlCol="0" anchor="b">
            <a:spAutoFit/>
          </a:bodyPr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00" y="-1115"/>
            <a:ext cx="1296000" cy="136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58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5181600" cy="5096308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0655"/>
            <a:ext cx="5181600" cy="5096308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62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solidFill>
            <a:srgbClr val="D7092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5181600" cy="5096308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0655"/>
            <a:ext cx="5181600" cy="5096308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91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03277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62051"/>
            <a:ext cx="5157787" cy="4327612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GB"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03277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62051"/>
            <a:ext cx="5183188" cy="4327612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GB" sz="1200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365127"/>
            <a:ext cx="12192000" cy="53708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2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49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03277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62051"/>
            <a:ext cx="5157787" cy="4327612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GB"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03277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62051"/>
            <a:ext cx="5183188" cy="4327612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GB" sz="1200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365127"/>
            <a:ext cx="12192000" cy="537082"/>
          </a:xfrm>
          <a:solidFill>
            <a:srgbClr val="D7092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2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03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5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31016"/>
            <a:ext cx="12192000" cy="498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6364198"/>
            <a:ext cx="12192000" cy="498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65126"/>
            <a:ext cx="8593462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864000" tIns="45720" rIns="9144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80655"/>
            <a:ext cx="10515600" cy="5096308"/>
          </a:xfrm>
          <a:prstGeom prst="rect">
            <a:avLst/>
          </a:prstGeom>
        </p:spPr>
        <p:txBody>
          <a:bodyPr vert="horz" lIns="91440" tIns="9000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208E-EA09-4321-8E13-630B9C5D0623}" type="datetimeFigureOut">
              <a:rPr lang="en-GB" smtClean="0"/>
              <a:t>01/05/2019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B1A9-C27B-4798-963B-716E63D73CA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74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ysClr val="windowText" lastClr="00000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VC-DL9Ibf0" TargetMode="External"/><Relationship Id="rId2" Type="http://schemas.openxmlformats.org/officeDocument/2006/relationships/hyperlink" Target="https://www.youtube.com/watch?v=sbV7MT1nn2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CE53-15B2-4F39-9BF3-177592527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Monster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470E-AFA9-40FC-AD1B-BA42E3735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Time to taste Blueprint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50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A891-7268-4B59-A424-B4152C91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046"/>
            <a:ext cx="10515600" cy="2111893"/>
          </a:xfrm>
        </p:spPr>
        <p:txBody>
          <a:bodyPr/>
          <a:lstStyle/>
          <a:p>
            <a:r>
              <a:rPr lang="en-GB" dirty="0"/>
              <a:t>Add the custom StopInvestigation task to complete Sequence.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Upon hearing a noise the AI will now look at the location of the sound and eventually move toward it before pausing and finalising the investigation.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FE56F-6784-409A-AD2A-EE3E2986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 Behaviour Trees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3641CB-5C10-457E-A82A-C5F346A0E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87" y="3340934"/>
            <a:ext cx="8987226" cy="25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3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A891-7268-4B59-A424-B4152C91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046"/>
            <a:ext cx="10515600" cy="2251853"/>
          </a:xfrm>
        </p:spPr>
        <p:txBody>
          <a:bodyPr>
            <a:normAutofit/>
          </a:bodyPr>
          <a:lstStyle/>
          <a:p>
            <a:r>
              <a:rPr lang="en-GB" dirty="0"/>
              <a:t>Setup the following nodes inside of BTTask_StopInvestigation</a:t>
            </a:r>
          </a:p>
          <a:p>
            <a:endParaRPr lang="en-GB" dirty="0"/>
          </a:p>
          <a:p>
            <a:r>
              <a:rPr lang="en-GB" dirty="0"/>
              <a:t>This will change the Blackboard bool for IsInvestigating.</a:t>
            </a:r>
          </a:p>
          <a:p>
            <a:endParaRPr lang="en-GB" dirty="0"/>
          </a:p>
          <a:p>
            <a:r>
              <a:rPr lang="en-GB" dirty="0"/>
              <a:t>Make sure to include the FinishExecute.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FE56F-6784-409A-AD2A-EE3E2986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BTTask_StopInvestigation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FBD72-1AE9-49AA-9624-EC763D7F9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3749836"/>
            <a:ext cx="107156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A891-7268-4B59-A424-B4152C91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8090"/>
            <a:ext cx="10515600" cy="1109201"/>
          </a:xfrm>
        </p:spPr>
        <p:txBody>
          <a:bodyPr/>
          <a:lstStyle/>
          <a:p>
            <a:r>
              <a:rPr lang="en-GB" dirty="0"/>
              <a:t>To add in the audio functionality into the detection logic we need to add the blue highlighted areas to MonsterBaseCharacter.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FE56F-6784-409A-AD2A-EE3E2986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MonsterBaseCharacter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772036-692D-4AB8-BAA3-658BB256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6" y="2507291"/>
            <a:ext cx="9534525" cy="31146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5E387A-A3DA-4D21-B8EB-615F0F24B527}"/>
              </a:ext>
            </a:extLst>
          </p:cNvPr>
          <p:cNvSpPr/>
          <p:nvPr/>
        </p:nvSpPr>
        <p:spPr>
          <a:xfrm>
            <a:off x="7771800" y="2874003"/>
            <a:ext cx="877250" cy="61582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94A5AD-459B-4CD4-9970-F8287CA0ABC9}"/>
              </a:ext>
            </a:extLst>
          </p:cNvPr>
          <p:cNvSpPr/>
          <p:nvPr/>
        </p:nvSpPr>
        <p:spPr>
          <a:xfrm>
            <a:off x="6514850" y="3617285"/>
            <a:ext cx="4153834" cy="110920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77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A891-7268-4B59-A424-B4152C91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015"/>
            <a:ext cx="10515600" cy="2709053"/>
          </a:xfrm>
        </p:spPr>
        <p:txBody>
          <a:bodyPr/>
          <a:lstStyle/>
          <a:p>
            <a:r>
              <a:rPr lang="en-GB" dirty="0"/>
              <a:t>The first additional node needs to go right after the Has Target section of the graph.</a:t>
            </a:r>
          </a:p>
          <a:p>
            <a:endParaRPr lang="en-GB" dirty="0"/>
          </a:p>
          <a:p>
            <a:r>
              <a:rPr lang="en-GB" dirty="0"/>
              <a:t>Here we want to set IsInvestigating to false so that if the AI sees a player they will stop investigating an audio source and chase the player.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FE56F-6784-409A-AD2A-EE3E2986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MonsterBaseCharacter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DC0F0-8908-41AB-A952-084C2EE6C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4989"/>
            <a:ext cx="12192000" cy="22150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11410A-6E8C-4147-9051-F040F07D4361}"/>
              </a:ext>
            </a:extLst>
          </p:cNvPr>
          <p:cNvSpPr/>
          <p:nvPr/>
        </p:nvSpPr>
        <p:spPr>
          <a:xfrm>
            <a:off x="10125511" y="3928957"/>
            <a:ext cx="2066489" cy="19500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855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A891-7268-4B59-A424-B4152C91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402"/>
            <a:ext cx="10515600" cy="1905114"/>
          </a:xfrm>
        </p:spPr>
        <p:txBody>
          <a:bodyPr>
            <a:normAutofit/>
          </a:bodyPr>
          <a:lstStyle/>
          <a:p>
            <a:r>
              <a:rPr lang="en-GB" dirty="0"/>
              <a:t>Out of the False Branch following the Sight Check add another Sense check this time for </a:t>
            </a:r>
            <a:r>
              <a:rPr lang="en-GB" dirty="0" err="1"/>
              <a:t>AISense_Hearing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idea here is that if we get a successful sense check but it’s not a sight sense we check to see if its hearing based.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FE56F-6784-409A-AD2A-EE3E2986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MonsterBaseCharacter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16DB7-98F8-4749-B09D-8CE6E020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68" y="2863574"/>
            <a:ext cx="10232571" cy="33116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7FAAA1-6FF6-4FF0-A52F-0FB95A7AD47F}"/>
              </a:ext>
            </a:extLst>
          </p:cNvPr>
          <p:cNvSpPr/>
          <p:nvPr/>
        </p:nvSpPr>
        <p:spPr>
          <a:xfrm>
            <a:off x="7530572" y="5037433"/>
            <a:ext cx="3415004" cy="9423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45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5F83-F4FE-4124-81FE-69756C3B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7" y="1163008"/>
            <a:ext cx="7419392" cy="2342859"/>
          </a:xfrm>
        </p:spPr>
        <p:txBody>
          <a:bodyPr/>
          <a:lstStyle/>
          <a:p>
            <a:r>
              <a:rPr lang="en-GB" dirty="0"/>
              <a:t>If the Hearing check is true, set the Investigation and IsInvestigating Blackboard Variables.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The variables for InvestigationLocation comes from the original BreakAIStimulus node that outputs a Stimulus Location.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2B6A3-45DC-47BA-B924-969448A0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MonsterBaseCharacter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CA7E1-2087-42AD-9082-B982E8594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3787054"/>
            <a:ext cx="11944350" cy="2428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3BAFA-A88C-424C-9146-31EA2A3C6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677" y="1016759"/>
            <a:ext cx="3626498" cy="26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5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5F83-F4FE-4124-81FE-69756C3B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False of the AISense_Hearing branch is set to clear out any target Blackboard bools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It’s unlikely that these will have much effect, but sometimes on False Branches it’s worth resetting Blackboard values to avoid conflicts.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2B6A3-45DC-47BA-B924-969448A0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MonsterBaseCharacter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B7478-94BD-4E1E-8BD0-7A9C0FF1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82" y="2625721"/>
            <a:ext cx="10564450" cy="355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24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350A-AE83-4424-A981-576B0093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out what we’ve created.</a:t>
            </a:r>
          </a:p>
          <a:p>
            <a:endParaRPr lang="en-GB" dirty="0"/>
          </a:p>
          <a:p>
            <a:r>
              <a:rPr lang="en-GB" dirty="0"/>
              <a:t>Stand away from the AI and press F.</a:t>
            </a:r>
          </a:p>
          <a:p>
            <a:endParaRPr lang="en-GB" dirty="0"/>
          </a:p>
          <a:p>
            <a:r>
              <a:rPr lang="en-GB" dirty="0"/>
              <a:t>See if the AI swaps between investigating and chasing if they see you on the way to the Audio stimulus.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9F32B-8983-46F2-8A51-5E8F6F75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Testing!</a:t>
            </a:r>
          </a:p>
        </p:txBody>
      </p:sp>
    </p:spTree>
    <p:extLst>
      <p:ext uri="{BB962C8B-B14F-4D97-AF65-F5344CB8AC3E}">
        <p14:creationId xmlns:p14="http://schemas.microsoft.com/office/powerpoint/2010/main" val="3564109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A36E-3FC3-4D42-B753-A3A7BC72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Today isn’t really focused on animations, but I thought it might be interesting to add show a nice quick way of communicating with Animation Blueprints from within a Behaviour Tree.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45F20-40DD-4D06-BA5E-19ED6D62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Animations</a:t>
            </a:r>
          </a:p>
        </p:txBody>
      </p:sp>
    </p:spTree>
    <p:extLst>
      <p:ext uri="{BB962C8B-B14F-4D97-AF65-F5344CB8AC3E}">
        <p14:creationId xmlns:p14="http://schemas.microsoft.com/office/powerpoint/2010/main" val="1888800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718D-FB26-4D79-9165-E0CE7E8F9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1201682"/>
            <a:ext cx="4517571" cy="4351338"/>
          </a:xfrm>
        </p:spPr>
        <p:txBody>
          <a:bodyPr/>
          <a:lstStyle/>
          <a:p>
            <a:r>
              <a:rPr lang="en-GB" dirty="0"/>
              <a:t>Here is the TrollAnimationBlueprint.</a:t>
            </a:r>
          </a:p>
          <a:p>
            <a:endParaRPr lang="en-GB" dirty="0"/>
          </a:p>
          <a:p>
            <a:r>
              <a:rPr lang="en-GB" dirty="0"/>
              <a:t>The Event Graph has several completed Events to help figure out the Trolls Speed, control the ending of animation and attacks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4FDCD-005C-440A-996A-009C6BAD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Animations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C644D-EC8A-4D0E-8627-155ACB5A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840" y="1201682"/>
            <a:ext cx="6609113" cy="497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5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9DB5-9C0B-41D9-A503-11E26FF4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Audio Perception</a:t>
            </a:r>
          </a:p>
          <a:p>
            <a:endParaRPr lang="en-GB" dirty="0"/>
          </a:p>
          <a:p>
            <a:r>
              <a:rPr lang="en-GB" dirty="0"/>
              <a:t>Building Investigation States</a:t>
            </a:r>
          </a:p>
          <a:p>
            <a:endParaRPr lang="en-GB" dirty="0"/>
          </a:p>
          <a:p>
            <a:r>
              <a:rPr lang="en-GB" dirty="0"/>
              <a:t>Testing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44C56-179D-4312-832A-2B2C2925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2 13-14 Goals</a:t>
            </a:r>
          </a:p>
        </p:txBody>
      </p:sp>
    </p:spTree>
    <p:extLst>
      <p:ext uri="{BB962C8B-B14F-4D97-AF65-F5344CB8AC3E}">
        <p14:creationId xmlns:p14="http://schemas.microsoft.com/office/powerpoint/2010/main" val="2543158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DDEB-A7E3-4A91-B075-69278180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46" y="1265782"/>
            <a:ext cx="5863608" cy="4911181"/>
          </a:xfrm>
        </p:spPr>
        <p:txBody>
          <a:bodyPr>
            <a:normAutofit/>
          </a:bodyPr>
          <a:lstStyle/>
          <a:p>
            <a:r>
              <a:rPr lang="en-GB" dirty="0"/>
              <a:t>Inside of the AnimationBlueprint there is also the AnimGraph.</a:t>
            </a:r>
          </a:p>
          <a:p>
            <a:endParaRPr lang="en-GB" dirty="0"/>
          </a:p>
          <a:p>
            <a:r>
              <a:rPr lang="en-GB" dirty="0"/>
              <a:t>The AnimGraph is a StateMachine. To play animations we need to override the animation graph, you can do this by altering the State Machine, Play a Slot Animation or by Playing a Montage. </a:t>
            </a:r>
          </a:p>
          <a:p>
            <a:endParaRPr lang="en-GB" dirty="0"/>
          </a:p>
          <a:p>
            <a:r>
              <a:rPr lang="en-GB" dirty="0"/>
              <a:t>To use Slot Animations the Anim Graph needs nodes like prior to the Final Animation Pose (see the end of the slides for some videos).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B9336-0A63-4D42-B75E-4C9B90CD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Animations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303DD-7385-4F5C-BCF3-2E56071E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617" y="1"/>
            <a:ext cx="5758383" cy="2621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15F233-493B-4638-A19D-A76F6265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720" y="2531739"/>
            <a:ext cx="5742279" cy="43513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963FC-8BA8-4D66-91F6-BFC00124D9F9}"/>
              </a:ext>
            </a:extLst>
          </p:cNvPr>
          <p:cNvCxnSpPr>
            <a:cxnSpLocks/>
          </p:cNvCxnSpPr>
          <p:nvPr/>
        </p:nvCxnSpPr>
        <p:spPr>
          <a:xfrm flipV="1">
            <a:off x="6207854" y="1543574"/>
            <a:ext cx="2214693" cy="25766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07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DDEB-A7E3-4A91-B075-69278180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3"/>
            <a:ext cx="10887635" cy="5047410"/>
          </a:xfrm>
        </p:spPr>
        <p:txBody>
          <a:bodyPr/>
          <a:lstStyle/>
          <a:p>
            <a:r>
              <a:rPr lang="en-GB" dirty="0"/>
              <a:t>To play the death animation create an event called “AnyDamage” within the MonsterBaseCharacter Blueprint.</a:t>
            </a:r>
          </a:p>
          <a:p>
            <a:endParaRPr lang="en-GB" dirty="0"/>
          </a:p>
          <a:p>
            <a:r>
              <a:rPr lang="en-GB" dirty="0"/>
              <a:t>Also create a Health variable, I’ve set it to 50 (feel free to balance this as you wish).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B9336-0A63-4D42-B75E-4C9B90CD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Animations :- Death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5C54B-F62C-4D58-9A62-A16604A4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87" y="3033656"/>
            <a:ext cx="4105299" cy="3230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62A869-7A72-42E4-9006-39A189875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813" y="3033656"/>
            <a:ext cx="3640678" cy="32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09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DDEB-A7E3-4A91-B075-69278180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892"/>
            <a:ext cx="10515600" cy="2365137"/>
          </a:xfrm>
        </p:spPr>
        <p:txBody>
          <a:bodyPr/>
          <a:lstStyle/>
          <a:p>
            <a:r>
              <a:rPr lang="en-GB" dirty="0"/>
              <a:t>Add the following nodes to Event Any Damage.</a:t>
            </a:r>
          </a:p>
          <a:p>
            <a:endParaRPr lang="en-GB" dirty="0"/>
          </a:p>
          <a:p>
            <a:r>
              <a:rPr lang="en-GB" dirty="0"/>
              <a:t>The logic checks the Health of the character, if it’s less than or equal to 0 after receiving damage then the Troll Death animation is played using the DefaultSlot.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B9336-0A63-4D42-B75E-4C9B90CD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Animations :- Death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809E2-7F64-4C0A-92C6-4E8C90516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1802"/>
            <a:ext cx="12192000" cy="237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30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DDEB-A7E3-4A91-B075-69278180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88" y="1333948"/>
            <a:ext cx="6680498" cy="4843015"/>
          </a:xfrm>
        </p:spPr>
        <p:txBody>
          <a:bodyPr/>
          <a:lstStyle/>
          <a:p>
            <a:r>
              <a:rPr lang="en-GB" dirty="0"/>
              <a:t>Go back to the Blackboard section of the BehaviourTree.</a:t>
            </a:r>
          </a:p>
          <a:p>
            <a:endParaRPr lang="en-GB" dirty="0"/>
          </a:p>
          <a:p>
            <a:r>
              <a:rPr lang="en-GB" dirty="0"/>
              <a:t>Add a new key called IsDead.</a:t>
            </a:r>
          </a:p>
          <a:p>
            <a:endParaRPr lang="en-GB" dirty="0"/>
          </a:p>
          <a:p>
            <a:r>
              <a:rPr lang="en-GB" dirty="0"/>
              <a:t>We will use this to cancel the BehaviourTree flow if the character is reported as dead.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This </a:t>
            </a:r>
            <a:r>
              <a:rPr lang="en-GB" dirty="0"/>
              <a:t>will be used to avoid floaty dead AI chasing the player.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B9336-0A63-4D42-B75E-4C9B90CD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Animations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6B797-FFA8-4519-86ED-1A24453C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590" y="1101032"/>
            <a:ext cx="4628055" cy="507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49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DDEB-A7E3-4A91-B075-692781803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add a new Blackboard Decorator to all the Sequences.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Make sure to Abort both on all of Blackboards using the IsDead query.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B9336-0A63-4D42-B75E-4C9B90CD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Animations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026BD-56E1-44AC-9EF0-8B708C3A2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720391"/>
            <a:ext cx="8648700" cy="338521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A69DEA-B39C-47A6-AFA0-721E068CCD70}"/>
              </a:ext>
            </a:extLst>
          </p:cNvPr>
          <p:cNvCxnSpPr>
            <a:cxnSpLocks/>
          </p:cNvCxnSpPr>
          <p:nvPr/>
        </p:nvCxnSpPr>
        <p:spPr>
          <a:xfrm>
            <a:off x="6619875" y="3384626"/>
            <a:ext cx="2257425" cy="155257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4569A-0545-4335-AA23-24834E5D444F}"/>
              </a:ext>
            </a:extLst>
          </p:cNvPr>
          <p:cNvCxnSpPr>
            <a:cxnSpLocks/>
          </p:cNvCxnSpPr>
          <p:nvPr/>
        </p:nvCxnSpPr>
        <p:spPr>
          <a:xfrm>
            <a:off x="6619875" y="3384626"/>
            <a:ext cx="419100" cy="17077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54AC47-065B-417A-959C-1B649ED86E09}"/>
              </a:ext>
            </a:extLst>
          </p:cNvPr>
          <p:cNvCxnSpPr>
            <a:cxnSpLocks/>
          </p:cNvCxnSpPr>
          <p:nvPr/>
        </p:nvCxnSpPr>
        <p:spPr>
          <a:xfrm flipH="1">
            <a:off x="5105400" y="3384626"/>
            <a:ext cx="1514476" cy="161925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8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DDEB-A7E3-4A91-B075-69278180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680"/>
            <a:ext cx="10515600" cy="1603375"/>
          </a:xfrm>
        </p:spPr>
        <p:txBody>
          <a:bodyPr/>
          <a:lstStyle/>
          <a:p>
            <a:r>
              <a:rPr lang="en-GB" dirty="0"/>
              <a:t>Lastly go back to the MonsterBaseCharacter Blueprint, after the execution of the Slot Animation connect in a Set Value as Bool node that sets the IsDead Blackboard Variable to true.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B9336-0A63-4D42-B75E-4C9B90CD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Animations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B41E2-7CEC-4A07-BD49-020198D5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41" y="2208993"/>
            <a:ext cx="10785718" cy="39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0690A-5D62-481D-ACD7-000241427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the AI.</a:t>
            </a:r>
          </a:p>
          <a:p>
            <a:endParaRPr lang="en-GB" dirty="0"/>
          </a:p>
          <a:p>
            <a:r>
              <a:rPr lang="en-GB" dirty="0"/>
              <a:t>You should now be able to shoot the AI and see the death animation sequence. </a:t>
            </a:r>
          </a:p>
          <a:p>
            <a:endParaRPr lang="en-GB" dirty="0"/>
          </a:p>
          <a:p>
            <a:r>
              <a:rPr lang="en-GB" dirty="0"/>
              <a:t>That’s your lot for today, use the rest of the time in the labs to experiment and have fun. </a:t>
            </a:r>
          </a:p>
          <a:p>
            <a:endParaRPr lang="en-GB" dirty="0"/>
          </a:p>
          <a:p>
            <a:r>
              <a:rPr lang="en-GB" dirty="0"/>
              <a:t>Happy AI and Monster Designing!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F958A-CFF6-4A3E-B146-5383E7B2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Animations	</a:t>
            </a:r>
          </a:p>
        </p:txBody>
      </p:sp>
    </p:spTree>
    <p:extLst>
      <p:ext uri="{BB962C8B-B14F-4D97-AF65-F5344CB8AC3E}">
        <p14:creationId xmlns:p14="http://schemas.microsoft.com/office/powerpoint/2010/main" val="1518168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40EE-C818-406F-9926-45E3CFCF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hlinkClick r:id="rId2"/>
            </a:endParaRPr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://www.youtube.com/watch?v=sbV7MT1nn28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https://www.youtube.com/watch?v=YVC-DL9Ibf0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3541F-9B98-448B-AFBA-ABACAE59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479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C975-1556-42C1-9A53-1EAED8E4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4567" cy="4351338"/>
          </a:xfrm>
        </p:spPr>
        <p:txBody>
          <a:bodyPr>
            <a:normAutofit/>
          </a:bodyPr>
          <a:lstStyle/>
          <a:p>
            <a:r>
              <a:rPr lang="en-GB" dirty="0"/>
              <a:t>To begin the Audio Adventure make sure your MonsterBaseCharacter has an AISense setup for Hearing. </a:t>
            </a:r>
          </a:p>
          <a:p>
            <a:endParaRPr lang="en-GB" dirty="0"/>
          </a:p>
          <a:p>
            <a:r>
              <a:rPr lang="en-GB" dirty="0"/>
              <a:t>There isn’t any special value required to setup the Hearing Range as such, tweak to your hearts content. </a:t>
            </a:r>
          </a:p>
          <a:p>
            <a:endParaRPr lang="en-GB" dirty="0"/>
          </a:p>
          <a:p>
            <a:r>
              <a:rPr lang="en-GB" dirty="0"/>
              <a:t>Make sure you enable all the Detection by Affiliation Bools.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698CE-AA63-457C-B29A-28F4745F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 Perception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20356-7770-450F-A8F6-3729A13B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1804987"/>
            <a:ext cx="44672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6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323E-AF95-46E7-9BB3-BD4E40C5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for the AI to hear the player / any actor you need to make use of a Report Noise Event node. I’ve set this up already in the BasePlayerCharacter, try pressing “F” in game…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FAB07-2744-4934-9142-3DE7257C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report Audio to the AI?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917E9-8413-44C0-A371-D52AFC24A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95" y="2528048"/>
            <a:ext cx="9162469" cy="3487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05204-4260-405F-BFA9-792FBF5D7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2109509"/>
            <a:ext cx="1924050" cy="2571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BC6149-B291-4105-8E51-730D5A144C57}"/>
              </a:ext>
            </a:extLst>
          </p:cNvPr>
          <p:cNvCxnSpPr>
            <a:cxnSpLocks/>
          </p:cNvCxnSpPr>
          <p:nvPr/>
        </p:nvCxnSpPr>
        <p:spPr>
          <a:xfrm>
            <a:off x="9286317" y="2152715"/>
            <a:ext cx="0" cy="51774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5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22981-5FEE-464E-8303-49E0DED1E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24"/>
            <a:ext cx="10515600" cy="1382258"/>
          </a:xfrm>
        </p:spPr>
        <p:txBody>
          <a:bodyPr>
            <a:normAutofit/>
          </a:bodyPr>
          <a:lstStyle/>
          <a:p>
            <a:r>
              <a:rPr lang="en-GB" dirty="0"/>
              <a:t>Thoughts?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Maybe </a:t>
            </a:r>
            <a:r>
              <a:rPr lang="en-GB" dirty="0" smtClean="0"/>
              <a:t>something </a:t>
            </a:r>
            <a:r>
              <a:rPr lang="en-GB" dirty="0"/>
              <a:t>like this?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449D7-E899-493B-B5C2-E2BB8E38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5126"/>
            <a:ext cx="11220227" cy="535531"/>
          </a:xfrm>
        </p:spPr>
        <p:txBody>
          <a:bodyPr/>
          <a:lstStyle/>
          <a:p>
            <a:pPr algn="ctr"/>
            <a:r>
              <a:rPr lang="en-GB" dirty="0"/>
              <a:t>What should the AI do when it’s heard the player?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E58B9-A0BB-46C7-8E2A-B8BEFA06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2928182"/>
            <a:ext cx="96678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A891-7268-4B59-A424-B4152C91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137"/>
            <a:ext cx="6638365" cy="4351338"/>
          </a:xfrm>
        </p:spPr>
        <p:txBody>
          <a:bodyPr/>
          <a:lstStyle/>
          <a:p>
            <a:r>
              <a:rPr lang="en-GB" dirty="0"/>
              <a:t>To start the audio adventure create 2 new keys in the Blackboard section of the Behaviour Tree.</a:t>
            </a:r>
          </a:p>
          <a:p>
            <a:endParaRPr lang="en-GB" dirty="0"/>
          </a:p>
          <a:p>
            <a:r>
              <a:rPr lang="en-GB" dirty="0"/>
              <a:t>Create the following Keys;</a:t>
            </a:r>
          </a:p>
          <a:p>
            <a:pPr lvl="1"/>
            <a:r>
              <a:rPr lang="en-GB" dirty="0"/>
              <a:t>IsInvestigating :- KeyType :- Bool</a:t>
            </a:r>
          </a:p>
          <a:p>
            <a:pPr lvl="1"/>
            <a:r>
              <a:rPr lang="en-GB" dirty="0"/>
              <a:t>InvestigationLocation :- KeyType :- Vector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FE56F-6784-409A-AD2A-EE3E2986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 Behaviour Trees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508FD-441D-4DF3-A589-61A89D5C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179" y="1492137"/>
            <a:ext cx="3834558" cy="38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8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A891-7268-4B59-A424-B4152C91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6984"/>
            <a:ext cx="10640209" cy="1918037"/>
          </a:xfrm>
        </p:spPr>
        <p:txBody>
          <a:bodyPr>
            <a:normAutofit/>
          </a:bodyPr>
          <a:lstStyle/>
          <a:p>
            <a:r>
              <a:rPr lang="en-GB" dirty="0"/>
              <a:t>Create a new Sequence before the Idle Sequence.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Add a Blackboard Decorator and setup it’s details are per below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The Blackboard will check use of the IsInvestigating Bool.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FE56F-6784-409A-AD2A-EE3E2986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 Behaviour Trees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6F34B-CE7E-416F-93D4-CAC7DE5AA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2" y="3448705"/>
            <a:ext cx="6130698" cy="2612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03469-BD0A-444D-85B7-A4E87B08F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710" y="3445600"/>
            <a:ext cx="3859278" cy="261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6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A891-7268-4B59-A424-B4152C91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81" y="1330773"/>
            <a:ext cx="10515600" cy="1603375"/>
          </a:xfrm>
        </p:spPr>
        <p:txBody>
          <a:bodyPr>
            <a:normAutofit/>
          </a:bodyPr>
          <a:lstStyle/>
          <a:p>
            <a:r>
              <a:rPr lang="en-GB" dirty="0"/>
              <a:t>Add the following 4 nodes underneath the Sequence for Investigating. </a:t>
            </a:r>
          </a:p>
          <a:p>
            <a:endParaRPr lang="en-GB" dirty="0"/>
          </a:p>
          <a:p>
            <a:r>
              <a:rPr lang="en-GB" dirty="0"/>
              <a:t>These nodes are default UE4 nodes. For the Rotate to face node and the Move to node set them to utilise the InvestigationLocation.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FE56F-6784-409A-AD2A-EE3E2986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 Behaviour Trees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B15B0-A18F-4058-BD04-D4056B7BF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300" y="3102423"/>
            <a:ext cx="3060785" cy="289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D4FBAC-5952-4747-AA14-0E416B624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54" y="3102423"/>
            <a:ext cx="679674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4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A891-7268-4B59-A424-B4152C91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500"/>
            <a:ext cx="8414857" cy="4351338"/>
          </a:xfrm>
        </p:spPr>
        <p:txBody>
          <a:bodyPr/>
          <a:lstStyle/>
          <a:p>
            <a:r>
              <a:rPr lang="en-GB" dirty="0"/>
              <a:t>Create a new Task.</a:t>
            </a:r>
          </a:p>
          <a:p>
            <a:endParaRPr lang="en-GB" dirty="0"/>
          </a:p>
          <a:p>
            <a:r>
              <a:rPr lang="en-GB" dirty="0"/>
              <a:t>Use the Content Browser to rename the task BTTask_StopInvestigation.</a:t>
            </a:r>
          </a:p>
          <a:p>
            <a:endParaRPr lang="en-GB" dirty="0"/>
          </a:p>
          <a:p>
            <a:r>
              <a:rPr lang="en-GB" dirty="0"/>
              <a:t>This Task will be used to reset the Blackboard variables after the AI stops investigating an Audio Source.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FE56F-6784-409A-AD2A-EE3E2986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 Behaviour Trees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C15ED-EAD0-4ADD-8C86-7E5E8962A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284" y="1244712"/>
            <a:ext cx="1847850" cy="3381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DC275-E710-47A0-B15C-00128D12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259" y="4626087"/>
            <a:ext cx="7239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62987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3D Modelling Week 3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D70926"/>
      </a:accent1>
      <a:accent2>
        <a:srgbClr val="D73E6F"/>
      </a:accent2>
      <a:accent3>
        <a:srgbClr val="0099CC"/>
      </a:accent3>
      <a:accent4>
        <a:srgbClr val="C9D339"/>
      </a:accent4>
      <a:accent5>
        <a:srgbClr val="003455"/>
      </a:accent5>
      <a:accent6>
        <a:srgbClr val="CCCCCC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Games Design Module Options &amp; Award Changes</Template>
  <TotalTime>175</TotalTime>
  <Words>969</Words>
  <Application>Microsoft Office PowerPoint</Application>
  <PresentationFormat>Widescreen</PresentationFormat>
  <Paragraphs>123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Tahoma</vt:lpstr>
      <vt:lpstr>Verdana</vt:lpstr>
      <vt:lpstr>Advanced 3D Modelling Week 3</vt:lpstr>
      <vt:lpstr>Monster Design</vt:lpstr>
      <vt:lpstr>Session 2 13-14 Goals</vt:lpstr>
      <vt:lpstr>Audio Perception</vt:lpstr>
      <vt:lpstr>How do we report Audio to the AI?</vt:lpstr>
      <vt:lpstr>What should the AI do when it’s heard the player?</vt:lpstr>
      <vt:lpstr>Audio Behaviour Trees</vt:lpstr>
      <vt:lpstr>Audio Behaviour Trees</vt:lpstr>
      <vt:lpstr>Audio Behaviour Trees</vt:lpstr>
      <vt:lpstr>Audio Behaviour Trees</vt:lpstr>
      <vt:lpstr>Audio Behaviour Trees</vt:lpstr>
      <vt:lpstr>BTTask_StopInvestigation</vt:lpstr>
      <vt:lpstr>Back to MonsterBaseCharacter</vt:lpstr>
      <vt:lpstr>Back to MonsterBaseCharacter</vt:lpstr>
      <vt:lpstr>Back to MonsterBaseCharacter</vt:lpstr>
      <vt:lpstr>Back to MonsterBaseCharacter</vt:lpstr>
      <vt:lpstr>Back to MonsterBaseCharacter</vt:lpstr>
      <vt:lpstr>Testing!</vt:lpstr>
      <vt:lpstr>AI Animations</vt:lpstr>
      <vt:lpstr>AI Animations</vt:lpstr>
      <vt:lpstr>AI Animations</vt:lpstr>
      <vt:lpstr>AI Animations :- Death</vt:lpstr>
      <vt:lpstr>AI Animations :- Death</vt:lpstr>
      <vt:lpstr>AI Animations</vt:lpstr>
      <vt:lpstr>AI Animations</vt:lpstr>
      <vt:lpstr>AI Animations</vt:lpstr>
      <vt:lpstr>AI Animations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</dc:creator>
  <cp:lastModifiedBy>PENNINCK Greg</cp:lastModifiedBy>
  <cp:revision>39</cp:revision>
  <dcterms:created xsi:type="dcterms:W3CDTF">2019-04-23T23:29:31Z</dcterms:created>
  <dcterms:modified xsi:type="dcterms:W3CDTF">2019-05-01T15:41:24Z</dcterms:modified>
</cp:coreProperties>
</file>