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Economica"/>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Economica-bold.fntdata"/><Relationship Id="rId14" Type="http://schemas.openxmlformats.org/officeDocument/2006/relationships/slide" Target="slides/slide9.xml"/><Relationship Id="rId36" Type="http://schemas.openxmlformats.org/officeDocument/2006/relationships/font" Target="fonts/Economica-regular.fntdata"/><Relationship Id="rId17" Type="http://schemas.openxmlformats.org/officeDocument/2006/relationships/slide" Target="slides/slide12.xml"/><Relationship Id="rId39" Type="http://schemas.openxmlformats.org/officeDocument/2006/relationships/font" Target="fonts/Economica-boldItalic.fntdata"/><Relationship Id="rId16" Type="http://schemas.openxmlformats.org/officeDocument/2006/relationships/slide" Target="slides/slide11.xml"/><Relationship Id="rId38" Type="http://schemas.openxmlformats.org/officeDocument/2006/relationships/font" Target="fonts/Economic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e09a2a26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e09a2a26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f7fde2a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f7fde2a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e09a2a26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e09a2a26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f7fde2ab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f7fde2ab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f28e64b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f28e64b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333333"/>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0d9b98e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0d9b98e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f7fde2ab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f7fde2ab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0871c47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0871c476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hidden layers: Each node uses their own set of filters/rules to apply to each feature. Determines what weighting to assign to each feature.</a:t>
            </a:r>
            <a:endParaRPr/>
          </a:p>
          <a:p>
            <a:pPr indent="0" lvl="0" marL="0" rtl="0" algn="l">
              <a:spcBef>
                <a:spcPts val="0"/>
              </a:spcBef>
              <a:spcAft>
                <a:spcPts val="0"/>
              </a:spcAft>
              <a:buNone/>
            </a:pPr>
            <a:r>
              <a:rPr lang="en"/>
              <a:t>Each node scans over features in chunks of overlapping blocks, as opposed to looking at entire dataset at once.</a:t>
            </a:r>
            <a:endParaRPr/>
          </a:p>
          <a:p>
            <a:pPr indent="0" lvl="0" marL="0" rtl="0" algn="l">
              <a:spcBef>
                <a:spcPts val="0"/>
              </a:spcBef>
              <a:spcAft>
                <a:spcPts val="0"/>
              </a:spcAft>
              <a:buNone/>
            </a:pPr>
            <a:r>
              <a:rPr lang="en"/>
              <a:t>Goal: ID and extract the most important features from the dataset, and generate an output of 1, which is action, or 0 no action.</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0871c476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0871c476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Sigmoid: </a:t>
            </a:r>
            <a:r>
              <a:rPr lang="en"/>
              <a:t>activation function that can tell you if a node is on or off.</a:t>
            </a:r>
            <a:endParaRPr/>
          </a:p>
          <a:p>
            <a:pPr indent="0" lvl="0" marL="0" rtl="0" algn="l">
              <a:spcBef>
                <a:spcPts val="0"/>
              </a:spcBef>
              <a:spcAft>
                <a:spcPts val="0"/>
              </a:spcAft>
              <a:buClr>
                <a:schemeClr val="dk1"/>
              </a:buClr>
              <a:buSzPts val="1100"/>
              <a:buFont typeface="Arial"/>
              <a:buNone/>
            </a:pPr>
            <a:r>
              <a:rPr lang="en"/>
              <a:t>Softmax: Softmax makes the output sum up to 1 so the output can be interpreted as probabilities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0d9b98e0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0d9b98e0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Kernel: Size of the filter matrix for our convolution. 1 = 1x1 output. 10 = 10x10 output.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Density: We will have 2 nodes in our output layer, one for each possible outcome (1 = action, 0 = no action). Tested with more and did not do as well (utility increased but acc decreased).</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0871c476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0871c476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Kernel: Size of the filter matrix for our convolution. 3 = 3x3 output. 10 = 10x10 output.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Density: We will have 2 nodes in our output layer, one for each possible outcome (1 = action, 0 = no action).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Hi everyone, in our final project we will be discussing stock price prediction models and some of the challenges faced in such a competitive industry. My name is Fernando Roriz and I will be presenting with John Andrus, Luis Chion and Kevin Fu.</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0f96711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0f96711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f770a8c0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f770a8c0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f7fde2ab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f7fde2ab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f770a8c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f770a8c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f770a8c0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f770a8c0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d8e2f2e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d8e2f2e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e09a2a26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e09a2a2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e09a2a26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e09a2a26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e09a2a4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e09a2a4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879eefe2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879eefe2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e09a2a2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e09a2a2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 price prediction has been a major challenge in finance. As expected, ‘beating the market’ is very hard and machine learning can be a powerful tool in this never ending goal.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which models can generate the best results? Linear or non linear? Supervised or Unsupervised? The main idea in this project is to explore these possibilities and see which Machine Learning models perform better.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8c84989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8c84989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e09a2a2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e09a2a2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the finance literature say about stock market prediction?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literature has long established that stock market prices do not follow random walks. Lo and MacKinlay in 1988 consolidated this view. Later, </a:t>
            </a:r>
            <a:r>
              <a:rPr lang="en">
                <a:solidFill>
                  <a:schemeClr val="dk1"/>
                </a:solidFill>
              </a:rPr>
              <a:t> Fama and French,</a:t>
            </a:r>
            <a:r>
              <a:rPr lang="en"/>
              <a:t> in their 1992 and 1993 papers, presented the three-factor model, an </a:t>
            </a:r>
            <a:r>
              <a:rPr lang="en" sz="1050">
                <a:solidFill>
                  <a:srgbClr val="202122"/>
                </a:solidFill>
                <a:highlight>
                  <a:srgbClr val="FFFFFF"/>
                </a:highlight>
              </a:rPr>
              <a:t>asset pricing model</a:t>
            </a:r>
            <a:r>
              <a:rPr lang="en"/>
              <a:t> </a:t>
            </a:r>
            <a:r>
              <a:rPr lang="en"/>
              <a:t>designed to describe stock returns. They showed that factors such as market risk, company size and book-to-market ratio were relevant to explain the variability of stock returns. These works and other contributions later gave Fama a Nobel Prize.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these results, predicting stock prices became a major goal in the field and many articles have been published since then. Cochrane in 2008 presented a good overview of the literature on this topic and showed us that even small out-of-sample R-square’s, such as 4% to 7%, have large economic significance, despite their low statistical significance. Therefore, it is important to note that we are not aiming for R-square’s </a:t>
            </a:r>
            <a:r>
              <a:rPr lang="en"/>
              <a:t>around</a:t>
            </a:r>
            <a:r>
              <a:rPr lang="en"/>
              <a:t> 80% or 90%. In finance, we are fighting for small gains, but they can mean a lot in economic terms and that is our goal.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the machine learning literature has brought all these concepts to its field and the 2020 paper from Gu, Kelly and Xiu, a very recent paper in the Review of Financial Studies, shows us that machine learning models such as trees and neural networks can perform better when explaining empirical facts such as asset risk premia. According to them, the gains come from the fact that these models allow nonlinear interactions between predictors, a feature that is missed by many other methods.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this time, many papers are being produced and published trying to apply machine learning techniques to predict stock markets and this project tries to add on this strand of the literature.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d9b98e0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d9b98e0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we going to do this?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t>
            </a:r>
            <a:r>
              <a:rPr lang="en"/>
              <a:t>e will explore and evaluate the performance of machine learning models through a </a:t>
            </a:r>
            <a:r>
              <a:rPr lang="en">
                <a:solidFill>
                  <a:schemeClr val="dk1"/>
                </a:solidFill>
              </a:rPr>
              <a:t>Kaggle competition</a:t>
            </a:r>
            <a:r>
              <a:rPr lang="en"/>
              <a:t>. The Jane Street Market Prediction problem gives us a real market dataset and our objective is to decide, given a set of features, if we would add or not a trade to our portfolio. Using 130 features, we have to decide if the possible trades are valuable or not.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0d9b98e0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0d9b98e0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trade, the dataset gives us its return, represented by the </a:t>
            </a:r>
            <a:r>
              <a:rPr i="1" lang="en"/>
              <a:t>resp </a:t>
            </a:r>
            <a:r>
              <a:rPr lang="en"/>
              <a:t> variable, as we can see in the first formula, and also the </a:t>
            </a:r>
            <a:r>
              <a:rPr i="1" lang="en"/>
              <a:t>weight </a:t>
            </a:r>
            <a:r>
              <a:rPr lang="en"/>
              <a:t>of the trade, which represents the leverage we are going to take. The </a:t>
            </a:r>
            <a:r>
              <a:rPr i="1" lang="en"/>
              <a:t>action </a:t>
            </a:r>
            <a:r>
              <a:rPr lang="en"/>
              <a:t>variable is our target variable and it takes value 1 if the resp variable is greater than zero, and 0 otherwise. This means that we are trying to get the trades that have positive returns.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in the end, this competition is evaluated on the utility score presented in the bottom part of the slide, which depends also in the term </a:t>
            </a:r>
            <a:r>
              <a:rPr i="1" lang="en"/>
              <a:t>t </a:t>
            </a:r>
            <a:r>
              <a:rPr lang="en"/>
              <a:t>presented right next to it. This term </a:t>
            </a:r>
            <a:r>
              <a:rPr i="1" lang="en"/>
              <a:t>t </a:t>
            </a:r>
            <a:r>
              <a:rPr lang="en"/>
              <a:t>is </a:t>
            </a:r>
            <a:r>
              <a:rPr lang="en"/>
              <a:t>penalizing</a:t>
            </a:r>
            <a:r>
              <a:rPr lang="en"/>
              <a:t> us with the variance of our strategy, as we can see in the denominator of </a:t>
            </a:r>
            <a:r>
              <a:rPr i="1" lang="en"/>
              <a:t>t. </a:t>
            </a:r>
            <a:r>
              <a:rPr lang="en"/>
              <a:t>In some way, this feature takes into account the risk aversion of market investors, which like higher returns, but dislike higher variance.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formulas are a little bit complicated to understand very quickly, but what we have to keep in mind is that we want to get the trades that have positive returns.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09a2a2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09a2a2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for this first part, let´s go through a quick </a:t>
            </a:r>
            <a:r>
              <a:rPr lang="en"/>
              <a:t>overview</a:t>
            </a:r>
            <a:r>
              <a:rPr lang="en"/>
              <a:t> of our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dataset has </a:t>
            </a:r>
            <a:r>
              <a:rPr lang="en"/>
              <a:t>around</a:t>
            </a:r>
            <a:r>
              <a:rPr lang="en"/>
              <a:t> 1.6 million trades and 130 anonymized features. Thus, this is a very agnostic problems. We are trying to predict the market and we do not even know what the features are. But, if it is good for prediction, it should be used, and we do not care about its interpretability.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binary labels are our target variables and they are dependent on the resp variable as explained before. We will use these labels to train and test our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whole dataset has 500 days and each possible trade is numerated using the </a:t>
            </a:r>
            <a:r>
              <a:rPr i="1" lang="en"/>
              <a:t>ts_id </a:t>
            </a:r>
            <a:r>
              <a:rPr lang="en"/>
              <a:t>variable.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did some preprocessing and the main steps were to replace the NA’s with the median value of the feature. We also normalized them and dropped the highly correlated features to start reducing the dimensionality of our problem, which we will see is a major issue when we come to more computational intensive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this overview of the project, </a:t>
            </a:r>
            <a:r>
              <a:rPr lang="en"/>
              <a:t>I will now turn the floor over to John.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879eefe2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879eefe2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f7fde2a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f7fde2a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0" y="259675"/>
            <a:ext cx="8520600" cy="9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Rubric</a:t>
            </a:r>
            <a:endParaRPr/>
          </a:p>
        </p:txBody>
      </p:sp>
      <p:pic>
        <p:nvPicPr>
          <p:cNvPr id="63" name="Google Shape;63;p13"/>
          <p:cNvPicPr preferRelativeResize="0"/>
          <p:nvPr/>
        </p:nvPicPr>
        <p:blipFill>
          <a:blip r:embed="rId3">
            <a:alphaModFix/>
          </a:blip>
          <a:stretch>
            <a:fillRect/>
          </a:stretch>
        </p:blipFill>
        <p:spPr>
          <a:xfrm>
            <a:off x="366213" y="1246375"/>
            <a:ext cx="8411569" cy="35923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123" name="Google Shape;123;p22"/>
          <p:cNvSpPr/>
          <p:nvPr/>
        </p:nvSpPr>
        <p:spPr>
          <a:xfrm>
            <a:off x="1039675" y="1286875"/>
            <a:ext cx="4457100" cy="2908500"/>
          </a:xfrm>
          <a:prstGeom prst="ellipse">
            <a:avLst/>
          </a:prstGeom>
          <a:no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3960475" y="1346100"/>
            <a:ext cx="4286100" cy="2908500"/>
          </a:xfrm>
          <a:prstGeom prst="ellipse">
            <a:avLst/>
          </a:prstGeom>
          <a:no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nvSpPr>
        <p:spPr>
          <a:xfrm>
            <a:off x="2145400" y="1518275"/>
            <a:ext cx="190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rgbClr val="3D85C6"/>
                </a:solidFill>
                <a:latin typeface="Open Sans"/>
                <a:ea typeface="Open Sans"/>
                <a:cs typeface="Open Sans"/>
                <a:sym typeface="Open Sans"/>
              </a:rPr>
              <a:t>Accurate but Slow</a:t>
            </a:r>
            <a:endParaRPr u="sng">
              <a:solidFill>
                <a:srgbClr val="3D85C6"/>
              </a:solidFill>
              <a:latin typeface="Open Sans"/>
              <a:ea typeface="Open Sans"/>
              <a:cs typeface="Open Sans"/>
              <a:sym typeface="Open Sans"/>
            </a:endParaRPr>
          </a:p>
        </p:txBody>
      </p:sp>
      <p:sp>
        <p:nvSpPr>
          <p:cNvPr id="126" name="Google Shape;126;p22"/>
          <p:cNvSpPr txBox="1"/>
          <p:nvPr/>
        </p:nvSpPr>
        <p:spPr>
          <a:xfrm>
            <a:off x="5198875" y="1546100"/>
            <a:ext cx="220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rgbClr val="3D85C6"/>
                </a:solidFill>
                <a:latin typeface="Open Sans"/>
                <a:ea typeface="Open Sans"/>
                <a:cs typeface="Open Sans"/>
                <a:sym typeface="Open Sans"/>
              </a:rPr>
              <a:t>Fast but </a:t>
            </a:r>
            <a:r>
              <a:rPr lang="en" u="sng">
                <a:solidFill>
                  <a:srgbClr val="3D85C6"/>
                </a:solidFill>
                <a:latin typeface="Open Sans"/>
                <a:ea typeface="Open Sans"/>
                <a:cs typeface="Open Sans"/>
                <a:sym typeface="Open Sans"/>
              </a:rPr>
              <a:t>Inaccurate</a:t>
            </a:r>
            <a:endParaRPr u="sng">
              <a:solidFill>
                <a:srgbClr val="3D85C6"/>
              </a:solidFill>
              <a:latin typeface="Open Sans"/>
              <a:ea typeface="Open Sans"/>
              <a:cs typeface="Open Sans"/>
              <a:sym typeface="Open Sans"/>
            </a:endParaRPr>
          </a:p>
        </p:txBody>
      </p:sp>
      <p:sp>
        <p:nvSpPr>
          <p:cNvPr id="127" name="Google Shape;127;p22"/>
          <p:cNvSpPr txBox="1"/>
          <p:nvPr/>
        </p:nvSpPr>
        <p:spPr>
          <a:xfrm>
            <a:off x="1583800" y="2430900"/>
            <a:ext cx="1989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C78D8"/>
                </a:solidFill>
                <a:latin typeface="Open Sans"/>
                <a:ea typeface="Open Sans"/>
                <a:cs typeface="Open Sans"/>
                <a:sym typeface="Open Sans"/>
              </a:rPr>
              <a:t>K-Nearest Neighbors</a:t>
            </a:r>
            <a:endParaRPr sz="1200">
              <a:solidFill>
                <a:srgbClr val="3C78D8"/>
              </a:solidFill>
              <a:latin typeface="Open Sans"/>
              <a:ea typeface="Open Sans"/>
              <a:cs typeface="Open Sans"/>
              <a:sym typeface="Open Sans"/>
            </a:endParaRPr>
          </a:p>
          <a:p>
            <a:pPr indent="0" lvl="0" marL="0" rtl="0" algn="ctr">
              <a:spcBef>
                <a:spcPts val="0"/>
              </a:spcBef>
              <a:spcAft>
                <a:spcPts val="0"/>
              </a:spcAft>
              <a:buNone/>
            </a:pPr>
            <a:r>
              <a:t/>
            </a:r>
            <a:endParaRPr sz="1200">
              <a:solidFill>
                <a:srgbClr val="3C78D8"/>
              </a:solidFill>
              <a:latin typeface="Open Sans"/>
              <a:ea typeface="Open Sans"/>
              <a:cs typeface="Open Sans"/>
              <a:sym typeface="Open Sans"/>
            </a:endParaRPr>
          </a:p>
          <a:p>
            <a:pPr indent="0" lvl="0" marL="0" rtl="0" algn="ctr">
              <a:spcBef>
                <a:spcPts val="0"/>
              </a:spcBef>
              <a:spcAft>
                <a:spcPts val="0"/>
              </a:spcAft>
              <a:buNone/>
            </a:pPr>
            <a:r>
              <a:rPr lang="en" sz="1200">
                <a:solidFill>
                  <a:srgbClr val="3C78D8"/>
                </a:solidFill>
                <a:latin typeface="Open Sans"/>
                <a:ea typeface="Open Sans"/>
                <a:cs typeface="Open Sans"/>
                <a:sym typeface="Open Sans"/>
              </a:rPr>
              <a:t>Ordinary Least Squares</a:t>
            </a:r>
            <a:endParaRPr sz="1200">
              <a:solidFill>
                <a:srgbClr val="3C78D8"/>
              </a:solidFill>
              <a:latin typeface="Open Sans"/>
              <a:ea typeface="Open Sans"/>
              <a:cs typeface="Open Sans"/>
              <a:sym typeface="Open Sans"/>
            </a:endParaRPr>
          </a:p>
        </p:txBody>
      </p:sp>
      <p:sp>
        <p:nvSpPr>
          <p:cNvPr id="128" name="Google Shape;128;p22"/>
          <p:cNvSpPr txBox="1"/>
          <p:nvPr/>
        </p:nvSpPr>
        <p:spPr>
          <a:xfrm>
            <a:off x="5667000" y="2345175"/>
            <a:ext cx="210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3C78D8"/>
              </a:solidFill>
              <a:latin typeface="Open Sans"/>
              <a:ea typeface="Open Sans"/>
              <a:cs typeface="Open Sans"/>
              <a:sym typeface="Open Sans"/>
            </a:endParaRPr>
          </a:p>
          <a:p>
            <a:pPr indent="0" lvl="0" marL="0" rtl="0" algn="l">
              <a:spcBef>
                <a:spcPts val="0"/>
              </a:spcBef>
              <a:spcAft>
                <a:spcPts val="0"/>
              </a:spcAft>
              <a:buNone/>
            </a:pPr>
            <a:r>
              <a:rPr lang="en" sz="1200">
                <a:solidFill>
                  <a:srgbClr val="3C78D8"/>
                </a:solidFill>
                <a:latin typeface="Open Sans"/>
                <a:ea typeface="Open Sans"/>
                <a:cs typeface="Open Sans"/>
                <a:sym typeface="Open Sans"/>
              </a:rPr>
              <a:t>Bernoulli Naive Bayes</a:t>
            </a:r>
            <a:endParaRPr sz="1200">
              <a:solidFill>
                <a:srgbClr val="3C78D8"/>
              </a:solidFill>
              <a:latin typeface="Open Sans"/>
              <a:ea typeface="Open Sans"/>
              <a:cs typeface="Open Sans"/>
              <a:sym typeface="Open Sans"/>
            </a:endParaRPr>
          </a:p>
          <a:p>
            <a:pPr indent="0" lvl="0" marL="0" rtl="0" algn="ctr">
              <a:spcBef>
                <a:spcPts val="0"/>
              </a:spcBef>
              <a:spcAft>
                <a:spcPts val="0"/>
              </a:spcAft>
              <a:buNone/>
            </a:pPr>
            <a:r>
              <a:t/>
            </a:r>
            <a:endParaRPr sz="1200">
              <a:solidFill>
                <a:srgbClr val="3C78D8"/>
              </a:solidFill>
              <a:latin typeface="Open Sans"/>
              <a:ea typeface="Open Sans"/>
              <a:cs typeface="Open Sans"/>
              <a:sym typeface="Open Sans"/>
            </a:endParaRPr>
          </a:p>
          <a:p>
            <a:pPr indent="0" lvl="0" marL="0" rtl="0" algn="l">
              <a:spcBef>
                <a:spcPts val="0"/>
              </a:spcBef>
              <a:spcAft>
                <a:spcPts val="0"/>
              </a:spcAft>
              <a:buNone/>
            </a:pPr>
            <a:r>
              <a:rPr lang="en" sz="1200">
                <a:solidFill>
                  <a:srgbClr val="3C78D8"/>
                </a:solidFill>
                <a:latin typeface="Open Sans"/>
                <a:ea typeface="Open Sans"/>
                <a:cs typeface="Open Sans"/>
                <a:sym typeface="Open Sans"/>
              </a:rPr>
              <a:t>Multinomial Naive Bayes</a:t>
            </a:r>
            <a:endParaRPr sz="1200">
              <a:solidFill>
                <a:srgbClr val="3C78D8"/>
              </a:solidFill>
              <a:latin typeface="Open Sans"/>
              <a:ea typeface="Open Sans"/>
              <a:cs typeface="Open Sans"/>
              <a:sym typeface="Open Sans"/>
            </a:endParaRPr>
          </a:p>
        </p:txBody>
      </p:sp>
      <p:sp>
        <p:nvSpPr>
          <p:cNvPr id="129" name="Google Shape;129;p22"/>
          <p:cNvSpPr/>
          <p:nvPr/>
        </p:nvSpPr>
        <p:spPr>
          <a:xfrm rot="5400000">
            <a:off x="3369325" y="2685175"/>
            <a:ext cx="2778900" cy="1767600"/>
          </a:xfrm>
          <a:prstGeom prst="rightArrow">
            <a:avLst>
              <a:gd fmla="val 50000" name="adj1"/>
              <a:gd fmla="val 50000" name="adj2"/>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nvSpPr>
        <p:spPr>
          <a:xfrm>
            <a:off x="4173025" y="2114163"/>
            <a:ext cx="1171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Elastic Net</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rPr lang="en" sz="1200">
                <a:solidFill>
                  <a:srgbClr val="FFFFFF"/>
                </a:solidFill>
                <a:latin typeface="Open Sans"/>
                <a:ea typeface="Open Sans"/>
                <a:cs typeface="Open Sans"/>
                <a:sym typeface="Open Sans"/>
              </a:rPr>
              <a:t>Ridge Reg</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rPr lang="en" sz="1200">
                <a:solidFill>
                  <a:srgbClr val="FFFFFF"/>
                </a:solidFill>
                <a:latin typeface="Open Sans"/>
                <a:ea typeface="Open Sans"/>
                <a:cs typeface="Open Sans"/>
                <a:sym typeface="Open Sans"/>
              </a:rPr>
              <a:t>GMM</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rPr lang="en" sz="1200">
                <a:solidFill>
                  <a:srgbClr val="FFFFFF"/>
                </a:solidFill>
                <a:latin typeface="Open Sans"/>
                <a:ea typeface="Open Sans"/>
                <a:cs typeface="Open Sans"/>
                <a:sym typeface="Open Sans"/>
              </a:rPr>
              <a:t>LSTM</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rPr lang="en" sz="1200">
                <a:solidFill>
                  <a:srgbClr val="FFFFFF"/>
                </a:solidFill>
                <a:latin typeface="Open Sans"/>
                <a:ea typeface="Open Sans"/>
                <a:cs typeface="Open Sans"/>
                <a:sym typeface="Open Sans"/>
              </a:rPr>
              <a:t>CNN</a:t>
            </a:r>
            <a:endParaRPr sz="1200">
              <a:solidFill>
                <a:srgbClr val="FFFFFF"/>
              </a:solidFill>
              <a:latin typeface="Open Sans"/>
              <a:ea typeface="Open Sans"/>
              <a:cs typeface="Open Sans"/>
              <a:sym typeface="Open Sans"/>
            </a:endParaRPr>
          </a:p>
        </p:txBody>
      </p:sp>
      <p:sp>
        <p:nvSpPr>
          <p:cNvPr id="131" name="Google Shape;131;p22"/>
          <p:cNvSpPr txBox="1"/>
          <p:nvPr/>
        </p:nvSpPr>
        <p:spPr>
          <a:xfrm>
            <a:off x="4324075" y="3946975"/>
            <a:ext cx="86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FF"/>
                </a:solidFill>
                <a:latin typeface="Open Sans"/>
                <a:ea typeface="Open Sans"/>
                <a:cs typeface="Open Sans"/>
                <a:sym typeface="Open Sans"/>
              </a:rPr>
              <a:t>Lit Review</a:t>
            </a:r>
            <a:endParaRPr>
              <a:solidFill>
                <a:srgbClr val="0000FF"/>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Hyperparameter Tuning</a:t>
            </a:r>
            <a:endParaRPr/>
          </a:p>
        </p:txBody>
      </p:sp>
      <p:sp>
        <p:nvSpPr>
          <p:cNvPr id="137" name="Google Shape;137;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Assumptions:</a:t>
            </a:r>
            <a:endParaRPr/>
          </a:p>
          <a:p>
            <a:pPr indent="-317500" lvl="1" marL="914400" rtl="0" algn="l">
              <a:spcBef>
                <a:spcPts val="0"/>
              </a:spcBef>
              <a:spcAft>
                <a:spcPts val="0"/>
              </a:spcAft>
              <a:buSzPts val="1400"/>
              <a:buChar char="-"/>
            </a:pPr>
            <a:r>
              <a:rPr lang="en"/>
              <a:t>We need to hold some </a:t>
            </a:r>
            <a:r>
              <a:rPr lang="en"/>
              <a:t>variables</a:t>
            </a:r>
            <a:r>
              <a:rPr lang="en"/>
              <a:t> constant</a:t>
            </a:r>
            <a:endParaRPr/>
          </a:p>
          <a:p>
            <a:pPr indent="-317500" lvl="1" marL="914400" rtl="0" algn="l">
              <a:spcBef>
                <a:spcPts val="0"/>
              </a:spcBef>
              <a:spcAft>
                <a:spcPts val="0"/>
              </a:spcAft>
              <a:buSzPts val="1400"/>
              <a:buChar char="-"/>
            </a:pPr>
            <a:r>
              <a:rPr lang="en"/>
              <a:t>Training size</a:t>
            </a:r>
            <a:endParaRPr/>
          </a:p>
          <a:p>
            <a:pPr indent="-317500" lvl="1" marL="914400" rtl="0" algn="l">
              <a:spcBef>
                <a:spcPts val="0"/>
              </a:spcBef>
              <a:spcAft>
                <a:spcPts val="0"/>
              </a:spcAft>
              <a:buSzPts val="1400"/>
              <a:buChar char="-"/>
            </a:pPr>
            <a:r>
              <a:rPr lang="en"/>
              <a:t>Return # Days</a:t>
            </a:r>
            <a:endParaRPr/>
          </a:p>
          <a:p>
            <a:pPr indent="-317500" lvl="1" marL="914400" rtl="0" algn="l">
              <a:spcBef>
                <a:spcPts val="0"/>
              </a:spcBef>
              <a:spcAft>
                <a:spcPts val="0"/>
              </a:spcAft>
              <a:buSzPts val="1400"/>
              <a:buChar char="-"/>
            </a:pPr>
            <a:r>
              <a:rPr lang="en"/>
              <a:t>Anonymous features</a:t>
            </a:r>
            <a:endParaRPr/>
          </a:p>
          <a:p>
            <a:pPr indent="-342900" lvl="0" marL="457200" rtl="0" algn="l">
              <a:spcBef>
                <a:spcPts val="0"/>
              </a:spcBef>
              <a:spcAft>
                <a:spcPts val="0"/>
              </a:spcAft>
              <a:buSzPts val="1800"/>
              <a:buChar char="-"/>
            </a:pPr>
            <a:r>
              <a:rPr lang="en"/>
              <a:t>Gridsearch &amp; TimeSeriesSplit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LSTM Model</a:t>
            </a:r>
            <a:endParaRPr/>
          </a:p>
        </p:txBody>
      </p:sp>
      <p:sp>
        <p:nvSpPr>
          <p:cNvPr id="143" name="Google Shape;143;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1293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891"/>
              <a:buNone/>
            </a:pPr>
            <a:r>
              <a:rPr lang="en" sz="2780"/>
              <a:t>Recurrent Neural Networks (RNN) - Long Short Term Memory (LSTM)</a:t>
            </a:r>
            <a:endParaRPr sz="2780"/>
          </a:p>
        </p:txBody>
      </p:sp>
      <p:sp>
        <p:nvSpPr>
          <p:cNvPr id="149" name="Google Shape;149;p25"/>
          <p:cNvSpPr txBox="1"/>
          <p:nvPr>
            <p:ph idx="1" type="body"/>
          </p:nvPr>
        </p:nvSpPr>
        <p:spPr>
          <a:xfrm>
            <a:off x="4877000" y="1225225"/>
            <a:ext cx="3955200" cy="1299900"/>
          </a:xfrm>
          <a:prstGeom prst="rect">
            <a:avLst/>
          </a:prstGeom>
        </p:spPr>
        <p:txBody>
          <a:bodyPr anchorCtr="0" anchor="t" bIns="91425" lIns="91425" spcFirstLastPara="1" rIns="91425" wrap="square" tIns="91425">
            <a:normAutofit/>
          </a:bodyPr>
          <a:lstStyle/>
          <a:p>
            <a:pPr indent="-318770" lvl="0" marL="457200" rtl="0" algn="l">
              <a:spcBef>
                <a:spcPts val="0"/>
              </a:spcBef>
              <a:spcAft>
                <a:spcPts val="0"/>
              </a:spcAft>
              <a:buClr>
                <a:schemeClr val="dk1"/>
              </a:buClr>
              <a:buSzPts val="1420"/>
              <a:buChar char="●"/>
            </a:pPr>
            <a:r>
              <a:rPr lang="en" sz="1420"/>
              <a:t>Stores information from the past for an arbitrary length of time.</a:t>
            </a:r>
            <a:endParaRPr sz="1420"/>
          </a:p>
          <a:p>
            <a:pPr indent="-318770" lvl="0" marL="457200" rtl="0" algn="l">
              <a:spcBef>
                <a:spcPts val="0"/>
              </a:spcBef>
              <a:spcAft>
                <a:spcPts val="0"/>
              </a:spcAft>
              <a:buClr>
                <a:schemeClr val="dk1"/>
              </a:buClr>
              <a:buSzPts val="1420"/>
              <a:buChar char="●"/>
            </a:pPr>
            <a:r>
              <a:rPr lang="en" sz="1420"/>
              <a:t>Resistant to noise.</a:t>
            </a:r>
            <a:endParaRPr sz="1420"/>
          </a:p>
        </p:txBody>
      </p:sp>
      <p:pic>
        <p:nvPicPr>
          <p:cNvPr id="150" name="Google Shape;150;p25"/>
          <p:cNvPicPr preferRelativeResize="0"/>
          <p:nvPr/>
        </p:nvPicPr>
        <p:blipFill>
          <a:blip r:embed="rId3">
            <a:alphaModFix/>
          </a:blip>
          <a:stretch>
            <a:fillRect/>
          </a:stretch>
        </p:blipFill>
        <p:spPr>
          <a:xfrm>
            <a:off x="446725" y="1147223"/>
            <a:ext cx="3566674" cy="1299975"/>
          </a:xfrm>
          <a:prstGeom prst="rect">
            <a:avLst/>
          </a:prstGeom>
          <a:noFill/>
          <a:ln>
            <a:noFill/>
          </a:ln>
        </p:spPr>
      </p:pic>
      <p:pic>
        <p:nvPicPr>
          <p:cNvPr id="151" name="Google Shape;151;p25"/>
          <p:cNvPicPr preferRelativeResize="0"/>
          <p:nvPr/>
        </p:nvPicPr>
        <p:blipFill rotWithShape="1">
          <a:blip r:embed="rId4">
            <a:alphaModFix/>
          </a:blip>
          <a:srcRect b="0" l="29930" r="33187" t="0"/>
          <a:stretch/>
        </p:blipFill>
        <p:spPr>
          <a:xfrm>
            <a:off x="4795050" y="1993474"/>
            <a:ext cx="3730698" cy="2860674"/>
          </a:xfrm>
          <a:prstGeom prst="rect">
            <a:avLst/>
          </a:prstGeom>
          <a:noFill/>
          <a:ln>
            <a:noFill/>
          </a:ln>
        </p:spPr>
      </p:pic>
      <p:sp>
        <p:nvSpPr>
          <p:cNvPr id="152" name="Google Shape;152;p25"/>
          <p:cNvSpPr txBox="1"/>
          <p:nvPr>
            <p:ph idx="1" type="body"/>
          </p:nvPr>
        </p:nvSpPr>
        <p:spPr>
          <a:xfrm>
            <a:off x="364650" y="2834800"/>
            <a:ext cx="4080600" cy="1842300"/>
          </a:xfrm>
          <a:prstGeom prst="rect">
            <a:avLst/>
          </a:prstGeom>
        </p:spPr>
        <p:txBody>
          <a:bodyPr anchorCtr="0" anchor="t" bIns="91425" lIns="91425" spcFirstLastPara="1" rIns="91425" wrap="square" tIns="91425">
            <a:normAutofit lnSpcReduction="10000"/>
          </a:bodyPr>
          <a:lstStyle/>
          <a:p>
            <a:pPr indent="-318770" lvl="0" marL="457200" rtl="0" algn="l">
              <a:spcBef>
                <a:spcPts val="0"/>
              </a:spcBef>
              <a:spcAft>
                <a:spcPts val="0"/>
              </a:spcAft>
              <a:buClr>
                <a:schemeClr val="dk1"/>
              </a:buClr>
              <a:buSzPts val="1420"/>
              <a:buChar char="●"/>
            </a:pPr>
            <a:r>
              <a:rPr lang="en" sz="1420"/>
              <a:t>Memory cells replace hidden layers</a:t>
            </a:r>
            <a:endParaRPr sz="1420"/>
          </a:p>
          <a:p>
            <a:pPr indent="-318770" lvl="0" marL="457200" rtl="0" algn="l">
              <a:spcBef>
                <a:spcPts val="0"/>
              </a:spcBef>
              <a:spcAft>
                <a:spcPts val="0"/>
              </a:spcAft>
              <a:buClr>
                <a:schemeClr val="dk1"/>
              </a:buClr>
              <a:buSzPts val="1420"/>
              <a:buChar char="●"/>
            </a:pPr>
            <a:r>
              <a:rPr lang="en" sz="1420"/>
              <a:t>4 neural network layers: 3 sigmoid, 1 tanh</a:t>
            </a:r>
            <a:endParaRPr sz="1420">
              <a:solidFill>
                <a:schemeClr val="dk1"/>
              </a:solidFill>
            </a:endParaRPr>
          </a:p>
          <a:p>
            <a:pPr indent="-318770" lvl="0" marL="457200" rtl="0" algn="l">
              <a:spcBef>
                <a:spcPts val="0"/>
              </a:spcBef>
              <a:spcAft>
                <a:spcPts val="0"/>
              </a:spcAft>
              <a:buSzPts val="1420"/>
              <a:buChar char="●"/>
            </a:pPr>
            <a:r>
              <a:rPr lang="en" sz="1420"/>
              <a:t>Cell state conveyor that adds and subtract information</a:t>
            </a:r>
            <a:endParaRPr sz="1420"/>
          </a:p>
          <a:p>
            <a:pPr indent="-318770" lvl="0" marL="457200" rtl="0" algn="l">
              <a:spcBef>
                <a:spcPts val="0"/>
              </a:spcBef>
              <a:spcAft>
                <a:spcPts val="0"/>
              </a:spcAft>
              <a:buSzPts val="1420"/>
              <a:buChar char="●"/>
            </a:pPr>
            <a:r>
              <a:rPr lang="en" sz="1420"/>
              <a:t>The X and +  are pointwise multiplication and addition</a:t>
            </a:r>
            <a:endParaRPr sz="1420"/>
          </a:p>
        </p:txBody>
      </p:sp>
      <p:sp>
        <p:nvSpPr>
          <p:cNvPr id="153" name="Google Shape;153;p25"/>
          <p:cNvSpPr txBox="1"/>
          <p:nvPr/>
        </p:nvSpPr>
        <p:spPr>
          <a:xfrm>
            <a:off x="4572000" y="2393375"/>
            <a:ext cx="7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C(t-1)</a:t>
            </a:r>
            <a:endParaRPr b="1">
              <a:latin typeface="Open Sans"/>
              <a:ea typeface="Open Sans"/>
              <a:cs typeface="Open Sans"/>
              <a:sym typeface="Open Sans"/>
            </a:endParaRPr>
          </a:p>
        </p:txBody>
      </p:sp>
      <p:sp>
        <p:nvSpPr>
          <p:cNvPr id="154" name="Google Shape;154;p25"/>
          <p:cNvSpPr txBox="1"/>
          <p:nvPr/>
        </p:nvSpPr>
        <p:spPr>
          <a:xfrm>
            <a:off x="8324850" y="2434600"/>
            <a:ext cx="7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C(t)</a:t>
            </a:r>
            <a:endParaRPr b="1">
              <a:latin typeface="Open Sans"/>
              <a:ea typeface="Open Sans"/>
              <a:cs typeface="Open Sans"/>
              <a:sym typeface="Open Sans"/>
            </a:endParaRPr>
          </a:p>
        </p:txBody>
      </p:sp>
      <p:sp>
        <p:nvSpPr>
          <p:cNvPr id="155" name="Google Shape;155;p25"/>
          <p:cNvSpPr txBox="1"/>
          <p:nvPr/>
        </p:nvSpPr>
        <p:spPr>
          <a:xfrm>
            <a:off x="4334725" y="4135575"/>
            <a:ext cx="7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h</a:t>
            </a:r>
            <a:r>
              <a:rPr b="1" lang="en">
                <a:latin typeface="Open Sans"/>
                <a:ea typeface="Open Sans"/>
                <a:cs typeface="Open Sans"/>
                <a:sym typeface="Open Sans"/>
              </a:rPr>
              <a:t>(t-1)</a:t>
            </a:r>
            <a:endParaRPr b="1">
              <a:latin typeface="Open Sans"/>
              <a:ea typeface="Open Sans"/>
              <a:cs typeface="Open Sans"/>
              <a:sym typeface="Open Sans"/>
            </a:endParaRPr>
          </a:p>
        </p:txBody>
      </p:sp>
      <p:sp>
        <p:nvSpPr>
          <p:cNvPr id="156" name="Google Shape;156;p25"/>
          <p:cNvSpPr txBox="1"/>
          <p:nvPr/>
        </p:nvSpPr>
        <p:spPr>
          <a:xfrm>
            <a:off x="8130900" y="4135575"/>
            <a:ext cx="7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h(t)</a:t>
            </a:r>
            <a:endParaRPr b="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196000"/>
            <a:ext cx="8520600" cy="57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t>LSTM in depth</a:t>
            </a:r>
            <a:endParaRPr sz="3000"/>
          </a:p>
        </p:txBody>
      </p:sp>
      <p:sp>
        <p:nvSpPr>
          <p:cNvPr id="162" name="Google Shape;162;p26"/>
          <p:cNvSpPr txBox="1"/>
          <p:nvPr/>
        </p:nvSpPr>
        <p:spPr>
          <a:xfrm>
            <a:off x="311700" y="905425"/>
            <a:ext cx="4260300" cy="203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solidFill>
                  <a:schemeClr val="dk1"/>
                </a:solidFill>
                <a:latin typeface="Open Sans"/>
                <a:ea typeface="Open Sans"/>
                <a:cs typeface="Open Sans"/>
                <a:sym typeface="Open Sans"/>
              </a:rPr>
              <a:t>Finance</a:t>
            </a:r>
            <a:endParaRPr b="1" sz="1500">
              <a:solidFill>
                <a:schemeClr val="dk1"/>
              </a:solidFill>
              <a:latin typeface="Open Sans"/>
              <a:ea typeface="Open Sans"/>
              <a:cs typeface="Open Sans"/>
              <a:sym typeface="Open Sans"/>
            </a:endParaRPr>
          </a:p>
          <a:p>
            <a:pPr indent="-311150" lvl="0" marL="457200" rtl="0" algn="l">
              <a:lnSpc>
                <a:spcPct val="115000"/>
              </a:lnSpc>
              <a:spcBef>
                <a:spcPts val="120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ARIMA and GARCH models are less effective with regime changes and risk-neutral models are not good predictors of stock performance</a:t>
            </a:r>
            <a:endParaRPr sz="1300">
              <a:solidFill>
                <a:schemeClr val="dk1"/>
              </a:solidFill>
              <a:latin typeface="Open Sans"/>
              <a:ea typeface="Open Sans"/>
              <a:cs typeface="Open Sans"/>
              <a:sym typeface="Open Sans"/>
            </a:endParaRPr>
          </a:p>
          <a:p>
            <a:pPr indent="-311150" lvl="0" marL="457200" rtl="0" algn="l">
              <a:lnSpc>
                <a:spcPct val="115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Random nonstationary and noisy sequences such as stock-price time series</a:t>
            </a:r>
            <a:endParaRPr sz="13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t/>
            </a:r>
            <a:endParaRPr sz="800">
              <a:latin typeface="Open Sans"/>
              <a:ea typeface="Open Sans"/>
              <a:cs typeface="Open Sans"/>
              <a:sym typeface="Open Sans"/>
            </a:endParaRPr>
          </a:p>
        </p:txBody>
      </p:sp>
      <p:sp>
        <p:nvSpPr>
          <p:cNvPr id="163" name="Google Shape;163;p26"/>
          <p:cNvSpPr txBox="1"/>
          <p:nvPr>
            <p:ph idx="1" type="body"/>
          </p:nvPr>
        </p:nvSpPr>
        <p:spPr>
          <a:xfrm>
            <a:off x="4983600" y="905425"/>
            <a:ext cx="3848700" cy="2031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marR="0" rtl="0" algn="ctr">
              <a:lnSpc>
                <a:spcPct val="115000"/>
              </a:lnSpc>
              <a:spcBef>
                <a:spcPts val="0"/>
              </a:spcBef>
              <a:spcAft>
                <a:spcPts val="0"/>
              </a:spcAft>
              <a:buNone/>
            </a:pPr>
            <a:r>
              <a:rPr b="1" lang="en" sz="1500"/>
              <a:t>Model Setting</a:t>
            </a:r>
            <a:endParaRPr b="1" sz="1500"/>
          </a:p>
          <a:p>
            <a:pPr indent="-311150" lvl="0" marL="457200" marR="0" rtl="0" algn="l">
              <a:lnSpc>
                <a:spcPct val="115000"/>
              </a:lnSpc>
              <a:spcBef>
                <a:spcPts val="1200"/>
              </a:spcBef>
              <a:spcAft>
                <a:spcPts val="0"/>
              </a:spcAft>
              <a:buClr>
                <a:schemeClr val="dk1"/>
              </a:buClr>
              <a:buSzPts val="1300"/>
              <a:buFont typeface="Open Sans"/>
              <a:buChar char="●"/>
            </a:pPr>
            <a:r>
              <a:rPr lang="en" sz="1300"/>
              <a:t>epochs = [500, 2000, 5000]</a:t>
            </a:r>
            <a:endParaRPr sz="1300"/>
          </a:p>
          <a:p>
            <a:pPr indent="-311150" lvl="0" marL="457200" marR="0" rtl="0" algn="l">
              <a:lnSpc>
                <a:spcPct val="115000"/>
              </a:lnSpc>
              <a:spcBef>
                <a:spcPts val="0"/>
              </a:spcBef>
              <a:spcAft>
                <a:spcPts val="0"/>
              </a:spcAft>
              <a:buClr>
                <a:schemeClr val="dk1"/>
              </a:buClr>
              <a:buSzPts val="1300"/>
              <a:buFont typeface="Open Sans"/>
              <a:buChar char="●"/>
            </a:pPr>
            <a:r>
              <a:rPr lang="en" sz="1300"/>
              <a:t>batch_size = 3500 ( 1 week - 500 trades/day )</a:t>
            </a:r>
            <a:endParaRPr sz="1050">
              <a:highlight>
                <a:srgbClr val="FFFFFE"/>
              </a:highlight>
              <a:latin typeface="Courier New"/>
              <a:ea typeface="Courier New"/>
              <a:cs typeface="Courier New"/>
              <a:sym typeface="Courier New"/>
            </a:endParaRPr>
          </a:p>
          <a:p>
            <a:pPr indent="-323850" lvl="0" marL="457200" marR="0" rtl="0" algn="l">
              <a:lnSpc>
                <a:spcPct val="115000"/>
              </a:lnSpc>
              <a:spcBef>
                <a:spcPts val="0"/>
              </a:spcBef>
              <a:spcAft>
                <a:spcPts val="0"/>
              </a:spcAft>
              <a:buSzPts val="1500"/>
              <a:buChar char="●"/>
            </a:pPr>
            <a:r>
              <a:rPr lang="en" sz="1300"/>
              <a:t>4 layers each with a dropout layer</a:t>
            </a:r>
            <a:endParaRPr sz="1300"/>
          </a:p>
          <a:p>
            <a:pPr indent="-311150" lvl="0" marL="457200" marR="0" rtl="0" algn="l">
              <a:lnSpc>
                <a:spcPct val="115000"/>
              </a:lnSpc>
              <a:spcBef>
                <a:spcPts val="0"/>
              </a:spcBef>
              <a:spcAft>
                <a:spcPts val="0"/>
              </a:spcAft>
              <a:buSzPts val="1300"/>
              <a:buChar char="●"/>
            </a:pPr>
            <a:r>
              <a:rPr lang="en" sz="1300"/>
              <a:t>Final layer with a sigmoid activation function</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Convolutional Neural Network (</a:t>
            </a:r>
            <a:r>
              <a:rPr lang="en"/>
              <a:t>CNN)</a:t>
            </a:r>
            <a:endParaRPr/>
          </a:p>
        </p:txBody>
      </p:sp>
      <p:sp>
        <p:nvSpPr>
          <p:cNvPr id="169" name="Google Shape;169;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 Overview</a:t>
            </a:r>
            <a:endParaRPr/>
          </a:p>
        </p:txBody>
      </p:sp>
      <p:pic>
        <p:nvPicPr>
          <p:cNvPr id="175" name="Google Shape;175;p28"/>
          <p:cNvPicPr preferRelativeResize="0"/>
          <p:nvPr/>
        </p:nvPicPr>
        <p:blipFill>
          <a:blip r:embed="rId3">
            <a:alphaModFix/>
          </a:blip>
          <a:stretch>
            <a:fillRect/>
          </a:stretch>
        </p:blipFill>
        <p:spPr>
          <a:xfrm>
            <a:off x="449725" y="1147225"/>
            <a:ext cx="6746800" cy="3145825"/>
          </a:xfrm>
          <a:prstGeom prst="rect">
            <a:avLst/>
          </a:prstGeom>
          <a:noFill/>
          <a:ln>
            <a:noFill/>
          </a:ln>
        </p:spPr>
      </p:pic>
      <p:sp>
        <p:nvSpPr>
          <p:cNvPr id="176" name="Google Shape;176;p28"/>
          <p:cNvSpPr txBox="1"/>
          <p:nvPr/>
        </p:nvSpPr>
        <p:spPr>
          <a:xfrm>
            <a:off x="785750" y="1204550"/>
            <a:ext cx="1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1</a:t>
            </a:r>
            <a:endParaRPr>
              <a:highlight>
                <a:srgbClr val="FFFFFF"/>
              </a:highlight>
              <a:latin typeface="Open Sans"/>
              <a:ea typeface="Open Sans"/>
              <a:cs typeface="Open Sans"/>
              <a:sym typeface="Open Sans"/>
            </a:endParaRPr>
          </a:p>
        </p:txBody>
      </p:sp>
      <p:sp>
        <p:nvSpPr>
          <p:cNvPr id="177" name="Google Shape;177;p28"/>
          <p:cNvSpPr txBox="1"/>
          <p:nvPr/>
        </p:nvSpPr>
        <p:spPr>
          <a:xfrm>
            <a:off x="797910" y="1637431"/>
            <a:ext cx="1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2</a:t>
            </a:r>
            <a:endParaRPr>
              <a:highlight>
                <a:srgbClr val="FFFFFF"/>
              </a:highlight>
              <a:latin typeface="Open Sans"/>
              <a:ea typeface="Open Sans"/>
              <a:cs typeface="Open Sans"/>
              <a:sym typeface="Open Sans"/>
            </a:endParaRPr>
          </a:p>
        </p:txBody>
      </p:sp>
      <p:sp>
        <p:nvSpPr>
          <p:cNvPr id="178" name="Google Shape;178;p28"/>
          <p:cNvSpPr txBox="1"/>
          <p:nvPr/>
        </p:nvSpPr>
        <p:spPr>
          <a:xfrm>
            <a:off x="785750" y="2070312"/>
            <a:ext cx="1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3</a:t>
            </a:r>
            <a:endParaRPr>
              <a:highlight>
                <a:srgbClr val="FFFFFF"/>
              </a:highlight>
              <a:latin typeface="Open Sans"/>
              <a:ea typeface="Open Sans"/>
              <a:cs typeface="Open Sans"/>
              <a:sym typeface="Open Sans"/>
            </a:endParaRPr>
          </a:p>
        </p:txBody>
      </p:sp>
      <p:sp>
        <p:nvSpPr>
          <p:cNvPr id="179" name="Google Shape;179;p28"/>
          <p:cNvSpPr txBox="1"/>
          <p:nvPr/>
        </p:nvSpPr>
        <p:spPr>
          <a:xfrm>
            <a:off x="801152" y="2499950"/>
            <a:ext cx="1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4</a:t>
            </a:r>
            <a:endParaRPr>
              <a:highlight>
                <a:srgbClr val="FFFFFF"/>
              </a:highlight>
              <a:latin typeface="Open Sans"/>
              <a:ea typeface="Open Sans"/>
              <a:cs typeface="Open Sans"/>
              <a:sym typeface="Open Sans"/>
            </a:endParaRPr>
          </a:p>
        </p:txBody>
      </p:sp>
      <p:sp>
        <p:nvSpPr>
          <p:cNvPr id="180" name="Google Shape;180;p28"/>
          <p:cNvSpPr txBox="1"/>
          <p:nvPr/>
        </p:nvSpPr>
        <p:spPr>
          <a:xfrm>
            <a:off x="813312" y="2932831"/>
            <a:ext cx="1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5</a:t>
            </a:r>
            <a:endParaRPr>
              <a:highlight>
                <a:srgbClr val="FFFFFF"/>
              </a:highlight>
              <a:latin typeface="Open Sans"/>
              <a:ea typeface="Open Sans"/>
              <a:cs typeface="Open Sans"/>
              <a:sym typeface="Open Sans"/>
            </a:endParaRPr>
          </a:p>
        </p:txBody>
      </p:sp>
      <p:sp>
        <p:nvSpPr>
          <p:cNvPr id="181" name="Google Shape;181;p28"/>
          <p:cNvSpPr txBox="1"/>
          <p:nvPr/>
        </p:nvSpPr>
        <p:spPr>
          <a:xfrm>
            <a:off x="449725" y="3365700"/>
            <a:ext cx="18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        </a:t>
            </a:r>
            <a:r>
              <a:rPr lang="en">
                <a:highlight>
                  <a:srgbClr val="FFFFFF"/>
                </a:highlight>
                <a:latin typeface="Open Sans"/>
                <a:ea typeface="Open Sans"/>
                <a:cs typeface="Open Sans"/>
                <a:sym typeface="Open Sans"/>
              </a:rPr>
              <a:t>Feature 6</a:t>
            </a:r>
            <a:endParaRPr>
              <a:highlight>
                <a:srgbClr val="FFFFFF"/>
              </a:highlight>
              <a:latin typeface="Open Sans"/>
              <a:ea typeface="Open Sans"/>
              <a:cs typeface="Open Sans"/>
              <a:sym typeface="Open Sans"/>
            </a:endParaRPr>
          </a:p>
        </p:txBody>
      </p:sp>
      <p:sp>
        <p:nvSpPr>
          <p:cNvPr id="182" name="Google Shape;182;p28"/>
          <p:cNvSpPr txBox="1"/>
          <p:nvPr/>
        </p:nvSpPr>
        <p:spPr>
          <a:xfrm>
            <a:off x="795065" y="3762110"/>
            <a:ext cx="153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7</a:t>
            </a:r>
            <a:endParaRPr>
              <a:highlight>
                <a:srgbClr val="FFFFFF"/>
              </a:highlight>
              <a:latin typeface="Open Sans"/>
              <a:ea typeface="Open Sans"/>
              <a:cs typeface="Open Sans"/>
              <a:sym typeface="Open Sans"/>
            </a:endParaRPr>
          </a:p>
          <a:p>
            <a:pPr indent="0" lvl="0" marL="0" rtl="0" algn="l">
              <a:spcBef>
                <a:spcPts val="0"/>
              </a:spcBef>
              <a:spcAft>
                <a:spcPts val="0"/>
              </a:spcAft>
              <a:buNone/>
            </a:pPr>
            <a:r>
              <a:rPr lang="en">
                <a:highlight>
                  <a:srgbClr val="FFFFFF"/>
                </a:highlight>
                <a:latin typeface="Open Sans"/>
                <a:ea typeface="Open Sans"/>
                <a:cs typeface="Open Sans"/>
                <a:sym typeface="Open Sans"/>
              </a:rPr>
              <a:t>and on...</a:t>
            </a:r>
            <a:endParaRPr>
              <a:highlight>
                <a:srgbClr val="FFFFFF"/>
              </a:highlight>
              <a:latin typeface="Open Sans"/>
              <a:ea typeface="Open Sans"/>
              <a:cs typeface="Open Sans"/>
              <a:sym typeface="Open Sans"/>
            </a:endParaRPr>
          </a:p>
        </p:txBody>
      </p:sp>
      <p:sp>
        <p:nvSpPr>
          <p:cNvPr id="183" name="Google Shape;183;p28"/>
          <p:cNvSpPr txBox="1"/>
          <p:nvPr/>
        </p:nvSpPr>
        <p:spPr>
          <a:xfrm>
            <a:off x="6500700" y="235687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1: Action</a:t>
            </a:r>
            <a:endParaRPr>
              <a:highlight>
                <a:srgbClr val="FFFFFF"/>
              </a:highlight>
              <a:latin typeface="Open Sans"/>
              <a:ea typeface="Open Sans"/>
              <a:cs typeface="Open Sans"/>
              <a:sym typeface="Open Sans"/>
            </a:endParaRPr>
          </a:p>
          <a:p>
            <a:pPr indent="0" lvl="0" marL="0" rtl="0" algn="l">
              <a:spcBef>
                <a:spcPts val="0"/>
              </a:spcBef>
              <a:spcAft>
                <a:spcPts val="0"/>
              </a:spcAft>
              <a:buNone/>
            </a:pPr>
            <a:r>
              <a:rPr lang="en">
                <a:highlight>
                  <a:srgbClr val="FFFFFF"/>
                </a:highlight>
                <a:latin typeface="Open Sans"/>
                <a:ea typeface="Open Sans"/>
                <a:cs typeface="Open Sans"/>
                <a:sym typeface="Open Sans"/>
              </a:rPr>
              <a:t>0: No Action</a:t>
            </a:r>
            <a:endParaRPr>
              <a:highlight>
                <a:srgbClr val="FFFFFF"/>
              </a:highlight>
              <a:latin typeface="Open Sans"/>
              <a:ea typeface="Open Sans"/>
              <a:cs typeface="Open Sans"/>
              <a:sym typeface="Open Sans"/>
            </a:endParaRPr>
          </a:p>
        </p:txBody>
      </p:sp>
      <p:sp>
        <p:nvSpPr>
          <p:cNvPr id="184" name="Google Shape;184;p28"/>
          <p:cNvSpPr/>
          <p:nvPr/>
        </p:nvSpPr>
        <p:spPr>
          <a:xfrm>
            <a:off x="893275" y="4399700"/>
            <a:ext cx="13620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Layer</a:t>
            </a:r>
            <a:endParaRPr/>
          </a:p>
        </p:txBody>
      </p:sp>
      <p:sp>
        <p:nvSpPr>
          <p:cNvPr id="185" name="Google Shape;185;p28"/>
          <p:cNvSpPr/>
          <p:nvPr/>
        </p:nvSpPr>
        <p:spPr>
          <a:xfrm>
            <a:off x="3599175" y="4399700"/>
            <a:ext cx="13620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Hidden</a:t>
            </a:r>
            <a:r>
              <a:rPr lang="en"/>
              <a:t> Layers</a:t>
            </a:r>
            <a:endParaRPr/>
          </a:p>
        </p:txBody>
      </p:sp>
      <p:sp>
        <p:nvSpPr>
          <p:cNvPr id="186" name="Google Shape;186;p28"/>
          <p:cNvSpPr/>
          <p:nvPr/>
        </p:nvSpPr>
        <p:spPr>
          <a:xfrm>
            <a:off x="5834525" y="4399700"/>
            <a:ext cx="13620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Output </a:t>
            </a:r>
            <a:r>
              <a:rPr lang="en"/>
              <a:t>Layer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Hyperparameter Tuning</a:t>
            </a:r>
            <a:endParaRPr/>
          </a:p>
        </p:txBody>
      </p:sp>
      <p:sp>
        <p:nvSpPr>
          <p:cNvPr id="192" name="Google Shape;192;p29"/>
          <p:cNvSpPr/>
          <p:nvPr/>
        </p:nvSpPr>
        <p:spPr>
          <a:xfrm>
            <a:off x="972075" y="1253175"/>
            <a:ext cx="2920200" cy="3648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5116150" y="1253175"/>
            <a:ext cx="3007200" cy="3648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txBox="1"/>
          <p:nvPr/>
        </p:nvSpPr>
        <p:spPr>
          <a:xfrm>
            <a:off x="1502025" y="1326125"/>
            <a:ext cx="1860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Open Sans"/>
                <a:ea typeface="Open Sans"/>
                <a:cs typeface="Open Sans"/>
                <a:sym typeface="Open Sans"/>
              </a:rPr>
              <a:t>Improve</a:t>
            </a:r>
            <a:r>
              <a:rPr b="1" lang="en" sz="1700">
                <a:latin typeface="Open Sans"/>
                <a:ea typeface="Open Sans"/>
                <a:cs typeface="Open Sans"/>
                <a:sym typeface="Open Sans"/>
              </a:rPr>
              <a:t>s</a:t>
            </a:r>
            <a:r>
              <a:rPr b="1" lang="en" sz="1700">
                <a:latin typeface="Open Sans"/>
                <a:ea typeface="Open Sans"/>
                <a:cs typeface="Open Sans"/>
                <a:sym typeface="Open Sans"/>
              </a:rPr>
              <a:t> Model</a:t>
            </a:r>
            <a:endParaRPr b="1" sz="1700">
              <a:latin typeface="Open Sans"/>
              <a:ea typeface="Open Sans"/>
              <a:cs typeface="Open Sans"/>
              <a:sym typeface="Open Sans"/>
            </a:endParaRPr>
          </a:p>
        </p:txBody>
      </p:sp>
      <p:sp>
        <p:nvSpPr>
          <p:cNvPr id="195" name="Google Shape;195;p29"/>
          <p:cNvSpPr txBox="1"/>
          <p:nvPr/>
        </p:nvSpPr>
        <p:spPr>
          <a:xfrm>
            <a:off x="5764375" y="1355725"/>
            <a:ext cx="1860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Open Sans"/>
                <a:ea typeface="Open Sans"/>
                <a:cs typeface="Open Sans"/>
                <a:sym typeface="Open Sans"/>
              </a:rPr>
              <a:t>Does Not Improve Model</a:t>
            </a:r>
            <a:endParaRPr b="1" sz="1700">
              <a:latin typeface="Open Sans"/>
              <a:ea typeface="Open Sans"/>
              <a:cs typeface="Open Sans"/>
              <a:sym typeface="Open Sans"/>
            </a:endParaRPr>
          </a:p>
        </p:txBody>
      </p:sp>
      <p:sp>
        <p:nvSpPr>
          <p:cNvPr id="196" name="Google Shape;196;p29"/>
          <p:cNvSpPr txBox="1"/>
          <p:nvPr>
            <p:ph idx="1" type="body"/>
          </p:nvPr>
        </p:nvSpPr>
        <p:spPr>
          <a:xfrm>
            <a:off x="5279300" y="2047525"/>
            <a:ext cx="2920200" cy="2738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t>
            </a:r>
            <a:r>
              <a:rPr lang="en" sz="1600"/>
              <a:t> of </a:t>
            </a:r>
            <a:r>
              <a:rPr lang="en" sz="1600"/>
              <a:t>nodes in convolutional layers</a:t>
            </a:r>
            <a:endParaRPr sz="1600"/>
          </a:p>
          <a:p>
            <a:pPr indent="-330200" lvl="0" marL="457200" rtl="0" algn="l">
              <a:spcBef>
                <a:spcPts val="0"/>
              </a:spcBef>
              <a:spcAft>
                <a:spcPts val="0"/>
              </a:spcAft>
              <a:buSzPts val="1600"/>
              <a:buChar char="●"/>
            </a:pPr>
            <a:r>
              <a:rPr lang="en" sz="1600"/>
              <a:t># </a:t>
            </a:r>
            <a:r>
              <a:rPr lang="en" sz="1600"/>
              <a:t>of epochs</a:t>
            </a:r>
            <a:endParaRPr sz="1600"/>
          </a:p>
          <a:p>
            <a:pPr indent="-330200" lvl="0" marL="457200" rtl="0" algn="l">
              <a:spcBef>
                <a:spcPts val="0"/>
              </a:spcBef>
              <a:spcAft>
                <a:spcPts val="0"/>
              </a:spcAft>
              <a:buSzPts val="1600"/>
              <a:buChar char="●"/>
            </a:pPr>
            <a:r>
              <a:rPr lang="en" sz="1600"/>
              <a:t>Training sizes</a:t>
            </a:r>
            <a:endParaRPr sz="1600"/>
          </a:p>
          <a:p>
            <a:pPr indent="-330200" lvl="0" marL="457200" rtl="0" algn="l">
              <a:spcBef>
                <a:spcPts val="0"/>
              </a:spcBef>
              <a:spcAft>
                <a:spcPts val="0"/>
              </a:spcAft>
              <a:buSzPts val="1600"/>
              <a:buChar char="●"/>
            </a:pPr>
            <a:r>
              <a:rPr lang="en" sz="1600"/>
              <a:t>B</a:t>
            </a:r>
            <a:r>
              <a:rPr lang="en" sz="1600"/>
              <a:t>atch sizes</a:t>
            </a:r>
            <a:endParaRPr sz="1600"/>
          </a:p>
          <a:p>
            <a:pPr indent="-330200" lvl="0" marL="457200" rtl="0" algn="l">
              <a:spcBef>
                <a:spcPts val="0"/>
              </a:spcBef>
              <a:spcAft>
                <a:spcPts val="0"/>
              </a:spcAft>
              <a:buSzPts val="1600"/>
              <a:buChar char="●"/>
            </a:pPr>
            <a:r>
              <a:rPr lang="en" sz="1600"/>
              <a:t>S</a:t>
            </a:r>
            <a:r>
              <a:rPr lang="en" sz="1600"/>
              <a:t>oftmax activation</a:t>
            </a:r>
            <a:endParaRPr sz="1600"/>
          </a:p>
        </p:txBody>
      </p:sp>
      <p:sp>
        <p:nvSpPr>
          <p:cNvPr id="197" name="Google Shape;197;p29"/>
          <p:cNvSpPr txBox="1"/>
          <p:nvPr>
            <p:ph idx="1" type="body"/>
          </p:nvPr>
        </p:nvSpPr>
        <p:spPr>
          <a:xfrm>
            <a:off x="972075" y="2044425"/>
            <a:ext cx="2920200" cy="2738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K</a:t>
            </a:r>
            <a:r>
              <a:rPr lang="en" sz="1600"/>
              <a:t>ernel sizes</a:t>
            </a:r>
            <a:endParaRPr sz="1600"/>
          </a:p>
          <a:p>
            <a:pPr indent="-330200" lvl="0" marL="457200" rtl="0" algn="l">
              <a:spcBef>
                <a:spcPts val="0"/>
              </a:spcBef>
              <a:spcAft>
                <a:spcPts val="0"/>
              </a:spcAft>
              <a:buSzPts val="1600"/>
              <a:buChar char="●"/>
            </a:pPr>
            <a:r>
              <a:rPr lang="en" sz="1600"/>
              <a:t># of nodes in density layer</a:t>
            </a:r>
            <a:endParaRPr sz="1600"/>
          </a:p>
          <a:p>
            <a:pPr indent="-330200" lvl="0" marL="457200" rtl="0" algn="l">
              <a:spcBef>
                <a:spcPts val="0"/>
              </a:spcBef>
              <a:spcAft>
                <a:spcPts val="0"/>
              </a:spcAft>
              <a:buSzPts val="1600"/>
              <a:buChar char="●"/>
            </a:pPr>
            <a:r>
              <a:rPr lang="en" sz="1600"/>
              <a:t>Sigmoid activation</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03" name="Google Shape;203;p30"/>
          <p:cNvSpPr txBox="1"/>
          <p:nvPr>
            <p:ph idx="1" type="body"/>
          </p:nvPr>
        </p:nvSpPr>
        <p:spPr>
          <a:xfrm>
            <a:off x="311700" y="11490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Performance maximized through trial and error</a:t>
            </a:r>
            <a:endParaRPr/>
          </a:p>
          <a:p>
            <a:pPr indent="-342900" lvl="0" marL="457200" rtl="0" algn="l">
              <a:spcBef>
                <a:spcPts val="0"/>
              </a:spcBef>
              <a:spcAft>
                <a:spcPts val="0"/>
              </a:spcAft>
              <a:buSzPts val="1800"/>
              <a:buChar char="●"/>
            </a:pPr>
            <a:r>
              <a:rPr lang="en"/>
              <a:t>Used variety of different kernel and density sizes</a:t>
            </a:r>
            <a:endParaRPr/>
          </a:p>
          <a:p>
            <a:pPr indent="-342900" lvl="0" marL="457200" rtl="0" algn="l">
              <a:spcBef>
                <a:spcPts val="0"/>
              </a:spcBef>
              <a:spcAft>
                <a:spcPts val="0"/>
              </a:spcAft>
              <a:buSzPts val="1800"/>
              <a:buChar char="●"/>
            </a:pPr>
            <a:r>
              <a:rPr lang="en"/>
              <a:t>No consistently “best” model</a:t>
            </a:r>
            <a:endParaRPr/>
          </a:p>
        </p:txBody>
      </p:sp>
      <p:sp>
        <p:nvSpPr>
          <p:cNvPr id="204" name="Google Shape;204;p30"/>
          <p:cNvSpPr txBox="1"/>
          <p:nvPr/>
        </p:nvSpPr>
        <p:spPr>
          <a:xfrm>
            <a:off x="241900" y="2301825"/>
            <a:ext cx="2960400" cy="251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u="sng">
                <a:solidFill>
                  <a:schemeClr val="dk1"/>
                </a:solidFill>
                <a:latin typeface="Open Sans"/>
                <a:ea typeface="Open Sans"/>
                <a:cs typeface="Open Sans"/>
                <a:sym typeface="Open Sans"/>
              </a:rPr>
              <a:t>Average over 12 Iterations</a:t>
            </a:r>
            <a:endParaRPr sz="1500" u="sng">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Training Size = 50,000</a:t>
            </a:r>
            <a:endParaRPr sz="15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Kernel Sizes = [1, 2, 3, 10]</a:t>
            </a:r>
            <a:endParaRPr sz="15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Density Sizes = [2, 3, 4]</a:t>
            </a:r>
            <a:endParaRPr sz="15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Model Accuracy = </a:t>
            </a:r>
            <a:r>
              <a:rPr lang="en" sz="1500">
                <a:solidFill>
                  <a:schemeClr val="dk1"/>
                </a:solidFill>
                <a:latin typeface="Open Sans"/>
                <a:ea typeface="Open Sans"/>
                <a:cs typeface="Open Sans"/>
                <a:sym typeface="Open Sans"/>
              </a:rPr>
              <a:t>50.85%</a:t>
            </a:r>
            <a:endParaRPr sz="15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en" sz="1500">
                <a:solidFill>
                  <a:schemeClr val="dk1"/>
                </a:solidFill>
                <a:latin typeface="Open Sans"/>
                <a:ea typeface="Open Sans"/>
                <a:cs typeface="Open Sans"/>
                <a:sym typeface="Open Sans"/>
              </a:rPr>
              <a:t>Utility Score = </a:t>
            </a:r>
            <a:r>
              <a:rPr lang="en" sz="1500">
                <a:solidFill>
                  <a:schemeClr val="dk1"/>
                </a:solidFill>
                <a:latin typeface="Open Sans"/>
                <a:ea typeface="Open Sans"/>
                <a:cs typeface="Open Sans"/>
                <a:sym typeface="Open Sans"/>
              </a:rPr>
              <a:t>430.15</a:t>
            </a:r>
            <a:endParaRPr sz="1500">
              <a:solidFill>
                <a:schemeClr val="dk1"/>
              </a:solidFill>
              <a:latin typeface="Open Sans"/>
              <a:ea typeface="Open Sans"/>
              <a:cs typeface="Open Sans"/>
              <a:sym typeface="Open Sans"/>
            </a:endParaRPr>
          </a:p>
        </p:txBody>
      </p:sp>
      <p:pic>
        <p:nvPicPr>
          <p:cNvPr id="205" name="Google Shape;205;p30"/>
          <p:cNvPicPr preferRelativeResize="0"/>
          <p:nvPr/>
        </p:nvPicPr>
        <p:blipFill>
          <a:blip r:embed="rId3">
            <a:alphaModFix/>
          </a:blip>
          <a:stretch>
            <a:fillRect/>
          </a:stretch>
        </p:blipFill>
        <p:spPr>
          <a:xfrm>
            <a:off x="3285350" y="2384000"/>
            <a:ext cx="5687050" cy="2430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11" name="Google Shape;211;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Kernel Size of 3 &amp; Density Size of 2 </a:t>
            </a:r>
            <a:r>
              <a:rPr lang="en"/>
              <a:t>generated balance between high </a:t>
            </a:r>
            <a:r>
              <a:rPr lang="en"/>
              <a:t>utility</a:t>
            </a:r>
            <a:r>
              <a:rPr lang="en"/>
              <a:t> (470.7) and high accuracy (51.1%)</a:t>
            </a:r>
            <a:endParaRPr/>
          </a:p>
          <a:p>
            <a:pPr indent="-342900" lvl="0" marL="457200" rtl="0" algn="l">
              <a:spcBef>
                <a:spcPts val="0"/>
              </a:spcBef>
              <a:spcAft>
                <a:spcPts val="0"/>
              </a:spcAft>
              <a:buSzPts val="1800"/>
              <a:buChar char="●"/>
            </a:pPr>
            <a:r>
              <a:rPr lang="en"/>
              <a:t>Accuracy remains consistent w/ incremental uptick in validation loss</a:t>
            </a:r>
            <a:endParaRPr/>
          </a:p>
        </p:txBody>
      </p:sp>
      <p:pic>
        <p:nvPicPr>
          <p:cNvPr id="212" name="Google Shape;212;p31"/>
          <p:cNvPicPr preferRelativeResize="0"/>
          <p:nvPr/>
        </p:nvPicPr>
        <p:blipFill>
          <a:blip r:embed="rId3">
            <a:alphaModFix/>
          </a:blip>
          <a:stretch>
            <a:fillRect/>
          </a:stretch>
        </p:blipFill>
        <p:spPr>
          <a:xfrm>
            <a:off x="961725" y="2419350"/>
            <a:ext cx="3622375" cy="2409167"/>
          </a:xfrm>
          <a:prstGeom prst="rect">
            <a:avLst/>
          </a:prstGeom>
          <a:noFill/>
          <a:ln>
            <a:noFill/>
          </a:ln>
        </p:spPr>
      </p:pic>
      <p:pic>
        <p:nvPicPr>
          <p:cNvPr id="213" name="Google Shape;213;p31"/>
          <p:cNvPicPr preferRelativeResize="0"/>
          <p:nvPr/>
        </p:nvPicPr>
        <p:blipFill>
          <a:blip r:embed="rId4">
            <a:alphaModFix/>
          </a:blip>
          <a:stretch>
            <a:fillRect/>
          </a:stretch>
        </p:blipFill>
        <p:spPr>
          <a:xfrm>
            <a:off x="4600326" y="2405076"/>
            <a:ext cx="3622375" cy="239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3044700" y="961323"/>
            <a:ext cx="3054600" cy="202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80"/>
              <a:t>W207 Final Project: </a:t>
            </a:r>
            <a:endParaRPr sz="3680"/>
          </a:p>
          <a:p>
            <a:pPr indent="0" lvl="0" marL="0" rtl="0" algn="ctr">
              <a:spcBef>
                <a:spcPts val="0"/>
              </a:spcBef>
              <a:spcAft>
                <a:spcPts val="0"/>
              </a:spcAft>
              <a:buSzPts val="990"/>
              <a:buNone/>
            </a:pPr>
            <a:r>
              <a:rPr lang="en" sz="3590"/>
              <a:t>Stock Prediction Models</a:t>
            </a:r>
            <a:endParaRPr sz="3590"/>
          </a:p>
        </p:txBody>
      </p:sp>
      <p:sp>
        <p:nvSpPr>
          <p:cNvPr id="69" name="Google Shape;69;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latin typeface="Open Sans"/>
                <a:ea typeface="Open Sans"/>
                <a:cs typeface="Open Sans"/>
                <a:sym typeface="Open Sans"/>
              </a:rPr>
              <a:t>John Andrus, </a:t>
            </a:r>
            <a:r>
              <a:rPr lang="en">
                <a:latin typeface="Open Sans"/>
                <a:ea typeface="Open Sans"/>
                <a:cs typeface="Open Sans"/>
                <a:sym typeface="Open Sans"/>
              </a:rPr>
              <a:t>Luis Chion, </a:t>
            </a:r>
            <a:r>
              <a:rPr lang="en">
                <a:latin typeface="Open Sans"/>
                <a:ea typeface="Open Sans"/>
                <a:cs typeface="Open Sans"/>
                <a:sym typeface="Open Sans"/>
              </a:rPr>
              <a:t>Kevin Fu, </a:t>
            </a:r>
            <a:r>
              <a:rPr lang="en">
                <a:latin typeface="Open Sans"/>
                <a:ea typeface="Open Sans"/>
                <a:cs typeface="Open Sans"/>
                <a:sym typeface="Open Sans"/>
              </a:rPr>
              <a:t>Fernando Roriz</a:t>
            </a:r>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Takeaways/Lessons</a:t>
            </a:r>
            <a:endParaRPr/>
          </a:p>
        </p:txBody>
      </p:sp>
      <p:sp>
        <p:nvSpPr>
          <p:cNvPr id="219" name="Google Shape;219;p32"/>
          <p:cNvSpPr txBox="1"/>
          <p:nvPr>
            <p:ph idx="1" type="body"/>
          </p:nvPr>
        </p:nvSpPr>
        <p:spPr>
          <a:xfrm>
            <a:off x="235500" y="1225225"/>
            <a:ext cx="8738400" cy="339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and Utility Score in-line with other models</a:t>
            </a:r>
            <a:endParaRPr/>
          </a:p>
          <a:p>
            <a:pPr indent="-317500" lvl="1" marL="914400" rtl="0" algn="l">
              <a:spcBef>
                <a:spcPts val="0"/>
              </a:spcBef>
              <a:spcAft>
                <a:spcPts val="0"/>
              </a:spcAft>
              <a:buSzPts val="1400"/>
              <a:buChar char="○"/>
            </a:pPr>
            <a:r>
              <a:rPr lang="en"/>
              <a:t>Accuracy did not improve with more iterations (ceiling @ 3 epochs)</a:t>
            </a:r>
            <a:endParaRPr/>
          </a:p>
          <a:p>
            <a:pPr indent="-342900" lvl="0" marL="457200" rtl="0" algn="l">
              <a:spcBef>
                <a:spcPts val="0"/>
              </a:spcBef>
              <a:spcAft>
                <a:spcPts val="0"/>
              </a:spcAft>
              <a:buSzPts val="1800"/>
              <a:buChar char="●"/>
            </a:pPr>
            <a:r>
              <a:rPr lang="en"/>
              <a:t>Further improvement potential by implementing exhaustive Grid Search</a:t>
            </a:r>
            <a:endParaRPr/>
          </a:p>
          <a:p>
            <a:pPr indent="-342900" lvl="0" marL="457200" rtl="0" algn="l">
              <a:spcBef>
                <a:spcPts val="0"/>
              </a:spcBef>
              <a:spcAft>
                <a:spcPts val="0"/>
              </a:spcAft>
              <a:buSzPts val="1800"/>
              <a:buChar char="●"/>
            </a:pPr>
            <a:r>
              <a:rPr lang="en"/>
              <a:t>Initial models incorrectly incl. test data within train data</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Gaussian Mixture Model</a:t>
            </a:r>
            <a:endParaRPr/>
          </a:p>
        </p:txBody>
      </p:sp>
      <p:sp>
        <p:nvSpPr>
          <p:cNvPr id="225" name="Google Shape;225;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Hyperparameter Tuning</a:t>
            </a:r>
            <a:endParaRPr/>
          </a:p>
        </p:txBody>
      </p:sp>
      <p:sp>
        <p:nvSpPr>
          <p:cNvPr id="231" name="Google Shape;231;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Performance maximized with 2 GMM Components</a:t>
            </a:r>
            <a:endParaRPr/>
          </a:p>
          <a:p>
            <a:pPr indent="-342900" lvl="0" marL="457200" rtl="0" algn="l">
              <a:spcBef>
                <a:spcPts val="0"/>
              </a:spcBef>
              <a:spcAft>
                <a:spcPts val="0"/>
              </a:spcAft>
              <a:buSzPts val="1800"/>
              <a:buChar char="●"/>
            </a:pPr>
            <a:r>
              <a:rPr lang="en"/>
              <a:t>Performance steady across covariance types</a:t>
            </a:r>
            <a:endParaRPr/>
          </a:p>
          <a:p>
            <a:pPr indent="-342900" lvl="0" marL="457200" rtl="0" algn="l">
              <a:spcBef>
                <a:spcPts val="0"/>
              </a:spcBef>
              <a:spcAft>
                <a:spcPts val="0"/>
              </a:spcAft>
              <a:buSzPts val="1800"/>
              <a:buChar char="●"/>
            </a:pPr>
            <a:r>
              <a:rPr lang="en"/>
              <a:t>Improvement potential by implementing PCA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32" name="Google Shape;232;p34"/>
          <p:cNvSpPr txBox="1"/>
          <p:nvPr/>
        </p:nvSpPr>
        <p:spPr>
          <a:xfrm>
            <a:off x="3091800" y="2494050"/>
            <a:ext cx="2960400" cy="209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u="sng">
                <a:solidFill>
                  <a:schemeClr val="dk1"/>
                </a:solidFill>
                <a:latin typeface="Open Sans"/>
                <a:ea typeface="Open Sans"/>
                <a:cs typeface="Open Sans"/>
                <a:sym typeface="Open Sans"/>
              </a:rPr>
              <a:t>Initial Model</a:t>
            </a:r>
            <a:endParaRPr sz="1500" u="sng">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GMM Components = 2</a:t>
            </a:r>
            <a:endParaRPr sz="15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PCA Components = 60</a:t>
            </a:r>
            <a:endParaRPr sz="15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Training Data Size = 400,000</a:t>
            </a:r>
            <a:endParaRPr sz="15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en" sz="1500">
                <a:solidFill>
                  <a:schemeClr val="dk1"/>
                </a:solidFill>
                <a:latin typeface="Open Sans"/>
                <a:ea typeface="Open Sans"/>
                <a:cs typeface="Open Sans"/>
                <a:sym typeface="Open Sans"/>
              </a:rPr>
              <a:t>Model Accuracy = 51.28%</a:t>
            </a:r>
            <a:endParaRPr sz="11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p:nvPr/>
        </p:nvSpPr>
        <p:spPr>
          <a:xfrm rot="5400000">
            <a:off x="70660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5"/>
          <p:cNvSpPr/>
          <p:nvPr/>
        </p:nvSpPr>
        <p:spPr>
          <a:xfrm rot="5400000">
            <a:off x="15568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
          <p:cNvSpPr/>
          <p:nvPr/>
        </p:nvSpPr>
        <p:spPr>
          <a:xfrm rot="5400000">
            <a:off x="3994275" y="-108725"/>
            <a:ext cx="1136700" cy="7008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5"/>
          <p:cNvSpPr/>
          <p:nvPr/>
        </p:nvSpPr>
        <p:spPr>
          <a:xfrm rot="5400000">
            <a:off x="2398700" y="1562425"/>
            <a:ext cx="812400" cy="34635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p:nvPr/>
        </p:nvSpPr>
        <p:spPr>
          <a:xfrm rot="5400000">
            <a:off x="1625775" y="2234700"/>
            <a:ext cx="648600" cy="17244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p:nvPr/>
        </p:nvSpPr>
        <p:spPr>
          <a:xfrm rot="5400000">
            <a:off x="33913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5"/>
          <p:cNvSpPr/>
          <p:nvPr/>
        </p:nvSpPr>
        <p:spPr>
          <a:xfrm rot="5400000">
            <a:off x="43114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p:nvPr/>
        </p:nvSpPr>
        <p:spPr>
          <a:xfrm rot="5400000">
            <a:off x="52315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rot="5400000">
            <a:off x="61516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rot="5400000">
            <a:off x="24712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Evaluating </a:t>
            </a:r>
            <a:r>
              <a:rPr lang="en"/>
              <a:t>Consistency</a:t>
            </a:r>
            <a:r>
              <a:rPr lang="en"/>
              <a:t> of Model Performance</a:t>
            </a:r>
            <a:endParaRPr/>
          </a:p>
        </p:txBody>
      </p:sp>
      <p:sp>
        <p:nvSpPr>
          <p:cNvPr id="248" name="Google Shape;248;p35"/>
          <p:cNvSpPr/>
          <p:nvPr/>
        </p:nvSpPr>
        <p:spPr>
          <a:xfrm>
            <a:off x="1038150" y="2464450"/>
            <a:ext cx="7067700" cy="6141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Full Dataset = 500 Days</a:t>
            </a:r>
            <a:endParaRPr>
              <a:solidFill>
                <a:schemeClr val="lt1"/>
              </a:solidFill>
            </a:endParaRPr>
          </a:p>
        </p:txBody>
      </p:sp>
      <p:sp>
        <p:nvSpPr>
          <p:cNvPr id="249" name="Google Shape;249;p35"/>
          <p:cNvSpPr txBox="1"/>
          <p:nvPr/>
        </p:nvSpPr>
        <p:spPr>
          <a:xfrm>
            <a:off x="2849325" y="4040800"/>
            <a:ext cx="3426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1155CC"/>
                </a:solidFill>
              </a:rPr>
              <a:t>Vary Training Data Size</a:t>
            </a:r>
            <a:endParaRPr sz="1700">
              <a:solidFill>
                <a:srgbClr val="1155CC"/>
              </a:solidFill>
            </a:endParaRPr>
          </a:p>
        </p:txBody>
      </p:sp>
      <p:sp>
        <p:nvSpPr>
          <p:cNvPr id="250" name="Google Shape;250;p35"/>
          <p:cNvSpPr txBox="1"/>
          <p:nvPr/>
        </p:nvSpPr>
        <p:spPr>
          <a:xfrm>
            <a:off x="2922475" y="1636225"/>
            <a:ext cx="3426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1155CC"/>
                </a:solidFill>
              </a:rPr>
              <a:t>Vary Training Data Slice</a:t>
            </a:r>
            <a:endParaRPr sz="1700">
              <a:solidFill>
                <a:srgbClr val="1155CC"/>
              </a:solidFill>
            </a:endParaRPr>
          </a:p>
        </p:txBody>
      </p:sp>
      <p:sp>
        <p:nvSpPr>
          <p:cNvPr id="251" name="Google Shape;251;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Accuracy Variation by Size and Slice</a:t>
            </a:r>
            <a:endParaRPr/>
          </a:p>
        </p:txBody>
      </p:sp>
      <p:pic>
        <p:nvPicPr>
          <p:cNvPr id="257" name="Google Shape;257;p36"/>
          <p:cNvPicPr preferRelativeResize="0"/>
          <p:nvPr/>
        </p:nvPicPr>
        <p:blipFill>
          <a:blip r:embed="rId3">
            <a:alphaModFix/>
          </a:blip>
          <a:stretch>
            <a:fillRect/>
          </a:stretch>
        </p:blipFill>
        <p:spPr>
          <a:xfrm>
            <a:off x="4608450" y="1640075"/>
            <a:ext cx="3733800" cy="2647950"/>
          </a:xfrm>
          <a:prstGeom prst="rect">
            <a:avLst/>
          </a:prstGeom>
          <a:noFill/>
          <a:ln>
            <a:noFill/>
          </a:ln>
        </p:spPr>
      </p:pic>
      <p:pic>
        <p:nvPicPr>
          <p:cNvPr id="258" name="Google Shape;258;p36"/>
          <p:cNvPicPr preferRelativeResize="0"/>
          <p:nvPr/>
        </p:nvPicPr>
        <p:blipFill>
          <a:blip r:embed="rId4">
            <a:alphaModFix/>
          </a:blip>
          <a:stretch>
            <a:fillRect/>
          </a:stretch>
        </p:blipFill>
        <p:spPr>
          <a:xfrm>
            <a:off x="485425" y="1640075"/>
            <a:ext cx="3733800" cy="2647950"/>
          </a:xfrm>
          <a:prstGeom prst="rect">
            <a:avLst/>
          </a:prstGeom>
          <a:noFill/>
          <a:ln>
            <a:noFill/>
          </a:ln>
        </p:spPr>
      </p:pic>
      <p:sp>
        <p:nvSpPr>
          <p:cNvPr id="259" name="Google Shape;259;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265" name="Google Shape;265;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Preliminary success with 2 Component GMM Models</a:t>
            </a:r>
            <a:endParaRPr/>
          </a:p>
          <a:p>
            <a:pPr indent="-342900" lvl="0" marL="457200" rtl="0" algn="l">
              <a:spcBef>
                <a:spcPts val="0"/>
              </a:spcBef>
              <a:spcAft>
                <a:spcPts val="0"/>
              </a:spcAft>
              <a:buSzPts val="1800"/>
              <a:buChar char="●"/>
            </a:pPr>
            <a:r>
              <a:rPr lang="en"/>
              <a:t>PCA resulted in reduction of model accuracy below 50%</a:t>
            </a:r>
            <a:endParaRPr/>
          </a:p>
          <a:p>
            <a:pPr indent="-342900" lvl="0" marL="457200" rtl="0" algn="l">
              <a:spcBef>
                <a:spcPts val="0"/>
              </a:spcBef>
              <a:spcAft>
                <a:spcPts val="0"/>
              </a:spcAft>
              <a:buSzPts val="1800"/>
              <a:buChar char="●"/>
            </a:pPr>
            <a:r>
              <a:rPr lang="en"/>
              <a:t>No gain in accuracy by implementing competing models</a:t>
            </a:r>
            <a:endParaRPr/>
          </a:p>
          <a:p>
            <a:pPr indent="-342900" lvl="0" marL="457200" rtl="0" algn="l">
              <a:spcBef>
                <a:spcPts val="0"/>
              </a:spcBef>
              <a:spcAft>
                <a:spcPts val="0"/>
              </a:spcAft>
              <a:buSzPts val="1800"/>
              <a:buChar char="●"/>
            </a:pPr>
            <a:r>
              <a:rPr lang="en"/>
              <a:t>Unreliable and Unpredictable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71" name="Google Shape;271;p3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2" name="Google Shape;272;p38" title="Chart"/>
          <p:cNvPicPr preferRelativeResize="0"/>
          <p:nvPr/>
        </p:nvPicPr>
        <p:blipFill>
          <a:blip r:embed="rId3">
            <a:alphaModFix/>
          </a:blip>
          <a:stretch>
            <a:fillRect/>
          </a:stretch>
        </p:blipFill>
        <p:spPr>
          <a:xfrm>
            <a:off x="334400" y="1058625"/>
            <a:ext cx="5523676" cy="38302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278" name="Google Shape;278;p3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Template slide</a:t>
            </a:r>
            <a:endParaRPr/>
          </a:p>
        </p:txBody>
      </p:sp>
      <p:sp>
        <p:nvSpPr>
          <p:cNvPr id="284" name="Google Shape;284;p4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5" name="Google Shape;285;p40"/>
          <p:cNvPicPr preferRelativeResize="0"/>
          <p:nvPr/>
        </p:nvPicPr>
        <p:blipFill>
          <a:blip r:embed="rId3">
            <a:alphaModFix/>
          </a:blip>
          <a:stretch>
            <a:fillRect/>
          </a:stretch>
        </p:blipFill>
        <p:spPr>
          <a:xfrm>
            <a:off x="311702" y="1152475"/>
            <a:ext cx="5453401" cy="39066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	- Reduce # of words on this slide.</a:t>
            </a:r>
            <a:endParaRPr/>
          </a:p>
        </p:txBody>
      </p:sp>
      <p:sp>
        <p:nvSpPr>
          <p:cNvPr id="291" name="Google Shape;291;p4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Variables</a:t>
            </a:r>
            <a:endParaRPr/>
          </a:p>
          <a:p>
            <a:pPr indent="-334327" lvl="0" marL="457200" rtl="0" algn="l">
              <a:spcBef>
                <a:spcPts val="1200"/>
              </a:spcBef>
              <a:spcAft>
                <a:spcPts val="0"/>
              </a:spcAft>
              <a:buSzPct val="100000"/>
              <a:buChar char="●"/>
            </a:pPr>
            <a:r>
              <a:rPr lang="en"/>
              <a:t>Resp: The percentage return, either positive or negative</a:t>
            </a:r>
            <a:endParaRPr/>
          </a:p>
          <a:p>
            <a:pPr indent="-334327" lvl="0" marL="457200" rtl="0" algn="l">
              <a:spcBef>
                <a:spcPts val="0"/>
              </a:spcBef>
              <a:spcAft>
                <a:spcPts val="0"/>
              </a:spcAft>
              <a:buSzPct val="100000"/>
              <a:buChar char="●"/>
            </a:pPr>
            <a:r>
              <a:rPr lang="en"/>
              <a:t>Weight: Pre determined amount of money that we/Jane Street is willing to risk on that trade.</a:t>
            </a:r>
            <a:endParaRPr/>
          </a:p>
          <a:p>
            <a:pPr indent="-334327" lvl="0" marL="457200" rtl="0" algn="l">
              <a:spcBef>
                <a:spcPts val="0"/>
              </a:spcBef>
              <a:spcAft>
                <a:spcPts val="0"/>
              </a:spcAft>
              <a:buSzPct val="100000"/>
              <a:buChar char="●"/>
            </a:pPr>
            <a:r>
              <a:rPr lang="en"/>
              <a:t>Action: 0 if the model does not make the trade, 1 if </a:t>
            </a:r>
            <a:r>
              <a:rPr lang="en"/>
              <a:t>the model </a:t>
            </a:r>
            <a:r>
              <a:rPr lang="en"/>
              <a:t>makes the trade</a:t>
            </a:r>
            <a:endParaRPr/>
          </a:p>
          <a:p>
            <a:pPr indent="0" lvl="0" marL="0" rtl="0" algn="l">
              <a:spcBef>
                <a:spcPts val="1200"/>
              </a:spcBef>
              <a:spcAft>
                <a:spcPts val="0"/>
              </a:spcAft>
              <a:buNone/>
            </a:pPr>
            <a:r>
              <a:rPr lang="en"/>
              <a:t>Solution</a:t>
            </a:r>
            <a:endParaRPr/>
          </a:p>
          <a:p>
            <a:pPr indent="-334327" lvl="0" marL="457200" rtl="0" algn="l">
              <a:spcBef>
                <a:spcPts val="1200"/>
              </a:spcBef>
              <a:spcAft>
                <a:spcPts val="0"/>
              </a:spcAft>
              <a:buSzPct val="100000"/>
              <a:buChar char="●"/>
            </a:pPr>
            <a:r>
              <a:rPr lang="en"/>
              <a:t>Run many different models</a:t>
            </a:r>
            <a:endParaRPr/>
          </a:p>
          <a:p>
            <a:pPr indent="-334327" lvl="0" marL="457200" rtl="0" algn="l">
              <a:spcBef>
                <a:spcPts val="0"/>
              </a:spcBef>
              <a:spcAft>
                <a:spcPts val="0"/>
              </a:spcAft>
              <a:buSzPct val="100000"/>
              <a:buChar char="●"/>
            </a:pPr>
            <a:r>
              <a:rPr lang="en"/>
              <a:t>Train them on line items where there is a positive return (resp &gt;= 0)</a:t>
            </a:r>
            <a:endParaRPr/>
          </a:p>
          <a:p>
            <a:pPr indent="-310832" lvl="1" marL="914400" rtl="0" algn="l">
              <a:spcBef>
                <a:spcPts val="0"/>
              </a:spcBef>
              <a:spcAft>
                <a:spcPts val="0"/>
              </a:spcAft>
              <a:buSzPct val="100000"/>
              <a:buChar char="○"/>
            </a:pPr>
            <a:r>
              <a:rPr lang="en"/>
              <a:t>Predict the action to see which model most often correctly returns 1 (take the trade) whenever resp is positive and 0 (do not take the trade) whenever resp is negative.</a:t>
            </a:r>
            <a:endParaRPr/>
          </a:p>
          <a:p>
            <a:pPr indent="-310832" lvl="1" marL="914400" rtl="0" algn="l">
              <a:spcBef>
                <a:spcPts val="0"/>
              </a:spcBef>
              <a:spcAft>
                <a:spcPts val="0"/>
              </a:spcAft>
              <a:buSzPct val="100000"/>
              <a:buChar char="○"/>
            </a:pPr>
            <a:r>
              <a:rPr lang="en"/>
              <a:t>Currently we have achieved 51-52% accuracy (in terms of score).</a:t>
            </a:r>
            <a:endParaRPr/>
          </a:p>
          <a:p>
            <a:pPr indent="-334327" lvl="0" marL="457200" rtl="0" algn="l">
              <a:spcBef>
                <a:spcPts val="0"/>
              </a:spcBef>
              <a:spcAft>
                <a:spcPts val="0"/>
              </a:spcAft>
              <a:buSzPct val="100000"/>
              <a:buChar char="●"/>
            </a:pPr>
            <a:r>
              <a:rPr lang="en"/>
              <a:t>Per Kaggle rules, we will rank the models (horse race) based on utility score (generated from utility function) as opposed to accuracy.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lnSpc>
                <a:spcPct val="50000"/>
              </a:lnSpc>
              <a:spcBef>
                <a:spcPts val="0"/>
              </a:spcBef>
              <a:spcAft>
                <a:spcPts val="0"/>
              </a:spcAft>
              <a:buNone/>
            </a:pPr>
            <a:r>
              <a:t/>
            </a:r>
            <a:endParaRPr/>
          </a:p>
          <a:p>
            <a:pPr indent="-342900" lvl="0" marL="457200" rtl="0" algn="l">
              <a:lnSpc>
                <a:spcPct val="50000"/>
              </a:lnSpc>
              <a:spcBef>
                <a:spcPts val="1200"/>
              </a:spcBef>
              <a:spcAft>
                <a:spcPts val="0"/>
              </a:spcAft>
              <a:buSzPts val="1800"/>
              <a:buChar char="●"/>
            </a:pPr>
            <a:r>
              <a:rPr lang="en"/>
              <a:t>Stock price prediction has been a major challenge in finance.</a:t>
            </a:r>
            <a:endParaRPr/>
          </a:p>
          <a:p>
            <a:pPr indent="0" lvl="0" marL="457200" rtl="0" algn="l">
              <a:lnSpc>
                <a:spcPct val="50000"/>
              </a:lnSpc>
              <a:spcBef>
                <a:spcPts val="1200"/>
              </a:spcBef>
              <a:spcAft>
                <a:spcPts val="0"/>
              </a:spcAft>
              <a:buNone/>
            </a:pPr>
            <a:r>
              <a:t/>
            </a:r>
            <a:endParaRPr/>
          </a:p>
          <a:p>
            <a:pPr indent="-342900" lvl="0" marL="457200" rtl="0" algn="l">
              <a:lnSpc>
                <a:spcPct val="50000"/>
              </a:lnSpc>
              <a:spcBef>
                <a:spcPts val="1200"/>
              </a:spcBef>
              <a:spcAft>
                <a:spcPts val="0"/>
              </a:spcAft>
              <a:buSzPts val="1800"/>
              <a:buChar char="●"/>
            </a:pPr>
            <a:r>
              <a:rPr lang="en"/>
              <a:t>‘Beating the market’ is a long term goal in the field.</a:t>
            </a:r>
            <a:endParaRPr/>
          </a:p>
          <a:p>
            <a:pPr indent="0" lvl="0" marL="457200" rtl="0" algn="l">
              <a:lnSpc>
                <a:spcPct val="50000"/>
              </a:lnSpc>
              <a:spcBef>
                <a:spcPts val="1200"/>
              </a:spcBef>
              <a:spcAft>
                <a:spcPts val="0"/>
              </a:spcAft>
              <a:buNone/>
            </a:pPr>
            <a:r>
              <a:t/>
            </a:r>
            <a:endParaRPr/>
          </a:p>
          <a:p>
            <a:pPr indent="-342900" lvl="0" marL="457200" rtl="0" algn="l">
              <a:lnSpc>
                <a:spcPct val="100000"/>
              </a:lnSpc>
              <a:spcBef>
                <a:spcPts val="1200"/>
              </a:spcBef>
              <a:spcAft>
                <a:spcPts val="0"/>
              </a:spcAft>
              <a:buSzPts val="1800"/>
              <a:buChar char="●"/>
            </a:pPr>
            <a:r>
              <a:rPr lang="en"/>
              <a:t>Machine learning can be a powerful tool to explore new approaches to the market data.</a:t>
            </a:r>
            <a:endParaRPr/>
          </a:p>
          <a:p>
            <a:pPr indent="0" lvl="0" marL="457200" rtl="0" algn="l">
              <a:lnSpc>
                <a:spcPct val="50000"/>
              </a:lnSpc>
              <a:spcBef>
                <a:spcPts val="1200"/>
              </a:spcBef>
              <a:spcAft>
                <a:spcPts val="0"/>
              </a:spcAft>
              <a:buNone/>
            </a:pPr>
            <a:r>
              <a:t/>
            </a:r>
            <a:endParaRPr/>
          </a:p>
          <a:p>
            <a:pPr indent="-342900" lvl="0" marL="457200" rtl="0" algn="l">
              <a:lnSpc>
                <a:spcPct val="50000"/>
              </a:lnSpc>
              <a:spcBef>
                <a:spcPts val="1200"/>
              </a:spcBef>
              <a:spcAft>
                <a:spcPts val="0"/>
              </a:spcAft>
              <a:buSzPts val="1800"/>
              <a:buChar char="●"/>
            </a:pPr>
            <a:r>
              <a:rPr lang="en"/>
              <a:t>Which ML models can generate the highest returns in the stock market?</a:t>
            </a:r>
            <a:endParaRPr/>
          </a:p>
          <a:p>
            <a:pPr indent="0" lvl="0" marL="457200" rtl="0" algn="l">
              <a:lnSpc>
                <a:spcPct val="50000"/>
              </a:lnSpc>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297" name="Google Shape;297;p4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Run unsupervised models</a:t>
            </a:r>
            <a:endParaRPr/>
          </a:p>
          <a:p>
            <a:pPr indent="-342900" lvl="0" marL="457200" rtl="0" algn="l">
              <a:spcBef>
                <a:spcPts val="0"/>
              </a:spcBef>
              <a:spcAft>
                <a:spcPts val="0"/>
              </a:spcAft>
              <a:buSzPts val="1800"/>
              <a:buChar char="●"/>
            </a:pPr>
            <a:r>
              <a:rPr lang="en"/>
              <a:t>Comments</a:t>
            </a:r>
            <a:endParaRPr/>
          </a:p>
          <a:p>
            <a:pPr indent="-317500" lvl="1" marL="914400" rtl="0" algn="l">
              <a:spcBef>
                <a:spcPts val="0"/>
              </a:spcBef>
              <a:spcAft>
                <a:spcPts val="0"/>
              </a:spcAft>
              <a:buSzPts val="1400"/>
              <a:buChar char="○"/>
            </a:pPr>
            <a:r>
              <a:rPr lang="en"/>
              <a:t>Is this panel data?</a:t>
            </a:r>
            <a:endParaRPr/>
          </a:p>
          <a:p>
            <a:pPr indent="-317500" lvl="1" marL="914400" rtl="0" algn="l">
              <a:spcBef>
                <a:spcPts val="0"/>
              </a:spcBef>
              <a:spcAft>
                <a:spcPts val="0"/>
              </a:spcAft>
              <a:buSzPts val="1400"/>
              <a:buChar char="○"/>
            </a:pPr>
            <a:r>
              <a:rPr lang="en"/>
              <a:t>500 days</a:t>
            </a:r>
            <a:endParaRPr/>
          </a:p>
          <a:p>
            <a:pPr indent="-317500" lvl="1" marL="914400" rtl="0" algn="l">
              <a:spcBef>
                <a:spcPts val="0"/>
              </a:spcBef>
              <a:spcAft>
                <a:spcPts val="0"/>
              </a:spcAft>
              <a:buSzPts val="1400"/>
              <a:buChar char="○"/>
            </a:pPr>
            <a:r>
              <a:rPr lang="en"/>
              <a:t>Define all variables to audience: eg. </a:t>
            </a:r>
            <a:r>
              <a:rPr lang="en"/>
              <a:t>There is no meaning behind the 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300037" lvl="0" marL="457200" rtl="0" algn="l">
              <a:lnSpc>
                <a:spcPct val="100000"/>
              </a:lnSpc>
              <a:spcBef>
                <a:spcPts val="0"/>
              </a:spcBef>
              <a:spcAft>
                <a:spcPts val="0"/>
              </a:spcAft>
              <a:buSzPct val="100000"/>
              <a:buChar char="●"/>
            </a:pPr>
            <a:r>
              <a:rPr lang="en"/>
              <a:t>Since Lo and MacKinlay (RFS, 1988), the </a:t>
            </a:r>
            <a:r>
              <a:rPr lang="en"/>
              <a:t>literature has established that stock market prices do not follow random walks. Fama and French (JF, 1992) and Fama and French (JFE, 1993) presented the three-factor model designed to describe stock returns.</a:t>
            </a:r>
            <a:endParaRPr/>
          </a:p>
          <a:p>
            <a:pPr indent="0" lvl="0" marL="457200" rtl="0" algn="l">
              <a:lnSpc>
                <a:spcPct val="50000"/>
              </a:lnSpc>
              <a:spcBef>
                <a:spcPts val="1200"/>
              </a:spcBef>
              <a:spcAft>
                <a:spcPts val="0"/>
              </a:spcAft>
              <a:buNone/>
            </a:pPr>
            <a:r>
              <a:t/>
            </a:r>
            <a:endParaRPr/>
          </a:p>
          <a:p>
            <a:pPr indent="-300037" lvl="0" marL="457200" rtl="0" algn="l">
              <a:lnSpc>
                <a:spcPct val="100000"/>
              </a:lnSpc>
              <a:spcBef>
                <a:spcPts val="1200"/>
              </a:spcBef>
              <a:spcAft>
                <a:spcPts val="0"/>
              </a:spcAft>
              <a:buSzPct val="100000"/>
              <a:buChar char="●"/>
            </a:pPr>
            <a:r>
              <a:rPr lang="en"/>
              <a:t>Cochrane (RFS, 2008) shows that even small R2 (from 4% to 7%) has large </a:t>
            </a:r>
            <a:r>
              <a:rPr i="1" lang="en"/>
              <a:t>economic </a:t>
            </a:r>
            <a:r>
              <a:rPr lang="en"/>
              <a:t>significance and variables such as </a:t>
            </a:r>
            <a:r>
              <a:rPr i="1" lang="en"/>
              <a:t>dividend-growth ratio </a:t>
            </a:r>
            <a:r>
              <a:rPr lang="en"/>
              <a:t>are relevant predictors.</a:t>
            </a:r>
            <a:endParaRPr/>
          </a:p>
          <a:p>
            <a:pPr indent="0" lvl="0" marL="0" rtl="0" algn="l">
              <a:lnSpc>
                <a:spcPct val="50000"/>
              </a:lnSpc>
              <a:spcBef>
                <a:spcPts val="1200"/>
              </a:spcBef>
              <a:spcAft>
                <a:spcPts val="0"/>
              </a:spcAft>
              <a:buNone/>
            </a:pPr>
            <a:r>
              <a:t/>
            </a:r>
            <a:endParaRPr/>
          </a:p>
          <a:p>
            <a:pPr indent="-300037" lvl="0" marL="457200" rtl="0" algn="l">
              <a:lnSpc>
                <a:spcPct val="100000"/>
              </a:lnSpc>
              <a:spcBef>
                <a:spcPts val="1200"/>
              </a:spcBef>
              <a:spcAft>
                <a:spcPts val="0"/>
              </a:spcAft>
              <a:buSzPct val="100000"/>
              <a:buFont typeface="Arial"/>
              <a:buChar char="●"/>
            </a:pPr>
            <a:r>
              <a:rPr lang="en"/>
              <a:t>Gu, Kelly and Xiu (RFS, 2020) runs a comparative analysis of machine learning methods and shows that best performing methods to measure asset risk premia are trees and neural networks. These models trace their predictive gains to allowance of nonlinear predictor interactions that are missed by other methods.</a:t>
            </a:r>
            <a:endParaRPr/>
          </a:p>
          <a:p>
            <a:pPr indent="0" lvl="0" marL="457200" rtl="0" algn="l">
              <a:lnSpc>
                <a:spcPct val="100000"/>
              </a:lnSpc>
              <a:spcBef>
                <a:spcPts val="1200"/>
              </a:spcBef>
              <a:spcAft>
                <a:spcPts val="0"/>
              </a:spcAft>
              <a:buNone/>
            </a:pPr>
            <a:r>
              <a:t/>
            </a:r>
            <a:endParaRPr/>
          </a:p>
          <a:p>
            <a:pPr indent="-300037" lvl="0" marL="457200" rtl="0" algn="l">
              <a:lnSpc>
                <a:spcPct val="100000"/>
              </a:lnSpc>
              <a:spcBef>
                <a:spcPts val="1200"/>
              </a:spcBef>
              <a:spcAft>
                <a:spcPts val="0"/>
              </a:spcAft>
              <a:buSzPct val="100000"/>
              <a:buChar char="●"/>
            </a:pPr>
            <a:r>
              <a:rPr lang="en"/>
              <a:t>At this time, many papers are being produced and published trying to apply machine learning techniques to predict stock markets and this project try to add on this strand of the literature.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Jane Street Market Prediction - Kaggle</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n">
                <a:solidFill>
                  <a:srgbClr val="000000"/>
                </a:solidFill>
              </a:rPr>
              <a:t>In this competition, for a set of possible trades presented, we have to decide if should add this trade to our portfolio or not.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Roughly, our main goal is to add to our portfolio trades that have positive returns and pass the ones with negatives returns.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42900" lvl="0" marL="457200" rtl="0" algn="l">
              <a:spcBef>
                <a:spcPts val="1200"/>
              </a:spcBef>
              <a:spcAft>
                <a:spcPts val="0"/>
              </a:spcAft>
              <a:buSzPts val="1800"/>
              <a:buChar char="●"/>
            </a:pPr>
            <a:r>
              <a:rPr lang="en"/>
              <a:t>For each possible trade, we are presented with 130 features and can use them to decide if this will have a positive return or not. </a:t>
            </a:r>
            <a:endParaRPr/>
          </a:p>
          <a:p>
            <a:pPr indent="0" lvl="0" marL="0" rtl="0" algn="l">
              <a:spcBef>
                <a:spcPts val="1200"/>
              </a:spcBef>
              <a:spcAft>
                <a:spcPts val="1200"/>
              </a:spcAft>
              <a:buNone/>
            </a:pPr>
            <a:r>
              <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Jane Street Market Prediction - Kaggle</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rgbClr val="000000"/>
              </a:buClr>
              <a:buSzPct val="100000"/>
              <a:buChar char="●"/>
            </a:pPr>
            <a:r>
              <a:rPr lang="en" sz="1500">
                <a:solidFill>
                  <a:srgbClr val="000000"/>
                </a:solidFill>
              </a:rPr>
              <a:t>The return of a trade is given by the ‘resp’ variable and ‘weight’ represents the leverage for that specific trade. Finally, the ‘action’ variable is our </a:t>
            </a:r>
            <a:r>
              <a:rPr lang="en" sz="1500">
                <a:solidFill>
                  <a:srgbClr val="000000"/>
                </a:solidFill>
              </a:rPr>
              <a:t>binary</a:t>
            </a:r>
            <a:r>
              <a:rPr lang="en" sz="1500">
                <a:solidFill>
                  <a:srgbClr val="000000"/>
                </a:solidFill>
              </a:rPr>
              <a:t> target that takes value 1 if </a:t>
            </a:r>
            <a:r>
              <a:rPr i="1" lang="en" sz="1500">
                <a:solidFill>
                  <a:srgbClr val="000000"/>
                </a:solidFill>
              </a:rPr>
              <a:t>resp &gt; 0</a:t>
            </a:r>
            <a:r>
              <a:rPr lang="en" sz="1500">
                <a:solidFill>
                  <a:srgbClr val="000000"/>
                </a:solidFill>
              </a:rPr>
              <a:t>, and 0 otherwise.</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316706" lvl="0" marL="457200" rtl="0" algn="l">
              <a:spcBef>
                <a:spcPts val="1200"/>
              </a:spcBef>
              <a:spcAft>
                <a:spcPts val="0"/>
              </a:spcAft>
              <a:buClr>
                <a:srgbClr val="000000"/>
              </a:buClr>
              <a:buSzPct val="100000"/>
              <a:buChar char="●"/>
            </a:pPr>
            <a:r>
              <a:rPr lang="en" sz="1500">
                <a:solidFill>
                  <a:srgbClr val="000000"/>
                </a:solidFill>
              </a:rPr>
              <a:t>But, in the end, this competition is evaluated on the utility score given below: </a:t>
            </a:r>
            <a:endParaRPr sz="1500">
              <a:solidFill>
                <a:srgbClr val="000000"/>
              </a:solidFill>
            </a:endParaRPr>
          </a:p>
          <a:p>
            <a:pPr indent="0" lvl="0" marL="0" rtl="0" algn="l">
              <a:spcBef>
                <a:spcPts val="1200"/>
              </a:spcBef>
              <a:spcAft>
                <a:spcPts val="0"/>
              </a:spcAft>
              <a:buNone/>
            </a:pPr>
            <a:r>
              <a:rPr lang="en" sz="1500">
                <a:solidFill>
                  <a:srgbClr val="000000"/>
                </a:solidFill>
              </a:rPr>
              <a:t>   							          </a:t>
            </a:r>
            <a:endParaRPr sz="1500">
              <a:solidFill>
                <a:srgbClr val="000000"/>
              </a:solidFill>
            </a:endParaRPr>
          </a:p>
          <a:p>
            <a:pPr indent="0" lvl="0" marL="4114800" rtl="0" algn="l">
              <a:spcBef>
                <a:spcPts val="1200"/>
              </a:spcBef>
              <a:spcAft>
                <a:spcPts val="0"/>
              </a:spcAft>
              <a:buNone/>
            </a:pPr>
            <a:r>
              <a:rPr lang="en" sz="1500">
                <a:solidFill>
                  <a:srgbClr val="000000"/>
                </a:solidFill>
              </a:rPr>
              <a:t>     ,where</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316706" lvl="0" marL="457200" rtl="0" algn="l">
              <a:spcBef>
                <a:spcPts val="1200"/>
              </a:spcBef>
              <a:spcAft>
                <a:spcPts val="0"/>
              </a:spcAft>
              <a:buClr>
                <a:srgbClr val="000000"/>
              </a:buClr>
              <a:buSzPct val="100000"/>
              <a:buChar char="●"/>
            </a:pPr>
            <a:r>
              <a:rPr lang="en" sz="1500">
                <a:solidFill>
                  <a:srgbClr val="000000"/>
                </a:solidFill>
              </a:rPr>
              <a:t>And </a:t>
            </a:r>
            <a:r>
              <a:rPr i="1" lang="en" sz="1500">
                <a:solidFill>
                  <a:srgbClr val="000000"/>
                </a:solidFill>
              </a:rPr>
              <a:t>|i|</a:t>
            </a:r>
            <a:r>
              <a:rPr lang="en" sz="1500">
                <a:solidFill>
                  <a:srgbClr val="000000"/>
                </a:solidFill>
              </a:rPr>
              <a:t> is the number of unique dates in the test set.</a:t>
            </a:r>
            <a:endParaRPr sz="1500">
              <a:solidFill>
                <a:srgbClr val="000000"/>
              </a:solidFill>
            </a:endParaRPr>
          </a:p>
        </p:txBody>
      </p:sp>
      <p:pic>
        <p:nvPicPr>
          <p:cNvPr id="94" name="Google Shape;94;p18"/>
          <p:cNvPicPr preferRelativeResize="0"/>
          <p:nvPr/>
        </p:nvPicPr>
        <p:blipFill>
          <a:blip r:embed="rId3">
            <a:alphaModFix/>
          </a:blip>
          <a:stretch>
            <a:fillRect/>
          </a:stretch>
        </p:blipFill>
        <p:spPr>
          <a:xfrm>
            <a:off x="2579432" y="1990400"/>
            <a:ext cx="3985130" cy="695325"/>
          </a:xfrm>
          <a:prstGeom prst="rect">
            <a:avLst/>
          </a:prstGeom>
          <a:noFill/>
          <a:ln>
            <a:noFill/>
          </a:ln>
        </p:spPr>
      </p:pic>
      <p:pic>
        <p:nvPicPr>
          <p:cNvPr id="95" name="Google Shape;95;p18"/>
          <p:cNvPicPr preferRelativeResize="0"/>
          <p:nvPr/>
        </p:nvPicPr>
        <p:blipFill>
          <a:blip r:embed="rId4">
            <a:alphaModFix/>
          </a:blip>
          <a:stretch>
            <a:fillRect/>
          </a:stretch>
        </p:blipFill>
        <p:spPr>
          <a:xfrm>
            <a:off x="1020924" y="3229199"/>
            <a:ext cx="3596925" cy="648325"/>
          </a:xfrm>
          <a:prstGeom prst="rect">
            <a:avLst/>
          </a:prstGeom>
          <a:noFill/>
          <a:ln>
            <a:noFill/>
          </a:ln>
        </p:spPr>
      </p:pic>
      <p:pic>
        <p:nvPicPr>
          <p:cNvPr id="96" name="Google Shape;96;p18"/>
          <p:cNvPicPr preferRelativeResize="0"/>
          <p:nvPr/>
        </p:nvPicPr>
        <p:blipFill>
          <a:blip r:embed="rId5">
            <a:alphaModFix/>
          </a:blip>
          <a:stretch>
            <a:fillRect/>
          </a:stretch>
        </p:blipFill>
        <p:spPr>
          <a:xfrm>
            <a:off x="5411225" y="3042374"/>
            <a:ext cx="2624550" cy="112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Source, Description, Stats</a:t>
            </a:r>
            <a:endParaRPr/>
          </a:p>
        </p:txBody>
      </p:sp>
      <p:sp>
        <p:nvSpPr>
          <p:cNvPr id="102" name="Google Shape;102;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SzPct val="100000"/>
              <a:buChar char="●"/>
            </a:pPr>
            <a:r>
              <a:rPr lang="en" sz="7200"/>
              <a:t>Data</a:t>
            </a:r>
            <a:endParaRPr sz="7200"/>
          </a:p>
          <a:p>
            <a:pPr indent="-330200" lvl="1" marL="914400" rtl="0" algn="l">
              <a:spcBef>
                <a:spcPts val="0"/>
              </a:spcBef>
              <a:spcAft>
                <a:spcPts val="0"/>
              </a:spcAft>
              <a:buSzPct val="100000"/>
              <a:buChar char="○"/>
            </a:pPr>
            <a:r>
              <a:rPr lang="en" sz="6400"/>
              <a:t>~1.6 million observations of 130 anonymized features</a:t>
            </a:r>
            <a:endParaRPr sz="6400"/>
          </a:p>
          <a:p>
            <a:pPr indent="-330200" lvl="1" marL="914400" rtl="0" algn="l">
              <a:spcBef>
                <a:spcPts val="0"/>
              </a:spcBef>
              <a:spcAft>
                <a:spcPts val="0"/>
              </a:spcAft>
              <a:buSzPct val="100000"/>
              <a:buChar char="○"/>
            </a:pPr>
            <a:r>
              <a:rPr lang="en" sz="6400"/>
              <a:t>Raw data 18% null, nulls replaced with zeros</a:t>
            </a:r>
            <a:endParaRPr sz="6400"/>
          </a:p>
          <a:p>
            <a:pPr indent="-342900" lvl="0" marL="457200" rtl="0" algn="l">
              <a:spcBef>
                <a:spcPts val="0"/>
              </a:spcBef>
              <a:spcAft>
                <a:spcPts val="0"/>
              </a:spcAft>
              <a:buSzPct val="100000"/>
              <a:buChar char="●"/>
            </a:pPr>
            <a:r>
              <a:rPr lang="en" sz="7200"/>
              <a:t>Binary Labels (Target Variable)</a:t>
            </a:r>
            <a:endParaRPr sz="7200"/>
          </a:p>
          <a:p>
            <a:pPr indent="-330200" lvl="1" marL="914400" rtl="0" algn="l">
              <a:spcBef>
                <a:spcPts val="0"/>
              </a:spcBef>
              <a:spcAft>
                <a:spcPts val="0"/>
              </a:spcAft>
              <a:buSzPct val="100000"/>
              <a:buChar char="○"/>
            </a:pPr>
            <a:r>
              <a:rPr lang="en" sz="6400"/>
              <a:t>1 - Make a Trade </a:t>
            </a:r>
            <a:endParaRPr sz="6400"/>
          </a:p>
          <a:p>
            <a:pPr indent="-330200" lvl="1" marL="914400" rtl="0" algn="l">
              <a:spcBef>
                <a:spcPts val="0"/>
              </a:spcBef>
              <a:spcAft>
                <a:spcPts val="0"/>
              </a:spcAft>
              <a:buSzPct val="100000"/>
              <a:buChar char="○"/>
            </a:pPr>
            <a:r>
              <a:rPr lang="en" sz="6400"/>
              <a:t>0 - Take No Action</a:t>
            </a:r>
            <a:endParaRPr sz="6400"/>
          </a:p>
          <a:p>
            <a:pPr indent="-342900" lvl="0" marL="457200" rtl="0" algn="l">
              <a:spcBef>
                <a:spcPts val="0"/>
              </a:spcBef>
              <a:spcAft>
                <a:spcPts val="0"/>
              </a:spcAft>
              <a:buSzPct val="100000"/>
              <a:buChar char="●"/>
            </a:pPr>
            <a:r>
              <a:rPr lang="en" sz="7200"/>
              <a:t>Named Features</a:t>
            </a:r>
            <a:endParaRPr sz="7200"/>
          </a:p>
          <a:p>
            <a:pPr indent="-330200" lvl="1" marL="914400" rtl="0" algn="l">
              <a:spcBef>
                <a:spcPts val="0"/>
              </a:spcBef>
              <a:spcAft>
                <a:spcPts val="0"/>
              </a:spcAft>
              <a:buSzPct val="100000"/>
              <a:buChar char="○"/>
            </a:pPr>
            <a:r>
              <a:rPr lang="en" sz="6400"/>
              <a:t>Date &amp; ts_id : Integer date and timestamp</a:t>
            </a:r>
            <a:endParaRPr sz="6400"/>
          </a:p>
          <a:p>
            <a:pPr indent="-330200" lvl="1" marL="914400" rtl="0" algn="l">
              <a:spcBef>
                <a:spcPts val="0"/>
              </a:spcBef>
              <a:spcAft>
                <a:spcPts val="0"/>
              </a:spcAft>
              <a:buSzPct val="100000"/>
              <a:buChar char="○"/>
            </a:pPr>
            <a:r>
              <a:rPr lang="en" sz="6400"/>
              <a:t>Weight and resp : Together represent return on a trade</a:t>
            </a:r>
            <a:endParaRPr sz="6400"/>
          </a:p>
          <a:p>
            <a:pPr indent="-342900" lvl="0" marL="457200" rtl="0" algn="l">
              <a:spcBef>
                <a:spcPts val="0"/>
              </a:spcBef>
              <a:spcAft>
                <a:spcPts val="0"/>
              </a:spcAft>
              <a:buSzPct val="100000"/>
              <a:buChar char="●"/>
            </a:pPr>
            <a:r>
              <a:rPr lang="en" sz="7200"/>
              <a:t>Pre-processing steps:</a:t>
            </a:r>
            <a:endParaRPr sz="7200"/>
          </a:p>
          <a:p>
            <a:pPr indent="-330200" lvl="1" marL="914400" rtl="0" algn="l">
              <a:spcBef>
                <a:spcPts val="0"/>
              </a:spcBef>
              <a:spcAft>
                <a:spcPts val="0"/>
              </a:spcAft>
              <a:buSzPct val="100000"/>
              <a:buChar char="○"/>
            </a:pPr>
            <a:r>
              <a:rPr lang="en" sz="6400"/>
              <a:t>Replaced NA’s with the median</a:t>
            </a:r>
            <a:endParaRPr sz="6400"/>
          </a:p>
          <a:p>
            <a:pPr indent="-330200" lvl="1" marL="914400" rtl="0" algn="l">
              <a:spcBef>
                <a:spcPts val="0"/>
              </a:spcBef>
              <a:spcAft>
                <a:spcPts val="0"/>
              </a:spcAft>
              <a:buSzPct val="100000"/>
              <a:buChar char="○"/>
            </a:pPr>
            <a:r>
              <a:rPr lang="en" sz="6400"/>
              <a:t>Dropped 4 highly correlated features</a:t>
            </a:r>
            <a:endParaRPr sz="6400"/>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08" name="Google Shape;108;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is to maximize utility score, not accuracy score)</a:t>
            </a:r>
            <a:endParaRPr/>
          </a:p>
          <a:p>
            <a:pPr indent="0" lvl="0" marL="0" rtl="0" algn="l">
              <a:spcBef>
                <a:spcPts val="1200"/>
              </a:spcBef>
              <a:spcAft>
                <a:spcPts val="1200"/>
              </a:spcAft>
              <a:buNone/>
            </a:pPr>
            <a:r>
              <a:rPr lang="en"/>
              <a:t>Per the literature, we focused on these models in particular:</a:t>
            </a:r>
            <a:endParaRPr/>
          </a:p>
        </p:txBody>
      </p:sp>
      <p:pic>
        <p:nvPicPr>
          <p:cNvPr id="109" name="Google Shape;109;p20"/>
          <p:cNvPicPr preferRelativeResize="0"/>
          <p:nvPr/>
        </p:nvPicPr>
        <p:blipFill>
          <a:blip r:embed="rId3">
            <a:alphaModFix/>
          </a:blip>
          <a:stretch>
            <a:fillRect/>
          </a:stretch>
        </p:blipFill>
        <p:spPr>
          <a:xfrm>
            <a:off x="5197200" y="1017725"/>
            <a:ext cx="3581400" cy="331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Selection: Accuracy vs Runtime</a:t>
            </a:r>
            <a:endParaRPr/>
          </a:p>
        </p:txBody>
      </p:sp>
      <p:pic>
        <p:nvPicPr>
          <p:cNvPr id="115" name="Google Shape;115;p21"/>
          <p:cNvPicPr preferRelativeResize="0"/>
          <p:nvPr/>
        </p:nvPicPr>
        <p:blipFill>
          <a:blip r:embed="rId3">
            <a:alphaModFix/>
          </a:blip>
          <a:stretch>
            <a:fillRect/>
          </a:stretch>
        </p:blipFill>
        <p:spPr>
          <a:xfrm>
            <a:off x="311700" y="1357525"/>
            <a:ext cx="3928900" cy="2786300"/>
          </a:xfrm>
          <a:prstGeom prst="rect">
            <a:avLst/>
          </a:prstGeom>
          <a:noFill/>
          <a:ln>
            <a:noFill/>
          </a:ln>
        </p:spPr>
      </p:pic>
      <p:pic>
        <p:nvPicPr>
          <p:cNvPr id="116" name="Google Shape;116;p21"/>
          <p:cNvPicPr preferRelativeResize="0"/>
          <p:nvPr/>
        </p:nvPicPr>
        <p:blipFill>
          <a:blip r:embed="rId4">
            <a:alphaModFix/>
          </a:blip>
          <a:stretch>
            <a:fillRect/>
          </a:stretch>
        </p:blipFill>
        <p:spPr>
          <a:xfrm>
            <a:off x="5003643" y="1357525"/>
            <a:ext cx="3828657" cy="2786300"/>
          </a:xfrm>
          <a:prstGeom prst="rect">
            <a:avLst/>
          </a:prstGeom>
          <a:noFill/>
          <a:ln>
            <a:noFill/>
          </a:ln>
        </p:spPr>
      </p:pic>
      <p:sp>
        <p:nvSpPr>
          <p:cNvPr id="117" name="Google Shape;117;p21"/>
          <p:cNvSpPr txBox="1"/>
          <p:nvPr/>
        </p:nvSpPr>
        <p:spPr>
          <a:xfrm>
            <a:off x="629050" y="4329425"/>
            <a:ext cx="545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Open Sans"/>
                <a:ea typeface="Open Sans"/>
                <a:cs typeface="Open Sans"/>
                <a:sym typeface="Open Sans"/>
              </a:rPr>
              <a:t>*K-Nearest Neighbors excluded due to extremely long runtimes</a:t>
            </a:r>
            <a:endParaRPr sz="13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