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2" r:id="rId16"/>
    <p:sldId id="271"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125" d="100"/>
          <a:sy n="125" d="100"/>
        </p:scale>
        <p:origin x="36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Saturday, August 14, 2021</a:t>
            </a:fld>
            <a:endParaRPr lang="en-US" dirty="0"/>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3097589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Saturday, August 14, 2021</a:t>
            </a:fld>
            <a:endParaRPr lang="en-US" dirty="0"/>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3109811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Saturday, August 14, 2021</a:t>
            </a:fld>
            <a:endParaRPr lang="en-US" dirty="0"/>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825851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Saturday, August 14, 2021</a:t>
            </a:fld>
            <a:endParaRPr lang="en-US" dirty="0"/>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3512507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Saturday, August 14, 2021</a:t>
            </a:fld>
            <a:endParaRPr lang="en-US" dirty="0"/>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1554834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Saturday, August 14, 2021</a:t>
            </a:fld>
            <a:endParaRPr lang="en-US" dirty="0"/>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3051941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Saturday, August 14, 2021</a:t>
            </a:fld>
            <a:endParaRPr lang="en-US" dirty="0"/>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dirty="0"/>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80824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Saturday, August 14, 2021</a:t>
            </a:fld>
            <a:endParaRPr lang="en-US" dirty="0"/>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4271068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Saturday, August 14, 2021</a:t>
            </a:fld>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558068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Saturday, August 14, 2021</a:t>
            </a:fld>
            <a:endParaRPr lang="en-US" dirty="0"/>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4225798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Saturday, August 14, 2021</a:t>
            </a:fld>
            <a:endParaRPr lang="en-US" dirty="0"/>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3397495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Saturday, August 14,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dirty="0"/>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7409023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3.dsi.uminho.pt/pcortez"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Grapes after being harvested">
            <a:extLst>
              <a:ext uri="{FF2B5EF4-FFF2-40B4-BE49-F238E27FC236}">
                <a16:creationId xmlns:a16="http://schemas.microsoft.com/office/drawing/2014/main" id="{B285923A-E1D5-4434-BAA3-AB7D7DDCD3F6}"/>
              </a:ext>
            </a:extLst>
          </p:cNvPr>
          <p:cNvPicPr>
            <a:picLocks noChangeAspect="1"/>
          </p:cNvPicPr>
          <p:nvPr/>
        </p:nvPicPr>
        <p:blipFill rotWithShape="1">
          <a:blip r:embed="rId2"/>
          <a:srcRect l="15535" r="39978"/>
          <a:stretch/>
        </p:blipFill>
        <p:spPr>
          <a:xfrm>
            <a:off x="-1" y="10"/>
            <a:ext cx="4587901" cy="6857990"/>
          </a:xfrm>
          <a:prstGeom prst="rect">
            <a:avLst/>
          </a:prstGeom>
        </p:spPr>
      </p:pic>
      <p:sp>
        <p:nvSpPr>
          <p:cNvPr id="11"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39CFBE-B1F2-4E2A-870A-3554E5E4F2E0}"/>
              </a:ext>
            </a:extLst>
          </p:cNvPr>
          <p:cNvSpPr>
            <a:spLocks noGrp="1"/>
          </p:cNvSpPr>
          <p:nvPr>
            <p:ph type="ctrTitle"/>
          </p:nvPr>
        </p:nvSpPr>
        <p:spPr>
          <a:xfrm>
            <a:off x="5275425" y="768485"/>
            <a:ext cx="6133656" cy="3169674"/>
          </a:xfrm>
        </p:spPr>
        <p:txBody>
          <a:bodyPr anchor="ctr">
            <a:normAutofit/>
          </a:bodyPr>
          <a:lstStyle/>
          <a:p>
            <a:pPr algn="l"/>
            <a:r>
              <a:rPr lang="en-US" dirty="0">
                <a:solidFill>
                  <a:schemeClr val="bg1"/>
                </a:solidFill>
              </a:rPr>
              <a:t>Red Wine Quality: A Statistical Analysis</a:t>
            </a:r>
          </a:p>
        </p:txBody>
      </p:sp>
      <p:sp>
        <p:nvSpPr>
          <p:cNvPr id="3" name="Subtitle 2">
            <a:extLst>
              <a:ext uri="{FF2B5EF4-FFF2-40B4-BE49-F238E27FC236}">
                <a16:creationId xmlns:a16="http://schemas.microsoft.com/office/drawing/2014/main" id="{936C1E33-2E10-40EF-B3D0-ECBA2D1E4316}"/>
              </a:ext>
            </a:extLst>
          </p:cNvPr>
          <p:cNvSpPr>
            <a:spLocks noGrp="1"/>
          </p:cNvSpPr>
          <p:nvPr>
            <p:ph type="subTitle" idx="1"/>
          </p:nvPr>
        </p:nvSpPr>
        <p:spPr>
          <a:xfrm>
            <a:off x="5862918" y="4793128"/>
            <a:ext cx="5462494" cy="1141157"/>
          </a:xfrm>
        </p:spPr>
        <p:txBody>
          <a:bodyPr>
            <a:normAutofit/>
          </a:bodyPr>
          <a:lstStyle/>
          <a:p>
            <a:pPr algn="r"/>
            <a:r>
              <a:rPr lang="en-US" sz="1400" dirty="0">
                <a:solidFill>
                  <a:schemeClr val="bg1"/>
                </a:solidFill>
              </a:rPr>
              <a:t>John Manzo</a:t>
            </a:r>
            <a:br>
              <a:rPr lang="en-US" sz="1400" dirty="0">
                <a:solidFill>
                  <a:schemeClr val="bg1"/>
                </a:solidFill>
              </a:rPr>
            </a:br>
            <a:r>
              <a:rPr lang="en-US" sz="1400" dirty="0">
                <a:solidFill>
                  <a:schemeClr val="bg1"/>
                </a:solidFill>
              </a:rPr>
              <a:t>DSC530-301T</a:t>
            </a:r>
            <a:br>
              <a:rPr lang="en-US" sz="1400" dirty="0">
                <a:solidFill>
                  <a:schemeClr val="bg1"/>
                </a:solidFill>
              </a:rPr>
            </a:br>
            <a:r>
              <a:rPr lang="en-US" sz="1400" dirty="0">
                <a:solidFill>
                  <a:schemeClr val="bg1"/>
                </a:solidFill>
              </a:rPr>
              <a:t>August 14, 2021</a:t>
            </a:r>
          </a:p>
        </p:txBody>
      </p:sp>
    </p:spTree>
    <p:extLst>
      <p:ext uri="{BB962C8B-B14F-4D97-AF65-F5344CB8AC3E}">
        <p14:creationId xmlns:p14="http://schemas.microsoft.com/office/powerpoint/2010/main" val="202604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6ABEC-364E-4C10-98B7-68280700B553}"/>
              </a:ext>
            </a:extLst>
          </p:cNvPr>
          <p:cNvSpPr>
            <a:spLocks noGrp="1"/>
          </p:cNvSpPr>
          <p:nvPr>
            <p:ph type="title"/>
          </p:nvPr>
        </p:nvSpPr>
        <p:spPr>
          <a:xfrm>
            <a:off x="262128" y="128016"/>
            <a:ext cx="11631168" cy="743712"/>
          </a:xfrm>
        </p:spPr>
        <p:txBody>
          <a:bodyPr/>
          <a:lstStyle/>
          <a:p>
            <a:r>
              <a:rPr lang="en-US" dirty="0"/>
              <a:t>Distribution &amp; Summary Stats</a:t>
            </a:r>
          </a:p>
        </p:txBody>
      </p:sp>
      <p:sp>
        <p:nvSpPr>
          <p:cNvPr id="3" name="Content Placeholder 2">
            <a:extLst>
              <a:ext uri="{FF2B5EF4-FFF2-40B4-BE49-F238E27FC236}">
                <a16:creationId xmlns:a16="http://schemas.microsoft.com/office/drawing/2014/main" id="{E400B0C5-43EA-451F-8C7B-B30D91EF0354}"/>
              </a:ext>
            </a:extLst>
          </p:cNvPr>
          <p:cNvSpPr>
            <a:spLocks noGrp="1"/>
          </p:cNvSpPr>
          <p:nvPr>
            <p:ph idx="1"/>
          </p:nvPr>
        </p:nvSpPr>
        <p:spPr>
          <a:xfrm>
            <a:off x="262128" y="1097280"/>
            <a:ext cx="11631168" cy="5151120"/>
          </a:xfrm>
        </p:spPr>
        <p:txBody>
          <a:bodyPr>
            <a:normAutofit/>
          </a:bodyPr>
          <a:lstStyle/>
          <a:p>
            <a:r>
              <a:rPr lang="en-US" b="1" dirty="0"/>
              <a:t>Variable: Alcohol</a:t>
            </a:r>
          </a:p>
          <a:p>
            <a:pPr lvl="1"/>
            <a:r>
              <a:rPr lang="en-US" dirty="0"/>
              <a:t>Right-tailed, with most values below the </a:t>
            </a:r>
            <a:br>
              <a:rPr lang="en-US" dirty="0"/>
            </a:br>
            <a:r>
              <a:rPr lang="en-US" dirty="0"/>
              <a:t>mean</a:t>
            </a:r>
          </a:p>
          <a:p>
            <a:pPr lvl="1"/>
            <a:r>
              <a:rPr lang="en-US" dirty="0"/>
              <a:t>The 13 outliers all fall within the right tail</a:t>
            </a:r>
          </a:p>
          <a:p>
            <a:pPr lvl="1"/>
            <a:r>
              <a:rPr lang="en-US" dirty="0"/>
              <a:t>The distribution exhibits low positive</a:t>
            </a:r>
            <a:br>
              <a:rPr lang="en-US" dirty="0"/>
            </a:br>
            <a:r>
              <a:rPr lang="en-US" dirty="0"/>
              <a:t>skewness due to the long right tail</a:t>
            </a:r>
          </a:p>
          <a:p>
            <a:pPr lvl="1"/>
            <a:r>
              <a:rPr lang="en-US" dirty="0"/>
              <a:t>This is the primary explanatory variable</a:t>
            </a:r>
            <a:br>
              <a:rPr lang="en-US" dirty="0"/>
            </a:br>
            <a:r>
              <a:rPr lang="en-US" dirty="0"/>
              <a:t>used to address the hypothesis</a:t>
            </a:r>
          </a:p>
        </p:txBody>
      </p:sp>
      <p:graphicFrame>
        <p:nvGraphicFramePr>
          <p:cNvPr id="4" name="Table 5">
            <a:extLst>
              <a:ext uri="{FF2B5EF4-FFF2-40B4-BE49-F238E27FC236}">
                <a16:creationId xmlns:a16="http://schemas.microsoft.com/office/drawing/2014/main" id="{B0777CA5-02FC-4720-A0EE-07B92F0FB8CF}"/>
              </a:ext>
            </a:extLst>
          </p:cNvPr>
          <p:cNvGraphicFramePr>
            <a:graphicFrameLocks noGrp="1"/>
          </p:cNvGraphicFramePr>
          <p:nvPr>
            <p:extLst>
              <p:ext uri="{D42A27DB-BD31-4B8C-83A1-F6EECF244321}">
                <p14:modId xmlns:p14="http://schemas.microsoft.com/office/powerpoint/2010/main" val="3924357554"/>
              </p:ext>
            </p:extLst>
          </p:nvPr>
        </p:nvGraphicFramePr>
        <p:xfrm>
          <a:off x="262128" y="5472847"/>
          <a:ext cx="11611523" cy="741680"/>
        </p:xfrm>
        <a:graphic>
          <a:graphicData uri="http://schemas.openxmlformats.org/drawingml/2006/table">
            <a:tbl>
              <a:tblPr firstRow="1" bandRow="1">
                <a:tableStyleId>{5C22544A-7EE6-4342-B048-85BDC9FD1C3A}</a:tableStyleId>
              </a:tblPr>
              <a:tblGrid>
                <a:gridCol w="1055593">
                  <a:extLst>
                    <a:ext uri="{9D8B030D-6E8A-4147-A177-3AD203B41FA5}">
                      <a16:colId xmlns:a16="http://schemas.microsoft.com/office/drawing/2014/main" val="147583458"/>
                    </a:ext>
                  </a:extLst>
                </a:gridCol>
                <a:gridCol w="1055593">
                  <a:extLst>
                    <a:ext uri="{9D8B030D-6E8A-4147-A177-3AD203B41FA5}">
                      <a16:colId xmlns:a16="http://schemas.microsoft.com/office/drawing/2014/main" val="2817826776"/>
                    </a:ext>
                  </a:extLst>
                </a:gridCol>
                <a:gridCol w="1055593">
                  <a:extLst>
                    <a:ext uri="{9D8B030D-6E8A-4147-A177-3AD203B41FA5}">
                      <a16:colId xmlns:a16="http://schemas.microsoft.com/office/drawing/2014/main" val="2553105525"/>
                    </a:ext>
                  </a:extLst>
                </a:gridCol>
                <a:gridCol w="1055593">
                  <a:extLst>
                    <a:ext uri="{9D8B030D-6E8A-4147-A177-3AD203B41FA5}">
                      <a16:colId xmlns:a16="http://schemas.microsoft.com/office/drawing/2014/main" val="4005137061"/>
                    </a:ext>
                  </a:extLst>
                </a:gridCol>
                <a:gridCol w="1055593">
                  <a:extLst>
                    <a:ext uri="{9D8B030D-6E8A-4147-A177-3AD203B41FA5}">
                      <a16:colId xmlns:a16="http://schemas.microsoft.com/office/drawing/2014/main" val="2143091247"/>
                    </a:ext>
                  </a:extLst>
                </a:gridCol>
                <a:gridCol w="1055593">
                  <a:extLst>
                    <a:ext uri="{9D8B030D-6E8A-4147-A177-3AD203B41FA5}">
                      <a16:colId xmlns:a16="http://schemas.microsoft.com/office/drawing/2014/main" val="390196132"/>
                    </a:ext>
                  </a:extLst>
                </a:gridCol>
                <a:gridCol w="1055593">
                  <a:extLst>
                    <a:ext uri="{9D8B030D-6E8A-4147-A177-3AD203B41FA5}">
                      <a16:colId xmlns:a16="http://schemas.microsoft.com/office/drawing/2014/main" val="1797966208"/>
                    </a:ext>
                  </a:extLst>
                </a:gridCol>
                <a:gridCol w="1055593">
                  <a:extLst>
                    <a:ext uri="{9D8B030D-6E8A-4147-A177-3AD203B41FA5}">
                      <a16:colId xmlns:a16="http://schemas.microsoft.com/office/drawing/2014/main" val="4283843125"/>
                    </a:ext>
                  </a:extLst>
                </a:gridCol>
                <a:gridCol w="1055593">
                  <a:extLst>
                    <a:ext uri="{9D8B030D-6E8A-4147-A177-3AD203B41FA5}">
                      <a16:colId xmlns:a16="http://schemas.microsoft.com/office/drawing/2014/main" val="2193506908"/>
                    </a:ext>
                  </a:extLst>
                </a:gridCol>
                <a:gridCol w="1055593">
                  <a:extLst>
                    <a:ext uri="{9D8B030D-6E8A-4147-A177-3AD203B41FA5}">
                      <a16:colId xmlns:a16="http://schemas.microsoft.com/office/drawing/2014/main" val="173117405"/>
                    </a:ext>
                  </a:extLst>
                </a:gridCol>
                <a:gridCol w="1055593">
                  <a:extLst>
                    <a:ext uri="{9D8B030D-6E8A-4147-A177-3AD203B41FA5}">
                      <a16:colId xmlns:a16="http://schemas.microsoft.com/office/drawing/2014/main" val="359621395"/>
                    </a:ext>
                  </a:extLst>
                </a:gridCol>
              </a:tblGrid>
              <a:tr h="370840">
                <a:tc>
                  <a:txBody>
                    <a:bodyPr/>
                    <a:lstStyle/>
                    <a:p>
                      <a:pPr algn="ctr"/>
                      <a:r>
                        <a:rPr lang="en-US" sz="1400" dirty="0"/>
                        <a:t>Count</a:t>
                      </a:r>
                    </a:p>
                  </a:txBody>
                  <a:tcPr/>
                </a:tc>
                <a:tc>
                  <a:txBody>
                    <a:bodyPr/>
                    <a:lstStyle/>
                    <a:p>
                      <a:pPr algn="ctr"/>
                      <a:r>
                        <a:rPr lang="en-US" sz="1400" dirty="0"/>
                        <a:t>Min</a:t>
                      </a:r>
                    </a:p>
                  </a:txBody>
                  <a:tcPr/>
                </a:tc>
                <a:tc>
                  <a:txBody>
                    <a:bodyPr/>
                    <a:lstStyle/>
                    <a:p>
                      <a:pPr algn="ctr"/>
                      <a:r>
                        <a:rPr lang="en-US" sz="1400" dirty="0"/>
                        <a:t>Mean</a:t>
                      </a:r>
                    </a:p>
                  </a:txBody>
                  <a:tcPr/>
                </a:tc>
                <a:tc>
                  <a:txBody>
                    <a:bodyPr/>
                    <a:lstStyle/>
                    <a:p>
                      <a:pPr algn="ctr"/>
                      <a:r>
                        <a:rPr lang="en-US" sz="1400" dirty="0"/>
                        <a:t>Median</a:t>
                      </a:r>
                    </a:p>
                  </a:txBody>
                  <a:tcPr/>
                </a:tc>
                <a:tc>
                  <a:txBody>
                    <a:bodyPr/>
                    <a:lstStyle/>
                    <a:p>
                      <a:pPr algn="ctr"/>
                      <a:r>
                        <a:rPr lang="en-US" sz="1400" dirty="0"/>
                        <a:t>Mode</a:t>
                      </a:r>
                    </a:p>
                  </a:txBody>
                  <a:tcPr/>
                </a:tc>
                <a:tc>
                  <a:txBody>
                    <a:bodyPr/>
                    <a:lstStyle/>
                    <a:p>
                      <a:pPr algn="ctr"/>
                      <a:r>
                        <a:rPr lang="en-US" sz="1400" dirty="0"/>
                        <a:t>Max</a:t>
                      </a:r>
                    </a:p>
                  </a:txBody>
                  <a:tcPr/>
                </a:tc>
                <a:tc>
                  <a:txBody>
                    <a:bodyPr/>
                    <a:lstStyle/>
                    <a:p>
                      <a:pPr algn="ctr"/>
                      <a:r>
                        <a:rPr lang="en-US" sz="1400" dirty="0"/>
                        <a:t>Variance</a:t>
                      </a:r>
                    </a:p>
                  </a:txBody>
                  <a:tcPr/>
                </a:tc>
                <a:tc>
                  <a:txBody>
                    <a:bodyPr/>
                    <a:lstStyle/>
                    <a:p>
                      <a:pPr algn="ctr"/>
                      <a:r>
                        <a:rPr lang="en-US" sz="1400" dirty="0"/>
                        <a:t>Std Dev</a:t>
                      </a:r>
                    </a:p>
                  </a:txBody>
                  <a:tcPr/>
                </a:tc>
                <a:tc>
                  <a:txBody>
                    <a:bodyPr/>
                    <a:lstStyle/>
                    <a:p>
                      <a:pPr algn="ctr"/>
                      <a:r>
                        <a:rPr lang="en-US" sz="1400" dirty="0"/>
                        <a:t>Skew</a:t>
                      </a:r>
                    </a:p>
                  </a:txBody>
                  <a:tcPr/>
                </a:tc>
                <a:tc>
                  <a:txBody>
                    <a:bodyPr/>
                    <a:lstStyle/>
                    <a:p>
                      <a:pPr algn="ctr"/>
                      <a:r>
                        <a:rPr lang="en-US" sz="1400" dirty="0"/>
                        <a:t>Outliers (#)</a:t>
                      </a:r>
                    </a:p>
                  </a:txBody>
                  <a:tcPr/>
                </a:tc>
                <a:tc>
                  <a:txBody>
                    <a:bodyPr/>
                    <a:lstStyle/>
                    <a:p>
                      <a:pPr algn="ctr"/>
                      <a:r>
                        <a:rPr lang="en-US" sz="1400" dirty="0"/>
                        <a:t>Outlier (%)</a:t>
                      </a:r>
                    </a:p>
                  </a:txBody>
                  <a:tcPr/>
                </a:tc>
                <a:extLst>
                  <a:ext uri="{0D108BD9-81ED-4DB2-BD59-A6C34878D82A}">
                    <a16:rowId xmlns:a16="http://schemas.microsoft.com/office/drawing/2014/main" val="2493029003"/>
                  </a:ext>
                </a:extLst>
              </a:tr>
              <a:tr h="370840">
                <a:tc>
                  <a:txBody>
                    <a:bodyPr/>
                    <a:lstStyle/>
                    <a:p>
                      <a:pPr algn="ctr"/>
                      <a:r>
                        <a:rPr lang="en-US" dirty="0"/>
                        <a:t>1599</a:t>
                      </a:r>
                    </a:p>
                  </a:txBody>
                  <a:tcPr/>
                </a:tc>
                <a:tc>
                  <a:txBody>
                    <a:bodyPr/>
                    <a:lstStyle/>
                    <a:p>
                      <a:pPr algn="ctr"/>
                      <a:r>
                        <a:rPr lang="en-US" dirty="0"/>
                        <a:t>8.4</a:t>
                      </a:r>
                    </a:p>
                  </a:txBody>
                  <a:tcPr/>
                </a:tc>
                <a:tc>
                  <a:txBody>
                    <a:bodyPr/>
                    <a:lstStyle/>
                    <a:p>
                      <a:pPr algn="ctr"/>
                      <a:r>
                        <a:rPr lang="en-US" dirty="0"/>
                        <a:t>10.42</a:t>
                      </a:r>
                    </a:p>
                  </a:txBody>
                  <a:tcPr/>
                </a:tc>
                <a:tc>
                  <a:txBody>
                    <a:bodyPr/>
                    <a:lstStyle/>
                    <a:p>
                      <a:pPr algn="ctr"/>
                      <a:r>
                        <a:rPr lang="en-US" dirty="0"/>
                        <a:t>10.2</a:t>
                      </a:r>
                    </a:p>
                  </a:txBody>
                  <a:tcPr/>
                </a:tc>
                <a:tc>
                  <a:txBody>
                    <a:bodyPr/>
                    <a:lstStyle/>
                    <a:p>
                      <a:pPr algn="ctr"/>
                      <a:r>
                        <a:rPr lang="en-US" dirty="0"/>
                        <a:t>9.5</a:t>
                      </a:r>
                    </a:p>
                  </a:txBody>
                  <a:tcPr/>
                </a:tc>
                <a:tc>
                  <a:txBody>
                    <a:bodyPr/>
                    <a:lstStyle/>
                    <a:p>
                      <a:pPr algn="ctr"/>
                      <a:r>
                        <a:rPr lang="en-US" dirty="0"/>
                        <a:t>14.9</a:t>
                      </a:r>
                    </a:p>
                  </a:txBody>
                  <a:tcPr/>
                </a:tc>
                <a:tc>
                  <a:txBody>
                    <a:bodyPr/>
                    <a:lstStyle/>
                    <a:p>
                      <a:pPr algn="ctr"/>
                      <a:r>
                        <a:rPr lang="en-US" dirty="0"/>
                        <a:t>1.14</a:t>
                      </a:r>
                    </a:p>
                  </a:txBody>
                  <a:tcPr/>
                </a:tc>
                <a:tc>
                  <a:txBody>
                    <a:bodyPr/>
                    <a:lstStyle/>
                    <a:p>
                      <a:pPr algn="ctr"/>
                      <a:r>
                        <a:rPr lang="en-US" dirty="0"/>
                        <a:t>1.07</a:t>
                      </a:r>
                    </a:p>
                  </a:txBody>
                  <a:tcPr/>
                </a:tc>
                <a:tc>
                  <a:txBody>
                    <a:bodyPr/>
                    <a:lstStyle/>
                    <a:p>
                      <a:pPr algn="ctr"/>
                      <a:r>
                        <a:rPr lang="en-US" dirty="0"/>
                        <a:t>0.86</a:t>
                      </a:r>
                    </a:p>
                  </a:txBody>
                  <a:tcPr/>
                </a:tc>
                <a:tc>
                  <a:txBody>
                    <a:bodyPr/>
                    <a:lstStyle/>
                    <a:p>
                      <a:pPr algn="ctr"/>
                      <a:r>
                        <a:rPr lang="en-US" dirty="0"/>
                        <a:t>13</a:t>
                      </a:r>
                    </a:p>
                  </a:txBody>
                  <a:tcPr/>
                </a:tc>
                <a:tc>
                  <a:txBody>
                    <a:bodyPr/>
                    <a:lstStyle/>
                    <a:p>
                      <a:pPr algn="ctr"/>
                      <a:r>
                        <a:rPr lang="en-US" dirty="0"/>
                        <a:t>0.81</a:t>
                      </a:r>
                    </a:p>
                  </a:txBody>
                  <a:tcPr/>
                </a:tc>
                <a:extLst>
                  <a:ext uri="{0D108BD9-81ED-4DB2-BD59-A6C34878D82A}">
                    <a16:rowId xmlns:a16="http://schemas.microsoft.com/office/drawing/2014/main" val="2089698398"/>
                  </a:ext>
                </a:extLst>
              </a:tr>
            </a:tbl>
          </a:graphicData>
        </a:graphic>
      </p:graphicFrame>
      <p:pic>
        <p:nvPicPr>
          <p:cNvPr id="7" name="Picture 6" descr="Chart, histogram&#10;&#10;Description automatically generated">
            <a:extLst>
              <a:ext uri="{FF2B5EF4-FFF2-40B4-BE49-F238E27FC236}">
                <a16:creationId xmlns:a16="http://schemas.microsoft.com/office/drawing/2014/main" id="{9BEDAEAA-F02C-49B6-883D-70AA55B7B0CE}"/>
              </a:ext>
            </a:extLst>
          </p:cNvPr>
          <p:cNvPicPr>
            <a:picLocks noChangeAspect="1"/>
          </p:cNvPicPr>
          <p:nvPr/>
        </p:nvPicPr>
        <p:blipFill>
          <a:blip r:embed="rId2"/>
          <a:stretch>
            <a:fillRect/>
          </a:stretch>
        </p:blipFill>
        <p:spPr>
          <a:xfrm>
            <a:off x="6387251" y="1132495"/>
            <a:ext cx="5486400" cy="4114800"/>
          </a:xfrm>
          <a:prstGeom prst="rect">
            <a:avLst/>
          </a:prstGeom>
          <a:ln w="3175">
            <a:solidFill>
              <a:schemeClr val="tx1"/>
            </a:solidFill>
          </a:ln>
        </p:spPr>
      </p:pic>
    </p:spTree>
    <p:extLst>
      <p:ext uri="{BB962C8B-B14F-4D97-AF65-F5344CB8AC3E}">
        <p14:creationId xmlns:p14="http://schemas.microsoft.com/office/powerpoint/2010/main" val="2709840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6ABEC-364E-4C10-98B7-68280700B553}"/>
              </a:ext>
            </a:extLst>
          </p:cNvPr>
          <p:cNvSpPr>
            <a:spLocks noGrp="1"/>
          </p:cNvSpPr>
          <p:nvPr>
            <p:ph type="title"/>
          </p:nvPr>
        </p:nvSpPr>
        <p:spPr>
          <a:xfrm>
            <a:off x="262128" y="128016"/>
            <a:ext cx="11631168" cy="743712"/>
          </a:xfrm>
        </p:spPr>
        <p:txBody>
          <a:bodyPr/>
          <a:lstStyle/>
          <a:p>
            <a:r>
              <a:rPr lang="en-US" dirty="0"/>
              <a:t>Distribution &amp; Summary Stats</a:t>
            </a:r>
          </a:p>
        </p:txBody>
      </p:sp>
      <p:sp>
        <p:nvSpPr>
          <p:cNvPr id="3" name="Content Placeholder 2">
            <a:extLst>
              <a:ext uri="{FF2B5EF4-FFF2-40B4-BE49-F238E27FC236}">
                <a16:creationId xmlns:a16="http://schemas.microsoft.com/office/drawing/2014/main" id="{E400B0C5-43EA-451F-8C7B-B30D91EF0354}"/>
              </a:ext>
            </a:extLst>
          </p:cNvPr>
          <p:cNvSpPr>
            <a:spLocks noGrp="1"/>
          </p:cNvSpPr>
          <p:nvPr>
            <p:ph idx="1"/>
          </p:nvPr>
        </p:nvSpPr>
        <p:spPr>
          <a:xfrm>
            <a:off x="262128" y="1097280"/>
            <a:ext cx="11631168" cy="5151120"/>
          </a:xfrm>
        </p:spPr>
        <p:txBody>
          <a:bodyPr>
            <a:normAutofit/>
          </a:bodyPr>
          <a:lstStyle/>
          <a:p>
            <a:r>
              <a:rPr lang="en-US" b="1" dirty="0"/>
              <a:t>Variable: Quality</a:t>
            </a:r>
          </a:p>
          <a:p>
            <a:pPr lvl="1"/>
            <a:r>
              <a:rPr lang="en-US" dirty="0"/>
              <a:t>Mostly normal distribution is exhibited</a:t>
            </a:r>
          </a:p>
          <a:p>
            <a:pPr lvl="1"/>
            <a:r>
              <a:rPr lang="en-US" dirty="0"/>
              <a:t>The 28 outliers are all either min or max</a:t>
            </a:r>
            <a:br>
              <a:rPr lang="en-US" dirty="0"/>
            </a:br>
            <a:r>
              <a:rPr lang="en-US" dirty="0"/>
              <a:t>values (very bad/good wines)</a:t>
            </a:r>
          </a:p>
          <a:p>
            <a:pPr lvl="1"/>
            <a:r>
              <a:rPr lang="en-US" dirty="0"/>
              <a:t>The distribution exhibits low positive</a:t>
            </a:r>
            <a:br>
              <a:rPr lang="en-US" dirty="0"/>
            </a:br>
            <a:r>
              <a:rPr lang="en-US" dirty="0"/>
              <a:t>skewness, as more wines were judged</a:t>
            </a:r>
            <a:br>
              <a:rPr lang="en-US" dirty="0"/>
            </a:br>
            <a:r>
              <a:rPr lang="en-US" dirty="0"/>
              <a:t>better than average</a:t>
            </a:r>
          </a:p>
          <a:p>
            <a:pPr lvl="1"/>
            <a:r>
              <a:rPr lang="en-US" dirty="0"/>
              <a:t>This is the dependent variable used </a:t>
            </a:r>
            <a:br>
              <a:rPr lang="en-US" dirty="0"/>
            </a:br>
            <a:r>
              <a:rPr lang="en-US" dirty="0"/>
              <a:t>to address the hypothesis</a:t>
            </a:r>
          </a:p>
        </p:txBody>
      </p:sp>
      <p:graphicFrame>
        <p:nvGraphicFramePr>
          <p:cNvPr id="4" name="Table 5">
            <a:extLst>
              <a:ext uri="{FF2B5EF4-FFF2-40B4-BE49-F238E27FC236}">
                <a16:creationId xmlns:a16="http://schemas.microsoft.com/office/drawing/2014/main" id="{B0777CA5-02FC-4720-A0EE-07B92F0FB8CF}"/>
              </a:ext>
            </a:extLst>
          </p:cNvPr>
          <p:cNvGraphicFramePr>
            <a:graphicFrameLocks noGrp="1"/>
          </p:cNvGraphicFramePr>
          <p:nvPr>
            <p:extLst>
              <p:ext uri="{D42A27DB-BD31-4B8C-83A1-F6EECF244321}">
                <p14:modId xmlns:p14="http://schemas.microsoft.com/office/powerpoint/2010/main" val="2199372855"/>
              </p:ext>
            </p:extLst>
          </p:nvPr>
        </p:nvGraphicFramePr>
        <p:xfrm>
          <a:off x="262128" y="5472847"/>
          <a:ext cx="11611523" cy="741680"/>
        </p:xfrm>
        <a:graphic>
          <a:graphicData uri="http://schemas.openxmlformats.org/drawingml/2006/table">
            <a:tbl>
              <a:tblPr firstRow="1" bandRow="1">
                <a:tableStyleId>{5C22544A-7EE6-4342-B048-85BDC9FD1C3A}</a:tableStyleId>
              </a:tblPr>
              <a:tblGrid>
                <a:gridCol w="1055593">
                  <a:extLst>
                    <a:ext uri="{9D8B030D-6E8A-4147-A177-3AD203B41FA5}">
                      <a16:colId xmlns:a16="http://schemas.microsoft.com/office/drawing/2014/main" val="147583458"/>
                    </a:ext>
                  </a:extLst>
                </a:gridCol>
                <a:gridCol w="1055593">
                  <a:extLst>
                    <a:ext uri="{9D8B030D-6E8A-4147-A177-3AD203B41FA5}">
                      <a16:colId xmlns:a16="http://schemas.microsoft.com/office/drawing/2014/main" val="2817826776"/>
                    </a:ext>
                  </a:extLst>
                </a:gridCol>
                <a:gridCol w="1055593">
                  <a:extLst>
                    <a:ext uri="{9D8B030D-6E8A-4147-A177-3AD203B41FA5}">
                      <a16:colId xmlns:a16="http://schemas.microsoft.com/office/drawing/2014/main" val="2553105525"/>
                    </a:ext>
                  </a:extLst>
                </a:gridCol>
                <a:gridCol w="1055593">
                  <a:extLst>
                    <a:ext uri="{9D8B030D-6E8A-4147-A177-3AD203B41FA5}">
                      <a16:colId xmlns:a16="http://schemas.microsoft.com/office/drawing/2014/main" val="4005137061"/>
                    </a:ext>
                  </a:extLst>
                </a:gridCol>
                <a:gridCol w="1055593">
                  <a:extLst>
                    <a:ext uri="{9D8B030D-6E8A-4147-A177-3AD203B41FA5}">
                      <a16:colId xmlns:a16="http://schemas.microsoft.com/office/drawing/2014/main" val="2143091247"/>
                    </a:ext>
                  </a:extLst>
                </a:gridCol>
                <a:gridCol w="1055593">
                  <a:extLst>
                    <a:ext uri="{9D8B030D-6E8A-4147-A177-3AD203B41FA5}">
                      <a16:colId xmlns:a16="http://schemas.microsoft.com/office/drawing/2014/main" val="390196132"/>
                    </a:ext>
                  </a:extLst>
                </a:gridCol>
                <a:gridCol w="1055593">
                  <a:extLst>
                    <a:ext uri="{9D8B030D-6E8A-4147-A177-3AD203B41FA5}">
                      <a16:colId xmlns:a16="http://schemas.microsoft.com/office/drawing/2014/main" val="1797966208"/>
                    </a:ext>
                  </a:extLst>
                </a:gridCol>
                <a:gridCol w="1055593">
                  <a:extLst>
                    <a:ext uri="{9D8B030D-6E8A-4147-A177-3AD203B41FA5}">
                      <a16:colId xmlns:a16="http://schemas.microsoft.com/office/drawing/2014/main" val="4283843125"/>
                    </a:ext>
                  </a:extLst>
                </a:gridCol>
                <a:gridCol w="1055593">
                  <a:extLst>
                    <a:ext uri="{9D8B030D-6E8A-4147-A177-3AD203B41FA5}">
                      <a16:colId xmlns:a16="http://schemas.microsoft.com/office/drawing/2014/main" val="2193506908"/>
                    </a:ext>
                  </a:extLst>
                </a:gridCol>
                <a:gridCol w="1055593">
                  <a:extLst>
                    <a:ext uri="{9D8B030D-6E8A-4147-A177-3AD203B41FA5}">
                      <a16:colId xmlns:a16="http://schemas.microsoft.com/office/drawing/2014/main" val="173117405"/>
                    </a:ext>
                  </a:extLst>
                </a:gridCol>
                <a:gridCol w="1055593">
                  <a:extLst>
                    <a:ext uri="{9D8B030D-6E8A-4147-A177-3AD203B41FA5}">
                      <a16:colId xmlns:a16="http://schemas.microsoft.com/office/drawing/2014/main" val="359621395"/>
                    </a:ext>
                  </a:extLst>
                </a:gridCol>
              </a:tblGrid>
              <a:tr h="370840">
                <a:tc>
                  <a:txBody>
                    <a:bodyPr/>
                    <a:lstStyle/>
                    <a:p>
                      <a:pPr algn="ctr"/>
                      <a:r>
                        <a:rPr lang="en-US" sz="1400" dirty="0"/>
                        <a:t>Count</a:t>
                      </a:r>
                    </a:p>
                  </a:txBody>
                  <a:tcPr/>
                </a:tc>
                <a:tc>
                  <a:txBody>
                    <a:bodyPr/>
                    <a:lstStyle/>
                    <a:p>
                      <a:pPr algn="ctr"/>
                      <a:r>
                        <a:rPr lang="en-US" sz="1400" dirty="0"/>
                        <a:t>Min</a:t>
                      </a:r>
                    </a:p>
                  </a:txBody>
                  <a:tcPr/>
                </a:tc>
                <a:tc>
                  <a:txBody>
                    <a:bodyPr/>
                    <a:lstStyle/>
                    <a:p>
                      <a:pPr algn="ctr"/>
                      <a:r>
                        <a:rPr lang="en-US" sz="1400" dirty="0"/>
                        <a:t>Mean</a:t>
                      </a:r>
                    </a:p>
                  </a:txBody>
                  <a:tcPr/>
                </a:tc>
                <a:tc>
                  <a:txBody>
                    <a:bodyPr/>
                    <a:lstStyle/>
                    <a:p>
                      <a:pPr algn="ctr"/>
                      <a:r>
                        <a:rPr lang="en-US" sz="1400" dirty="0"/>
                        <a:t>Median</a:t>
                      </a:r>
                    </a:p>
                  </a:txBody>
                  <a:tcPr/>
                </a:tc>
                <a:tc>
                  <a:txBody>
                    <a:bodyPr/>
                    <a:lstStyle/>
                    <a:p>
                      <a:pPr algn="ctr"/>
                      <a:r>
                        <a:rPr lang="en-US" sz="1400" dirty="0"/>
                        <a:t>Mode</a:t>
                      </a:r>
                    </a:p>
                  </a:txBody>
                  <a:tcPr/>
                </a:tc>
                <a:tc>
                  <a:txBody>
                    <a:bodyPr/>
                    <a:lstStyle/>
                    <a:p>
                      <a:pPr algn="ctr"/>
                      <a:r>
                        <a:rPr lang="en-US" sz="1400" dirty="0"/>
                        <a:t>Max</a:t>
                      </a:r>
                    </a:p>
                  </a:txBody>
                  <a:tcPr/>
                </a:tc>
                <a:tc>
                  <a:txBody>
                    <a:bodyPr/>
                    <a:lstStyle/>
                    <a:p>
                      <a:pPr algn="ctr"/>
                      <a:r>
                        <a:rPr lang="en-US" sz="1400" dirty="0"/>
                        <a:t>Variance</a:t>
                      </a:r>
                    </a:p>
                  </a:txBody>
                  <a:tcPr/>
                </a:tc>
                <a:tc>
                  <a:txBody>
                    <a:bodyPr/>
                    <a:lstStyle/>
                    <a:p>
                      <a:pPr algn="ctr"/>
                      <a:r>
                        <a:rPr lang="en-US" sz="1400" dirty="0"/>
                        <a:t>Std Dev</a:t>
                      </a:r>
                    </a:p>
                  </a:txBody>
                  <a:tcPr/>
                </a:tc>
                <a:tc>
                  <a:txBody>
                    <a:bodyPr/>
                    <a:lstStyle/>
                    <a:p>
                      <a:pPr algn="ctr"/>
                      <a:r>
                        <a:rPr lang="en-US" sz="1400" dirty="0"/>
                        <a:t>Skew</a:t>
                      </a:r>
                    </a:p>
                  </a:txBody>
                  <a:tcPr/>
                </a:tc>
                <a:tc>
                  <a:txBody>
                    <a:bodyPr/>
                    <a:lstStyle/>
                    <a:p>
                      <a:pPr algn="ctr"/>
                      <a:r>
                        <a:rPr lang="en-US" sz="1400" dirty="0"/>
                        <a:t>Outliers (#)</a:t>
                      </a:r>
                    </a:p>
                  </a:txBody>
                  <a:tcPr/>
                </a:tc>
                <a:tc>
                  <a:txBody>
                    <a:bodyPr/>
                    <a:lstStyle/>
                    <a:p>
                      <a:pPr algn="ctr"/>
                      <a:r>
                        <a:rPr lang="en-US" sz="1400" dirty="0"/>
                        <a:t>Outlier (%)</a:t>
                      </a:r>
                    </a:p>
                  </a:txBody>
                  <a:tcPr/>
                </a:tc>
                <a:extLst>
                  <a:ext uri="{0D108BD9-81ED-4DB2-BD59-A6C34878D82A}">
                    <a16:rowId xmlns:a16="http://schemas.microsoft.com/office/drawing/2014/main" val="2493029003"/>
                  </a:ext>
                </a:extLst>
              </a:tr>
              <a:tr h="370840">
                <a:tc>
                  <a:txBody>
                    <a:bodyPr/>
                    <a:lstStyle/>
                    <a:p>
                      <a:pPr algn="ctr"/>
                      <a:r>
                        <a:rPr lang="en-US" dirty="0"/>
                        <a:t>1599</a:t>
                      </a:r>
                    </a:p>
                  </a:txBody>
                  <a:tcPr/>
                </a:tc>
                <a:tc>
                  <a:txBody>
                    <a:bodyPr/>
                    <a:lstStyle/>
                    <a:p>
                      <a:pPr algn="ctr"/>
                      <a:r>
                        <a:rPr lang="en-US" dirty="0"/>
                        <a:t>3</a:t>
                      </a:r>
                    </a:p>
                  </a:txBody>
                  <a:tcPr/>
                </a:tc>
                <a:tc>
                  <a:txBody>
                    <a:bodyPr/>
                    <a:lstStyle/>
                    <a:p>
                      <a:pPr algn="ctr"/>
                      <a:r>
                        <a:rPr lang="en-US" dirty="0"/>
                        <a:t>5.64</a:t>
                      </a:r>
                    </a:p>
                  </a:txBody>
                  <a:tcPr/>
                </a:tc>
                <a:tc>
                  <a:txBody>
                    <a:bodyPr/>
                    <a:lstStyle/>
                    <a:p>
                      <a:pPr algn="ctr"/>
                      <a:r>
                        <a:rPr lang="en-US" dirty="0"/>
                        <a:t>6.0</a:t>
                      </a:r>
                    </a:p>
                  </a:txBody>
                  <a:tcPr/>
                </a:tc>
                <a:tc>
                  <a:txBody>
                    <a:bodyPr/>
                    <a:lstStyle/>
                    <a:p>
                      <a:pPr algn="ctr"/>
                      <a:r>
                        <a:rPr lang="en-US" dirty="0"/>
                        <a:t>5</a:t>
                      </a:r>
                    </a:p>
                  </a:txBody>
                  <a:tcPr/>
                </a:tc>
                <a:tc>
                  <a:txBody>
                    <a:bodyPr/>
                    <a:lstStyle/>
                    <a:p>
                      <a:pPr algn="ctr"/>
                      <a:r>
                        <a:rPr lang="en-US" dirty="0"/>
                        <a:t>8</a:t>
                      </a:r>
                    </a:p>
                  </a:txBody>
                  <a:tcPr/>
                </a:tc>
                <a:tc>
                  <a:txBody>
                    <a:bodyPr/>
                    <a:lstStyle/>
                    <a:p>
                      <a:pPr algn="ctr"/>
                      <a:r>
                        <a:rPr lang="en-US" dirty="0"/>
                        <a:t>0.65</a:t>
                      </a:r>
                    </a:p>
                  </a:txBody>
                  <a:tcPr/>
                </a:tc>
                <a:tc>
                  <a:txBody>
                    <a:bodyPr/>
                    <a:lstStyle/>
                    <a:p>
                      <a:pPr algn="ctr"/>
                      <a:r>
                        <a:rPr lang="en-US" dirty="0"/>
                        <a:t>0.81</a:t>
                      </a:r>
                    </a:p>
                  </a:txBody>
                  <a:tcPr/>
                </a:tc>
                <a:tc>
                  <a:txBody>
                    <a:bodyPr/>
                    <a:lstStyle/>
                    <a:p>
                      <a:pPr algn="ctr"/>
                      <a:r>
                        <a:rPr lang="en-US" dirty="0"/>
                        <a:t>0.22</a:t>
                      </a:r>
                    </a:p>
                  </a:txBody>
                  <a:tcPr/>
                </a:tc>
                <a:tc>
                  <a:txBody>
                    <a:bodyPr/>
                    <a:lstStyle/>
                    <a:p>
                      <a:pPr algn="ctr"/>
                      <a:r>
                        <a:rPr lang="en-US" dirty="0"/>
                        <a:t>28</a:t>
                      </a:r>
                    </a:p>
                  </a:txBody>
                  <a:tcPr/>
                </a:tc>
                <a:tc>
                  <a:txBody>
                    <a:bodyPr/>
                    <a:lstStyle/>
                    <a:p>
                      <a:pPr algn="ctr"/>
                      <a:r>
                        <a:rPr lang="en-US" dirty="0"/>
                        <a:t>1.75</a:t>
                      </a:r>
                    </a:p>
                  </a:txBody>
                  <a:tcPr/>
                </a:tc>
                <a:extLst>
                  <a:ext uri="{0D108BD9-81ED-4DB2-BD59-A6C34878D82A}">
                    <a16:rowId xmlns:a16="http://schemas.microsoft.com/office/drawing/2014/main" val="2089698398"/>
                  </a:ext>
                </a:extLst>
              </a:tr>
            </a:tbl>
          </a:graphicData>
        </a:graphic>
      </p:graphicFrame>
      <p:pic>
        <p:nvPicPr>
          <p:cNvPr id="6" name="Picture 5" descr="Chart, histogram&#10;&#10;Description automatically generated">
            <a:extLst>
              <a:ext uri="{FF2B5EF4-FFF2-40B4-BE49-F238E27FC236}">
                <a16:creationId xmlns:a16="http://schemas.microsoft.com/office/drawing/2014/main" id="{F30BC7BB-BF89-4FF7-9D76-500294E24D25}"/>
              </a:ext>
            </a:extLst>
          </p:cNvPr>
          <p:cNvPicPr>
            <a:picLocks noChangeAspect="1"/>
          </p:cNvPicPr>
          <p:nvPr/>
        </p:nvPicPr>
        <p:blipFill>
          <a:blip r:embed="rId2"/>
          <a:stretch>
            <a:fillRect/>
          </a:stretch>
        </p:blipFill>
        <p:spPr>
          <a:xfrm>
            <a:off x="6387251" y="1132495"/>
            <a:ext cx="5486400" cy="4114800"/>
          </a:xfrm>
          <a:prstGeom prst="rect">
            <a:avLst/>
          </a:prstGeom>
          <a:ln w="3175">
            <a:solidFill>
              <a:schemeClr val="tx1"/>
            </a:solidFill>
          </a:ln>
        </p:spPr>
      </p:pic>
    </p:spTree>
    <p:extLst>
      <p:ext uri="{BB962C8B-B14F-4D97-AF65-F5344CB8AC3E}">
        <p14:creationId xmlns:p14="http://schemas.microsoft.com/office/powerpoint/2010/main" val="996172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6ABEC-364E-4C10-98B7-68280700B553}"/>
              </a:ext>
            </a:extLst>
          </p:cNvPr>
          <p:cNvSpPr>
            <a:spLocks noGrp="1"/>
          </p:cNvSpPr>
          <p:nvPr>
            <p:ph type="title"/>
          </p:nvPr>
        </p:nvSpPr>
        <p:spPr>
          <a:xfrm>
            <a:off x="262128" y="128016"/>
            <a:ext cx="11631168" cy="743712"/>
          </a:xfrm>
        </p:spPr>
        <p:txBody>
          <a:bodyPr/>
          <a:lstStyle/>
          <a:p>
            <a:r>
              <a:rPr lang="en-US" dirty="0"/>
              <a:t>PMF Comparison</a:t>
            </a:r>
          </a:p>
        </p:txBody>
      </p:sp>
      <p:sp>
        <p:nvSpPr>
          <p:cNvPr id="3" name="Content Placeholder 2">
            <a:extLst>
              <a:ext uri="{FF2B5EF4-FFF2-40B4-BE49-F238E27FC236}">
                <a16:creationId xmlns:a16="http://schemas.microsoft.com/office/drawing/2014/main" id="{E400B0C5-43EA-451F-8C7B-B30D91EF0354}"/>
              </a:ext>
            </a:extLst>
          </p:cNvPr>
          <p:cNvSpPr>
            <a:spLocks noGrp="1"/>
          </p:cNvSpPr>
          <p:nvPr>
            <p:ph idx="1"/>
          </p:nvPr>
        </p:nvSpPr>
        <p:spPr>
          <a:xfrm>
            <a:off x="262128" y="1097280"/>
            <a:ext cx="11631168" cy="5151120"/>
          </a:xfrm>
        </p:spPr>
        <p:txBody>
          <a:bodyPr>
            <a:normAutofit/>
          </a:bodyPr>
          <a:lstStyle/>
          <a:p>
            <a:pPr lvl="1"/>
            <a:r>
              <a:rPr lang="en-US" sz="2600" dirty="0"/>
              <a:t>The “</a:t>
            </a:r>
            <a:r>
              <a:rPr lang="en-US" sz="2600" dirty="0">
                <a:solidFill>
                  <a:srgbClr val="0000FF"/>
                </a:solidFill>
              </a:rPr>
              <a:t>All Alcohol</a:t>
            </a:r>
            <a:r>
              <a:rPr lang="en-US" sz="2600" dirty="0"/>
              <a:t>” PMF is calculated from</a:t>
            </a:r>
            <a:br>
              <a:rPr lang="en-US" sz="2600" dirty="0"/>
            </a:br>
            <a:r>
              <a:rPr lang="en-US" sz="2600" dirty="0"/>
              <a:t>all 1,599 observations</a:t>
            </a:r>
          </a:p>
          <a:p>
            <a:pPr lvl="1"/>
            <a:r>
              <a:rPr lang="en-US" sz="2600" dirty="0"/>
              <a:t>The “</a:t>
            </a:r>
            <a:r>
              <a:rPr lang="en-US" sz="2600" dirty="0">
                <a:solidFill>
                  <a:srgbClr val="FF0000"/>
                </a:solidFill>
              </a:rPr>
              <a:t>High Alcohol</a:t>
            </a:r>
            <a:r>
              <a:rPr lang="en-US" sz="2600" dirty="0"/>
              <a:t>” PMF is from</a:t>
            </a:r>
            <a:br>
              <a:rPr lang="en-US" sz="2600" dirty="0"/>
            </a:br>
            <a:r>
              <a:rPr lang="en-US" sz="2600" dirty="0"/>
              <a:t>observations above the mean (</a:t>
            </a:r>
            <a:r>
              <a:rPr lang="en-US" sz="2600" i="1" dirty="0"/>
              <a:t>n</a:t>
            </a:r>
            <a:r>
              <a:rPr lang="en-US" sz="2600" dirty="0"/>
              <a:t> = 683)</a:t>
            </a:r>
          </a:p>
          <a:p>
            <a:pPr lvl="1"/>
            <a:r>
              <a:rPr lang="en-US" sz="2600" dirty="0"/>
              <a:t>The plot shows higher levels of alcohol</a:t>
            </a:r>
            <a:br>
              <a:rPr lang="en-US" sz="2600" dirty="0"/>
            </a:br>
            <a:r>
              <a:rPr lang="en-US" sz="2600" dirty="0"/>
              <a:t>are more probable to net higher quality</a:t>
            </a:r>
            <a:br>
              <a:rPr lang="en-US" sz="2600" dirty="0"/>
            </a:br>
            <a:r>
              <a:rPr lang="en-US" sz="2600" dirty="0"/>
              <a:t>scores, with the inverse also being true</a:t>
            </a:r>
          </a:p>
          <a:p>
            <a:pPr lvl="1"/>
            <a:r>
              <a:rPr lang="en-US" sz="2600" dirty="0"/>
              <a:t>This comparison supports the rejection of </a:t>
            </a:r>
            <a:br>
              <a:rPr lang="en-US" sz="2600" dirty="0"/>
            </a:br>
            <a:r>
              <a:rPr lang="en-US" sz="2600" dirty="0"/>
              <a:t>the null hypothesis, so additional testing </a:t>
            </a:r>
            <a:br>
              <a:rPr lang="en-US" sz="2600" dirty="0"/>
            </a:br>
            <a:r>
              <a:rPr lang="en-US" sz="2600" dirty="0"/>
              <a:t>is warranted</a:t>
            </a:r>
          </a:p>
        </p:txBody>
      </p:sp>
      <p:pic>
        <p:nvPicPr>
          <p:cNvPr id="7" name="Picture 6" descr="Chart, box and whisker chart&#10;&#10;Description automatically generated">
            <a:extLst>
              <a:ext uri="{FF2B5EF4-FFF2-40B4-BE49-F238E27FC236}">
                <a16:creationId xmlns:a16="http://schemas.microsoft.com/office/drawing/2014/main" id="{8EDD077F-D80E-4857-A901-2CEDE391F903}"/>
              </a:ext>
            </a:extLst>
          </p:cNvPr>
          <p:cNvPicPr>
            <a:picLocks noChangeAspect="1"/>
          </p:cNvPicPr>
          <p:nvPr/>
        </p:nvPicPr>
        <p:blipFill>
          <a:blip r:embed="rId2"/>
          <a:stretch>
            <a:fillRect/>
          </a:stretch>
        </p:blipFill>
        <p:spPr>
          <a:xfrm>
            <a:off x="6443472" y="1097280"/>
            <a:ext cx="5486400" cy="4114800"/>
          </a:xfrm>
          <a:prstGeom prst="rect">
            <a:avLst/>
          </a:prstGeom>
          <a:ln w="3175">
            <a:solidFill>
              <a:schemeClr val="tx1"/>
            </a:solidFill>
          </a:ln>
        </p:spPr>
      </p:pic>
    </p:spTree>
    <p:extLst>
      <p:ext uri="{BB962C8B-B14F-4D97-AF65-F5344CB8AC3E}">
        <p14:creationId xmlns:p14="http://schemas.microsoft.com/office/powerpoint/2010/main" val="4176707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6ABEC-364E-4C10-98B7-68280700B553}"/>
              </a:ext>
            </a:extLst>
          </p:cNvPr>
          <p:cNvSpPr>
            <a:spLocks noGrp="1"/>
          </p:cNvSpPr>
          <p:nvPr>
            <p:ph type="title"/>
          </p:nvPr>
        </p:nvSpPr>
        <p:spPr>
          <a:xfrm>
            <a:off x="262128" y="128016"/>
            <a:ext cx="11631168" cy="743712"/>
          </a:xfrm>
        </p:spPr>
        <p:txBody>
          <a:bodyPr/>
          <a:lstStyle/>
          <a:p>
            <a:r>
              <a:rPr lang="en-US" dirty="0"/>
              <a:t>CDF Comparison</a:t>
            </a:r>
          </a:p>
        </p:txBody>
      </p:sp>
      <p:sp>
        <p:nvSpPr>
          <p:cNvPr id="3" name="Content Placeholder 2">
            <a:extLst>
              <a:ext uri="{FF2B5EF4-FFF2-40B4-BE49-F238E27FC236}">
                <a16:creationId xmlns:a16="http://schemas.microsoft.com/office/drawing/2014/main" id="{E400B0C5-43EA-451F-8C7B-B30D91EF0354}"/>
              </a:ext>
            </a:extLst>
          </p:cNvPr>
          <p:cNvSpPr>
            <a:spLocks noGrp="1"/>
          </p:cNvSpPr>
          <p:nvPr>
            <p:ph idx="1"/>
          </p:nvPr>
        </p:nvSpPr>
        <p:spPr>
          <a:xfrm>
            <a:off x="262128" y="1097280"/>
            <a:ext cx="11631168" cy="5151120"/>
          </a:xfrm>
        </p:spPr>
        <p:txBody>
          <a:bodyPr>
            <a:normAutofit/>
          </a:bodyPr>
          <a:lstStyle/>
          <a:p>
            <a:pPr lvl="1"/>
            <a:r>
              <a:rPr lang="en-US" sz="2600" dirty="0"/>
              <a:t>The “</a:t>
            </a:r>
            <a:r>
              <a:rPr lang="en-US" sz="2600" dirty="0">
                <a:solidFill>
                  <a:srgbClr val="0000FF"/>
                </a:solidFill>
              </a:rPr>
              <a:t>All Alcohol</a:t>
            </a:r>
            <a:r>
              <a:rPr lang="en-US" sz="2600" dirty="0"/>
              <a:t>” CDF is calculated from</a:t>
            </a:r>
            <a:br>
              <a:rPr lang="en-US" sz="2600" dirty="0"/>
            </a:br>
            <a:r>
              <a:rPr lang="en-US" sz="2600" dirty="0"/>
              <a:t>all 1,599 observations</a:t>
            </a:r>
          </a:p>
          <a:p>
            <a:pPr lvl="1"/>
            <a:r>
              <a:rPr lang="en-US" sz="2600" dirty="0"/>
              <a:t>The “</a:t>
            </a:r>
            <a:r>
              <a:rPr lang="en-US" sz="2600" dirty="0">
                <a:solidFill>
                  <a:srgbClr val="FF0000"/>
                </a:solidFill>
              </a:rPr>
              <a:t>High Alcohol</a:t>
            </a:r>
            <a:r>
              <a:rPr lang="en-US" sz="2600" dirty="0"/>
              <a:t>” CDF is from</a:t>
            </a:r>
            <a:br>
              <a:rPr lang="en-US" sz="2600" dirty="0"/>
            </a:br>
            <a:r>
              <a:rPr lang="en-US" sz="2600" dirty="0"/>
              <a:t>observations above the mean (</a:t>
            </a:r>
            <a:r>
              <a:rPr lang="en-US" sz="2600" i="1" dirty="0"/>
              <a:t>n</a:t>
            </a:r>
            <a:r>
              <a:rPr lang="en-US" sz="2600" dirty="0"/>
              <a:t> = 683)</a:t>
            </a:r>
          </a:p>
          <a:p>
            <a:pPr lvl="1"/>
            <a:r>
              <a:rPr lang="en-US" sz="2600" dirty="0"/>
              <a:t>The plot shows higher levels of alcohol</a:t>
            </a:r>
            <a:br>
              <a:rPr lang="en-US" sz="2600" dirty="0"/>
            </a:br>
            <a:r>
              <a:rPr lang="en-US" sz="2600" dirty="0"/>
              <a:t>tend to have lower levels of volatile</a:t>
            </a:r>
            <a:br>
              <a:rPr lang="en-US" sz="2600" dirty="0"/>
            </a:br>
            <a:r>
              <a:rPr lang="en-US" sz="2600" dirty="0"/>
              <a:t>acidity</a:t>
            </a:r>
          </a:p>
          <a:p>
            <a:pPr lvl="1"/>
            <a:r>
              <a:rPr lang="en-US" sz="2600" dirty="0"/>
              <a:t>Volatile acidity at higher levels spoils the</a:t>
            </a:r>
            <a:br>
              <a:rPr lang="en-US" sz="2600" dirty="0"/>
            </a:br>
            <a:r>
              <a:rPr lang="en-US" sz="2600" dirty="0"/>
              <a:t>flavor of wine</a:t>
            </a:r>
          </a:p>
          <a:p>
            <a:pPr lvl="1"/>
            <a:r>
              <a:rPr lang="en-US" sz="2600" dirty="0"/>
              <a:t>This relationship might mean volatile acidity will be a useful explanatory variable</a:t>
            </a:r>
          </a:p>
        </p:txBody>
      </p:sp>
      <p:pic>
        <p:nvPicPr>
          <p:cNvPr id="5" name="Picture 4" descr="Chart&#10;&#10;Description automatically generated">
            <a:extLst>
              <a:ext uri="{FF2B5EF4-FFF2-40B4-BE49-F238E27FC236}">
                <a16:creationId xmlns:a16="http://schemas.microsoft.com/office/drawing/2014/main" id="{F2BD95BB-2B73-4925-87D8-9FEA0A962CB7}"/>
              </a:ext>
            </a:extLst>
          </p:cNvPr>
          <p:cNvPicPr>
            <a:picLocks noChangeAspect="1"/>
          </p:cNvPicPr>
          <p:nvPr/>
        </p:nvPicPr>
        <p:blipFill>
          <a:blip r:embed="rId2"/>
          <a:stretch>
            <a:fillRect/>
          </a:stretch>
        </p:blipFill>
        <p:spPr>
          <a:xfrm>
            <a:off x="6443472" y="1097280"/>
            <a:ext cx="5486400" cy="4114800"/>
          </a:xfrm>
          <a:prstGeom prst="rect">
            <a:avLst/>
          </a:prstGeom>
          <a:ln w="3175">
            <a:solidFill>
              <a:schemeClr val="tx1"/>
            </a:solidFill>
          </a:ln>
        </p:spPr>
      </p:pic>
    </p:spTree>
    <p:extLst>
      <p:ext uri="{BB962C8B-B14F-4D97-AF65-F5344CB8AC3E}">
        <p14:creationId xmlns:p14="http://schemas.microsoft.com/office/powerpoint/2010/main" val="1301132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6ABEC-364E-4C10-98B7-68280700B553}"/>
              </a:ext>
            </a:extLst>
          </p:cNvPr>
          <p:cNvSpPr>
            <a:spLocks noGrp="1"/>
          </p:cNvSpPr>
          <p:nvPr>
            <p:ph type="title"/>
          </p:nvPr>
        </p:nvSpPr>
        <p:spPr>
          <a:xfrm>
            <a:off x="262128" y="128016"/>
            <a:ext cx="11631168" cy="743712"/>
          </a:xfrm>
        </p:spPr>
        <p:txBody>
          <a:bodyPr/>
          <a:lstStyle/>
          <a:p>
            <a:r>
              <a:rPr lang="en-US" dirty="0"/>
              <a:t>Analytical Distribution</a:t>
            </a:r>
          </a:p>
        </p:txBody>
      </p:sp>
      <p:sp>
        <p:nvSpPr>
          <p:cNvPr id="3" name="Content Placeholder 2">
            <a:extLst>
              <a:ext uri="{FF2B5EF4-FFF2-40B4-BE49-F238E27FC236}">
                <a16:creationId xmlns:a16="http://schemas.microsoft.com/office/drawing/2014/main" id="{E400B0C5-43EA-451F-8C7B-B30D91EF0354}"/>
              </a:ext>
            </a:extLst>
          </p:cNvPr>
          <p:cNvSpPr>
            <a:spLocks noGrp="1"/>
          </p:cNvSpPr>
          <p:nvPr>
            <p:ph idx="1"/>
          </p:nvPr>
        </p:nvSpPr>
        <p:spPr>
          <a:xfrm>
            <a:off x="262128" y="1097280"/>
            <a:ext cx="11631168" cy="5151120"/>
          </a:xfrm>
        </p:spPr>
        <p:txBody>
          <a:bodyPr>
            <a:normAutofit fontScale="92500" lnSpcReduction="10000"/>
          </a:bodyPr>
          <a:lstStyle/>
          <a:p>
            <a:pPr lvl="1"/>
            <a:r>
              <a:rPr lang="en-US" sz="2600" dirty="0"/>
              <a:t>This is a normal model with a linear</a:t>
            </a:r>
            <a:br>
              <a:rPr lang="en-US" sz="2600" dirty="0"/>
            </a:br>
            <a:r>
              <a:rPr lang="en-US" sz="2600" dirty="0"/>
              <a:t>scale</a:t>
            </a:r>
          </a:p>
          <a:p>
            <a:pPr lvl="1"/>
            <a:r>
              <a:rPr lang="en-US" sz="2600" dirty="0"/>
              <a:t>The plot shows the potential problems</a:t>
            </a:r>
            <a:br>
              <a:rPr lang="en-US" sz="2600" dirty="0"/>
            </a:br>
            <a:r>
              <a:rPr lang="en-US" sz="2600" dirty="0"/>
              <a:t>of attempting to model the citric acid</a:t>
            </a:r>
            <a:br>
              <a:rPr lang="en-US" sz="2600" dirty="0"/>
            </a:br>
            <a:r>
              <a:rPr lang="en-US" sz="2600" dirty="0"/>
              <a:t>variable</a:t>
            </a:r>
          </a:p>
          <a:p>
            <a:pPr lvl="1"/>
            <a:r>
              <a:rPr lang="en-US" sz="2600" dirty="0"/>
              <a:t>At the low end, the model under-</a:t>
            </a:r>
            <a:br>
              <a:rPr lang="en-US" sz="2600" dirty="0"/>
            </a:br>
            <a:r>
              <a:rPr lang="en-US" sz="2600" dirty="0"/>
              <a:t>estimates citric acid levels</a:t>
            </a:r>
          </a:p>
          <a:p>
            <a:pPr lvl="1"/>
            <a:r>
              <a:rPr lang="en-US" sz="2600" dirty="0"/>
              <a:t>At the high end, the model over-</a:t>
            </a:r>
            <a:br>
              <a:rPr lang="en-US" sz="2600" dirty="0"/>
            </a:br>
            <a:r>
              <a:rPr lang="en-US" sz="2600" dirty="0"/>
              <a:t>estimates citric acid levels</a:t>
            </a:r>
          </a:p>
          <a:p>
            <a:pPr lvl="1"/>
            <a:r>
              <a:rPr lang="en-US" sz="2600" dirty="0"/>
              <a:t>This model is a poor fit for the variable </a:t>
            </a:r>
          </a:p>
          <a:p>
            <a:pPr lvl="1"/>
            <a:r>
              <a:rPr lang="en-US" sz="2600" dirty="0"/>
              <a:t>A different type of distribution model is warranted were additional</a:t>
            </a:r>
            <a:br>
              <a:rPr lang="en-US" sz="2600" dirty="0"/>
            </a:br>
            <a:r>
              <a:rPr lang="en-US" sz="2600" dirty="0"/>
              <a:t>analysis of citric acid required</a:t>
            </a:r>
          </a:p>
        </p:txBody>
      </p:sp>
      <p:pic>
        <p:nvPicPr>
          <p:cNvPr id="6" name="Picture 5" descr="Chart, line chart&#10;&#10;Description automatically generated">
            <a:extLst>
              <a:ext uri="{FF2B5EF4-FFF2-40B4-BE49-F238E27FC236}">
                <a16:creationId xmlns:a16="http://schemas.microsoft.com/office/drawing/2014/main" id="{16E0D16D-0054-4BE7-A1D3-A40662A6D216}"/>
              </a:ext>
            </a:extLst>
          </p:cNvPr>
          <p:cNvPicPr>
            <a:picLocks noChangeAspect="1"/>
          </p:cNvPicPr>
          <p:nvPr/>
        </p:nvPicPr>
        <p:blipFill>
          <a:blip r:embed="rId2"/>
          <a:stretch>
            <a:fillRect/>
          </a:stretch>
        </p:blipFill>
        <p:spPr>
          <a:xfrm>
            <a:off x="6443472" y="1097280"/>
            <a:ext cx="5486400" cy="4114800"/>
          </a:xfrm>
          <a:prstGeom prst="rect">
            <a:avLst/>
          </a:prstGeom>
          <a:ln w="3175">
            <a:solidFill>
              <a:schemeClr val="tx1"/>
            </a:solidFill>
          </a:ln>
        </p:spPr>
      </p:pic>
    </p:spTree>
    <p:extLst>
      <p:ext uri="{BB962C8B-B14F-4D97-AF65-F5344CB8AC3E}">
        <p14:creationId xmlns:p14="http://schemas.microsoft.com/office/powerpoint/2010/main" val="3022109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6ABEC-364E-4C10-98B7-68280700B553}"/>
              </a:ext>
            </a:extLst>
          </p:cNvPr>
          <p:cNvSpPr>
            <a:spLocks noGrp="1"/>
          </p:cNvSpPr>
          <p:nvPr>
            <p:ph type="title"/>
          </p:nvPr>
        </p:nvSpPr>
        <p:spPr>
          <a:xfrm>
            <a:off x="262128" y="128016"/>
            <a:ext cx="11631168" cy="743712"/>
          </a:xfrm>
        </p:spPr>
        <p:txBody>
          <a:bodyPr/>
          <a:lstStyle/>
          <a:p>
            <a:r>
              <a:rPr lang="en-US" dirty="0"/>
              <a:t>Scatter Plots</a:t>
            </a:r>
          </a:p>
        </p:txBody>
      </p:sp>
      <p:sp>
        <p:nvSpPr>
          <p:cNvPr id="3" name="Content Placeholder 2">
            <a:extLst>
              <a:ext uri="{FF2B5EF4-FFF2-40B4-BE49-F238E27FC236}">
                <a16:creationId xmlns:a16="http://schemas.microsoft.com/office/drawing/2014/main" id="{E400B0C5-43EA-451F-8C7B-B30D91EF0354}"/>
              </a:ext>
            </a:extLst>
          </p:cNvPr>
          <p:cNvSpPr>
            <a:spLocks noGrp="1"/>
          </p:cNvSpPr>
          <p:nvPr>
            <p:ph idx="1"/>
          </p:nvPr>
        </p:nvSpPr>
        <p:spPr>
          <a:xfrm>
            <a:off x="262128" y="1097280"/>
            <a:ext cx="11631168" cy="5151120"/>
          </a:xfrm>
        </p:spPr>
        <p:txBody>
          <a:bodyPr>
            <a:normAutofit/>
          </a:bodyPr>
          <a:lstStyle/>
          <a:p>
            <a:pPr lvl="1"/>
            <a:r>
              <a:rPr lang="en-US" sz="1800" dirty="0"/>
              <a:t>These plots look for relationships between potential explanatory variables</a:t>
            </a:r>
          </a:p>
          <a:p>
            <a:pPr lvl="1"/>
            <a:r>
              <a:rPr lang="en-US" sz="1800" dirty="0"/>
              <a:t>Plot One (Alcohol/Sulphates) indicates no meaningful linear or non-linear correlation</a:t>
            </a:r>
          </a:p>
          <a:p>
            <a:pPr lvl="1"/>
            <a:r>
              <a:rPr lang="en-US" sz="1800" dirty="0"/>
              <a:t>Plot Two (Chlorides/Citric Acid) does show evidence of a linear relationship in quadrant III, but the low Spearman’s </a:t>
            </a:r>
            <a:br>
              <a:rPr lang="en-US" sz="1800" dirty="0"/>
            </a:br>
            <a:r>
              <a:rPr lang="en-US" sz="1800" dirty="0"/>
              <a:t>stat relative to Pearson’s is likely an indication that Citric Acid’s long tail and ample outliers are the likely cause</a:t>
            </a:r>
          </a:p>
          <a:p>
            <a:pPr lvl="1"/>
            <a:r>
              <a:rPr lang="en-US" sz="1800" dirty="0"/>
              <a:t>The test stats (below) support the visual analysis</a:t>
            </a:r>
          </a:p>
        </p:txBody>
      </p:sp>
      <p:pic>
        <p:nvPicPr>
          <p:cNvPr id="5" name="Content Placeholder 4" descr="Chart, scatter chart&#10;&#10;Description automatically generated">
            <a:extLst>
              <a:ext uri="{FF2B5EF4-FFF2-40B4-BE49-F238E27FC236}">
                <a16:creationId xmlns:a16="http://schemas.microsoft.com/office/drawing/2014/main" id="{259F13F2-70DB-4D0B-8CA2-970350CE0E7F}"/>
              </a:ext>
            </a:extLst>
          </p:cNvPr>
          <p:cNvPicPr>
            <a:picLocks noChangeAspect="1"/>
          </p:cNvPicPr>
          <p:nvPr/>
        </p:nvPicPr>
        <p:blipFill>
          <a:blip r:embed="rId2"/>
          <a:stretch>
            <a:fillRect/>
          </a:stretch>
        </p:blipFill>
        <p:spPr>
          <a:xfrm>
            <a:off x="1989600" y="3022342"/>
            <a:ext cx="3048000" cy="2286000"/>
          </a:xfrm>
          <a:prstGeom prst="rect">
            <a:avLst/>
          </a:prstGeom>
          <a:ln w="3175">
            <a:solidFill>
              <a:schemeClr val="tx1"/>
            </a:solidFill>
          </a:ln>
        </p:spPr>
      </p:pic>
      <p:pic>
        <p:nvPicPr>
          <p:cNvPr id="7" name="Picture 6" descr="Chart, scatter chart&#10;&#10;Description automatically generated">
            <a:extLst>
              <a:ext uri="{FF2B5EF4-FFF2-40B4-BE49-F238E27FC236}">
                <a16:creationId xmlns:a16="http://schemas.microsoft.com/office/drawing/2014/main" id="{E6CF4B8F-C86F-414C-9352-47996D705161}"/>
              </a:ext>
            </a:extLst>
          </p:cNvPr>
          <p:cNvPicPr>
            <a:picLocks noChangeAspect="1"/>
          </p:cNvPicPr>
          <p:nvPr/>
        </p:nvPicPr>
        <p:blipFill>
          <a:blip r:embed="rId3"/>
          <a:stretch>
            <a:fillRect/>
          </a:stretch>
        </p:blipFill>
        <p:spPr>
          <a:xfrm>
            <a:off x="7291968" y="3022342"/>
            <a:ext cx="3048000" cy="2286000"/>
          </a:xfrm>
          <a:prstGeom prst="rect">
            <a:avLst/>
          </a:prstGeom>
          <a:ln w="3175">
            <a:solidFill>
              <a:schemeClr val="tx1"/>
            </a:solidFill>
          </a:ln>
        </p:spPr>
      </p:pic>
      <p:sp>
        <p:nvSpPr>
          <p:cNvPr id="4" name="TextBox 3">
            <a:extLst>
              <a:ext uri="{FF2B5EF4-FFF2-40B4-BE49-F238E27FC236}">
                <a16:creationId xmlns:a16="http://schemas.microsoft.com/office/drawing/2014/main" id="{4124C8D2-E4C2-4445-B2FF-1E04F1B1CB3E}"/>
              </a:ext>
            </a:extLst>
          </p:cNvPr>
          <p:cNvSpPr txBox="1"/>
          <p:nvPr/>
        </p:nvSpPr>
        <p:spPr>
          <a:xfrm>
            <a:off x="1989600" y="5308342"/>
            <a:ext cx="3657599" cy="1077218"/>
          </a:xfrm>
          <a:prstGeom prst="rect">
            <a:avLst/>
          </a:prstGeom>
          <a:noFill/>
        </p:spPr>
        <p:txBody>
          <a:bodyPr wrap="square" rtlCol="0">
            <a:spAutoFit/>
          </a:bodyPr>
          <a:lstStyle/>
          <a:p>
            <a:r>
              <a:rPr lang="en-US" sz="1600" dirty="0"/>
              <a:t>Pearson’s Correlation:    </a:t>
            </a:r>
            <a:r>
              <a:rPr lang="en-US" sz="1200" dirty="0"/>
              <a:t> </a:t>
            </a:r>
            <a:r>
              <a:rPr lang="en-US" sz="1600" dirty="0"/>
              <a:t>0.094</a:t>
            </a:r>
            <a:br>
              <a:rPr lang="en-US" sz="1600" dirty="0"/>
            </a:br>
            <a:r>
              <a:rPr lang="en-US" sz="1600" dirty="0"/>
              <a:t>Spearman’s Correlation: 0.207</a:t>
            </a:r>
          </a:p>
          <a:p>
            <a:r>
              <a:rPr lang="en-US" sz="1600" dirty="0"/>
              <a:t>Covariance: [[0.02873262 0.01690678]</a:t>
            </a:r>
          </a:p>
          <a:p>
            <a:r>
              <a:rPr lang="en-US" sz="1600" dirty="0"/>
              <a:t>                   [0.01690678 1.1356474 ]]</a:t>
            </a:r>
            <a:endParaRPr lang="en-US" dirty="0"/>
          </a:p>
        </p:txBody>
      </p:sp>
      <p:sp>
        <p:nvSpPr>
          <p:cNvPr id="8" name="TextBox 7">
            <a:extLst>
              <a:ext uri="{FF2B5EF4-FFF2-40B4-BE49-F238E27FC236}">
                <a16:creationId xmlns:a16="http://schemas.microsoft.com/office/drawing/2014/main" id="{B384C5D1-2382-48CA-B3AD-73AD487BED3C}"/>
              </a:ext>
            </a:extLst>
          </p:cNvPr>
          <p:cNvSpPr txBox="1"/>
          <p:nvPr/>
        </p:nvSpPr>
        <p:spPr>
          <a:xfrm>
            <a:off x="7291968" y="5308342"/>
            <a:ext cx="3657599" cy="1077218"/>
          </a:xfrm>
          <a:prstGeom prst="rect">
            <a:avLst/>
          </a:prstGeom>
          <a:noFill/>
        </p:spPr>
        <p:txBody>
          <a:bodyPr wrap="square" rtlCol="0">
            <a:spAutoFit/>
          </a:bodyPr>
          <a:lstStyle/>
          <a:p>
            <a:r>
              <a:rPr lang="en-US" sz="1600" dirty="0"/>
              <a:t>Pearson’s Correlation:    </a:t>
            </a:r>
            <a:r>
              <a:rPr lang="en-US" sz="1200" dirty="0"/>
              <a:t> </a:t>
            </a:r>
            <a:r>
              <a:rPr lang="en-US" sz="1600" dirty="0"/>
              <a:t>0.204</a:t>
            </a:r>
            <a:br>
              <a:rPr lang="en-US" sz="1600" dirty="0"/>
            </a:br>
            <a:r>
              <a:rPr lang="en-US" sz="1600" dirty="0"/>
              <a:t>Spearman’s Correlation: 0.113</a:t>
            </a:r>
          </a:p>
          <a:p>
            <a:r>
              <a:rPr lang="en-US" sz="1600" dirty="0"/>
              <a:t>Covariance: [[0.03794748 0.00186872]</a:t>
            </a:r>
          </a:p>
          <a:p>
            <a:r>
              <a:rPr lang="en-US" sz="1600" dirty="0"/>
              <a:t>                   [0.00186872 0.00221514]]</a:t>
            </a:r>
            <a:endParaRPr lang="en-US" dirty="0"/>
          </a:p>
        </p:txBody>
      </p:sp>
    </p:spTree>
    <p:extLst>
      <p:ext uri="{BB962C8B-B14F-4D97-AF65-F5344CB8AC3E}">
        <p14:creationId xmlns:p14="http://schemas.microsoft.com/office/powerpoint/2010/main" val="800917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6ABEC-364E-4C10-98B7-68280700B553}"/>
              </a:ext>
            </a:extLst>
          </p:cNvPr>
          <p:cNvSpPr>
            <a:spLocks noGrp="1"/>
          </p:cNvSpPr>
          <p:nvPr>
            <p:ph type="title"/>
          </p:nvPr>
        </p:nvSpPr>
        <p:spPr>
          <a:xfrm>
            <a:off x="262128" y="128016"/>
            <a:ext cx="11631168" cy="743712"/>
          </a:xfrm>
        </p:spPr>
        <p:txBody>
          <a:bodyPr/>
          <a:lstStyle/>
          <a:p>
            <a:r>
              <a:rPr lang="en-US" dirty="0"/>
              <a:t>Hypothesis Test</a:t>
            </a:r>
          </a:p>
        </p:txBody>
      </p:sp>
      <p:sp>
        <p:nvSpPr>
          <p:cNvPr id="3" name="Content Placeholder 2">
            <a:extLst>
              <a:ext uri="{FF2B5EF4-FFF2-40B4-BE49-F238E27FC236}">
                <a16:creationId xmlns:a16="http://schemas.microsoft.com/office/drawing/2014/main" id="{E400B0C5-43EA-451F-8C7B-B30D91EF0354}"/>
              </a:ext>
            </a:extLst>
          </p:cNvPr>
          <p:cNvSpPr>
            <a:spLocks noGrp="1"/>
          </p:cNvSpPr>
          <p:nvPr>
            <p:ph idx="1"/>
          </p:nvPr>
        </p:nvSpPr>
        <p:spPr>
          <a:xfrm>
            <a:off x="262128" y="1097280"/>
            <a:ext cx="11631168" cy="5151120"/>
          </a:xfrm>
        </p:spPr>
        <p:txBody>
          <a:bodyPr>
            <a:normAutofit/>
          </a:bodyPr>
          <a:lstStyle/>
          <a:p>
            <a:pPr lvl="1"/>
            <a:r>
              <a:rPr lang="en-US" sz="1800" dirty="0"/>
              <a:t>Using Pearson’s correlation coefficient, this tests the correlation between the </a:t>
            </a:r>
            <a:r>
              <a:rPr lang="en-US" sz="1800" b="1" dirty="0"/>
              <a:t>alcohol</a:t>
            </a:r>
            <a:r>
              <a:rPr lang="en-US" sz="1800" dirty="0"/>
              <a:t> and </a:t>
            </a:r>
            <a:r>
              <a:rPr lang="en-US" sz="1800" b="1" dirty="0"/>
              <a:t>quality</a:t>
            </a:r>
            <a:r>
              <a:rPr lang="en-US" sz="1800" dirty="0"/>
              <a:t> variables at various sample sizes – these are the variables at the heart of the proposed hypothesis.</a:t>
            </a:r>
          </a:p>
          <a:p>
            <a:pPr lvl="1"/>
            <a:r>
              <a:rPr lang="en-US" sz="1800" dirty="0"/>
              <a:t>Findings: There exists a significant linear relationship at all sample sizes, and the correlation generally strengthens </a:t>
            </a:r>
            <a:br>
              <a:rPr lang="en-US" sz="1800" dirty="0"/>
            </a:br>
            <a:r>
              <a:rPr lang="en-US" sz="1800" dirty="0"/>
              <a:t>(and the p-values plummet) as the sample size grows.</a:t>
            </a:r>
          </a:p>
          <a:p>
            <a:pPr lvl="1"/>
            <a:r>
              <a:rPr lang="en-US" sz="1800" b="1" dirty="0"/>
              <a:t>There now exists enough evidence to reject the null hypothesis – alcohol levels do effect quality scores.</a:t>
            </a:r>
          </a:p>
          <a:p>
            <a:pPr lvl="1"/>
            <a:r>
              <a:rPr lang="en-US" sz="1800" b="1" dirty="0"/>
              <a:t>The answer to the research question, does higher alcohol volume improve the quality of red wine, is yes – the </a:t>
            </a:r>
            <a:r>
              <a:rPr lang="en-US" sz="1800" b="1" dirty="0" err="1"/>
              <a:t>PMF</a:t>
            </a:r>
            <a:r>
              <a:rPr lang="en-US" sz="1800" b="1" dirty="0"/>
              <a:t> comparison plot clearly shows it; this hypothesis test allows us to trust the plot.</a:t>
            </a:r>
          </a:p>
          <a:p>
            <a:pPr lvl="1"/>
            <a:endParaRPr lang="en-US" sz="1800" b="1" dirty="0"/>
          </a:p>
          <a:p>
            <a:pPr lvl="1"/>
            <a:endParaRPr lang="en-US" sz="1800" dirty="0"/>
          </a:p>
        </p:txBody>
      </p:sp>
      <p:graphicFrame>
        <p:nvGraphicFramePr>
          <p:cNvPr id="9" name="Table 9">
            <a:extLst>
              <a:ext uri="{FF2B5EF4-FFF2-40B4-BE49-F238E27FC236}">
                <a16:creationId xmlns:a16="http://schemas.microsoft.com/office/drawing/2014/main" id="{85F41474-79AF-4E01-B7E4-A3343DC9075B}"/>
              </a:ext>
            </a:extLst>
          </p:cNvPr>
          <p:cNvGraphicFramePr>
            <a:graphicFrameLocks noGrp="1"/>
          </p:cNvGraphicFramePr>
          <p:nvPr>
            <p:extLst>
              <p:ext uri="{D42A27DB-BD31-4B8C-83A1-F6EECF244321}">
                <p14:modId xmlns:p14="http://schemas.microsoft.com/office/powerpoint/2010/main" val="3287184271"/>
              </p:ext>
            </p:extLst>
          </p:nvPr>
        </p:nvGraphicFramePr>
        <p:xfrm>
          <a:off x="2844220" y="3834288"/>
          <a:ext cx="6503559" cy="2414112"/>
        </p:xfrm>
        <a:graphic>
          <a:graphicData uri="http://schemas.openxmlformats.org/drawingml/2006/table">
            <a:tbl>
              <a:tblPr firstRow="1" bandRow="1">
                <a:tableStyleId>{5C22544A-7EE6-4342-B048-85BDC9FD1C3A}</a:tableStyleId>
              </a:tblPr>
              <a:tblGrid>
                <a:gridCol w="2167853">
                  <a:extLst>
                    <a:ext uri="{9D8B030D-6E8A-4147-A177-3AD203B41FA5}">
                      <a16:colId xmlns:a16="http://schemas.microsoft.com/office/drawing/2014/main" val="578382933"/>
                    </a:ext>
                  </a:extLst>
                </a:gridCol>
                <a:gridCol w="2167853">
                  <a:extLst>
                    <a:ext uri="{9D8B030D-6E8A-4147-A177-3AD203B41FA5}">
                      <a16:colId xmlns:a16="http://schemas.microsoft.com/office/drawing/2014/main" val="1753321092"/>
                    </a:ext>
                  </a:extLst>
                </a:gridCol>
                <a:gridCol w="2167853">
                  <a:extLst>
                    <a:ext uri="{9D8B030D-6E8A-4147-A177-3AD203B41FA5}">
                      <a16:colId xmlns:a16="http://schemas.microsoft.com/office/drawing/2014/main" val="864372442"/>
                    </a:ext>
                  </a:extLst>
                </a:gridCol>
              </a:tblGrid>
              <a:tr h="297942">
                <a:tc>
                  <a:txBody>
                    <a:bodyPr/>
                    <a:lstStyle/>
                    <a:p>
                      <a:pPr algn="ctr"/>
                      <a:r>
                        <a:rPr lang="en-US" sz="1500" dirty="0"/>
                        <a:t>Sample Size</a:t>
                      </a:r>
                    </a:p>
                  </a:txBody>
                  <a:tcPr marL="73165" marR="73165" marT="36582" marB="36582"/>
                </a:tc>
                <a:tc>
                  <a:txBody>
                    <a:bodyPr/>
                    <a:lstStyle/>
                    <a:p>
                      <a:pPr algn="ctr"/>
                      <a:r>
                        <a:rPr lang="en-US" sz="1500" dirty="0"/>
                        <a:t>Correlation</a:t>
                      </a:r>
                    </a:p>
                  </a:txBody>
                  <a:tcPr marL="73165" marR="73165" marT="36582" marB="36582"/>
                </a:tc>
                <a:tc>
                  <a:txBody>
                    <a:bodyPr/>
                    <a:lstStyle/>
                    <a:p>
                      <a:pPr algn="ctr"/>
                      <a:r>
                        <a:rPr lang="en-US" sz="1500" dirty="0"/>
                        <a:t>P-value</a:t>
                      </a:r>
                    </a:p>
                  </a:txBody>
                  <a:tcPr marL="73165" marR="73165" marT="36582" marB="36582"/>
                </a:tc>
                <a:extLst>
                  <a:ext uri="{0D108BD9-81ED-4DB2-BD59-A6C34878D82A}">
                    <a16:rowId xmlns:a16="http://schemas.microsoft.com/office/drawing/2014/main" val="3896770197"/>
                  </a:ext>
                </a:extLst>
              </a:tr>
              <a:tr h="297942">
                <a:tc>
                  <a:txBody>
                    <a:bodyPr/>
                    <a:lstStyle/>
                    <a:p>
                      <a:pPr algn="ctr"/>
                      <a:r>
                        <a:rPr lang="en-US" sz="1500" dirty="0"/>
                        <a:t>1599</a:t>
                      </a:r>
                    </a:p>
                  </a:txBody>
                  <a:tcPr marL="73165" marR="73165" marT="36582" marB="36582"/>
                </a:tc>
                <a:tc>
                  <a:txBody>
                    <a:bodyPr/>
                    <a:lstStyle/>
                    <a:p>
                      <a:pPr algn="ctr"/>
                      <a:r>
                        <a:rPr lang="en-US" sz="1500" dirty="0"/>
                        <a:t>0.476</a:t>
                      </a:r>
                    </a:p>
                  </a:txBody>
                  <a:tcPr marL="73165" marR="73165" marT="36582" marB="36582"/>
                </a:tc>
                <a:tc>
                  <a:txBody>
                    <a:bodyPr/>
                    <a:lstStyle/>
                    <a:p>
                      <a:pPr algn="ctr"/>
                      <a:r>
                        <a:rPr lang="en-US" sz="1500" dirty="0"/>
                        <a:t>2.83e-91</a:t>
                      </a:r>
                    </a:p>
                  </a:txBody>
                  <a:tcPr marL="73165" marR="73165" marT="36582" marB="36582"/>
                </a:tc>
                <a:extLst>
                  <a:ext uri="{0D108BD9-81ED-4DB2-BD59-A6C34878D82A}">
                    <a16:rowId xmlns:a16="http://schemas.microsoft.com/office/drawing/2014/main" val="3654215720"/>
                  </a:ext>
                </a:extLst>
              </a:tr>
              <a:tr h="297942">
                <a:tc>
                  <a:txBody>
                    <a:bodyPr/>
                    <a:lstStyle/>
                    <a:p>
                      <a:pPr algn="ctr"/>
                      <a:r>
                        <a:rPr lang="en-US" sz="1500" dirty="0"/>
                        <a:t>1369</a:t>
                      </a:r>
                    </a:p>
                  </a:txBody>
                  <a:tcPr marL="73165" marR="73165" marT="36582" marB="36582"/>
                </a:tc>
                <a:tc>
                  <a:txBody>
                    <a:bodyPr/>
                    <a:lstStyle/>
                    <a:p>
                      <a:pPr algn="ctr"/>
                      <a:r>
                        <a:rPr lang="en-US" sz="1500" dirty="0"/>
                        <a:t>0.489</a:t>
                      </a:r>
                    </a:p>
                  </a:txBody>
                  <a:tcPr marL="73165" marR="73165" marT="36582" marB="36582"/>
                </a:tc>
                <a:tc>
                  <a:txBody>
                    <a:bodyPr/>
                    <a:lstStyle/>
                    <a:p>
                      <a:pPr algn="ctr"/>
                      <a:r>
                        <a:rPr lang="en-US" sz="1500" dirty="0"/>
                        <a:t>3.85e-83</a:t>
                      </a:r>
                    </a:p>
                  </a:txBody>
                  <a:tcPr marL="73165" marR="73165" marT="36582" marB="36582"/>
                </a:tc>
                <a:extLst>
                  <a:ext uri="{0D108BD9-81ED-4DB2-BD59-A6C34878D82A}">
                    <a16:rowId xmlns:a16="http://schemas.microsoft.com/office/drawing/2014/main" val="2317041899"/>
                  </a:ext>
                </a:extLst>
              </a:tr>
              <a:tr h="297942">
                <a:tc>
                  <a:txBody>
                    <a:bodyPr/>
                    <a:lstStyle/>
                    <a:p>
                      <a:pPr algn="ctr"/>
                      <a:r>
                        <a:rPr lang="en-US" sz="1500" dirty="0"/>
                        <a:t>1141</a:t>
                      </a:r>
                    </a:p>
                  </a:txBody>
                  <a:tcPr marL="73165" marR="73165" marT="36582" marB="36582"/>
                </a:tc>
                <a:tc>
                  <a:txBody>
                    <a:bodyPr/>
                    <a:lstStyle/>
                    <a:p>
                      <a:pPr algn="ctr"/>
                      <a:r>
                        <a:rPr lang="en-US" sz="1500" dirty="0"/>
                        <a:t>0.505</a:t>
                      </a:r>
                    </a:p>
                  </a:txBody>
                  <a:tcPr marL="73165" marR="73165" marT="36582" marB="36582"/>
                </a:tc>
                <a:tc>
                  <a:txBody>
                    <a:bodyPr/>
                    <a:lstStyle/>
                    <a:p>
                      <a:pPr algn="ctr"/>
                      <a:r>
                        <a:rPr lang="en-US" sz="1500" dirty="0"/>
                        <a:t>6.04e-75</a:t>
                      </a:r>
                    </a:p>
                  </a:txBody>
                  <a:tcPr marL="73165" marR="73165" marT="36582" marB="36582"/>
                </a:tc>
                <a:extLst>
                  <a:ext uri="{0D108BD9-81ED-4DB2-BD59-A6C34878D82A}">
                    <a16:rowId xmlns:a16="http://schemas.microsoft.com/office/drawing/2014/main" val="3642206768"/>
                  </a:ext>
                </a:extLst>
              </a:tr>
              <a:tr h="297942">
                <a:tc>
                  <a:txBody>
                    <a:bodyPr/>
                    <a:lstStyle/>
                    <a:p>
                      <a:pPr algn="ctr"/>
                      <a:r>
                        <a:rPr lang="en-US" sz="1500" dirty="0"/>
                        <a:t>913</a:t>
                      </a:r>
                    </a:p>
                  </a:txBody>
                  <a:tcPr marL="73165" marR="73165" marT="36582" marB="36582"/>
                </a:tc>
                <a:tc>
                  <a:txBody>
                    <a:bodyPr/>
                    <a:lstStyle/>
                    <a:p>
                      <a:pPr algn="ctr"/>
                      <a:r>
                        <a:rPr lang="en-US" sz="1500" dirty="0"/>
                        <a:t>0.450</a:t>
                      </a:r>
                    </a:p>
                  </a:txBody>
                  <a:tcPr marL="73165" marR="73165" marT="36582" marB="36582"/>
                </a:tc>
                <a:tc>
                  <a:txBody>
                    <a:bodyPr/>
                    <a:lstStyle/>
                    <a:p>
                      <a:pPr algn="ctr"/>
                      <a:r>
                        <a:rPr lang="en-US" sz="1500" dirty="0"/>
                        <a:t>1.14e-46</a:t>
                      </a:r>
                    </a:p>
                  </a:txBody>
                  <a:tcPr marL="73165" marR="73165" marT="36582" marB="36582"/>
                </a:tc>
                <a:extLst>
                  <a:ext uri="{0D108BD9-81ED-4DB2-BD59-A6C34878D82A}">
                    <a16:rowId xmlns:a16="http://schemas.microsoft.com/office/drawing/2014/main" val="2946615648"/>
                  </a:ext>
                </a:extLst>
              </a:tr>
              <a:tr h="297942">
                <a:tc>
                  <a:txBody>
                    <a:bodyPr/>
                    <a:lstStyle/>
                    <a:p>
                      <a:pPr algn="ctr"/>
                      <a:r>
                        <a:rPr lang="en-US" sz="1500" dirty="0"/>
                        <a:t>685</a:t>
                      </a:r>
                    </a:p>
                  </a:txBody>
                  <a:tcPr marL="73165" marR="73165" marT="36582" marB="36582"/>
                </a:tc>
                <a:tc>
                  <a:txBody>
                    <a:bodyPr/>
                    <a:lstStyle/>
                    <a:p>
                      <a:pPr algn="ctr"/>
                      <a:r>
                        <a:rPr lang="en-US" sz="1500" dirty="0"/>
                        <a:t>0.427</a:t>
                      </a:r>
                    </a:p>
                  </a:txBody>
                  <a:tcPr marL="73165" marR="73165" marT="36582" marB="36582"/>
                </a:tc>
                <a:tc>
                  <a:txBody>
                    <a:bodyPr/>
                    <a:lstStyle/>
                    <a:p>
                      <a:pPr algn="ctr"/>
                      <a:r>
                        <a:rPr lang="en-US" sz="1500" dirty="0"/>
                        <a:t>1.03e-31</a:t>
                      </a:r>
                    </a:p>
                  </a:txBody>
                  <a:tcPr marL="73165" marR="73165" marT="36582" marB="36582"/>
                </a:tc>
                <a:extLst>
                  <a:ext uri="{0D108BD9-81ED-4DB2-BD59-A6C34878D82A}">
                    <a16:rowId xmlns:a16="http://schemas.microsoft.com/office/drawing/2014/main" val="2677249543"/>
                  </a:ext>
                </a:extLst>
              </a:tr>
              <a:tr h="297942">
                <a:tc>
                  <a:txBody>
                    <a:bodyPr/>
                    <a:lstStyle/>
                    <a:p>
                      <a:pPr algn="ctr"/>
                      <a:r>
                        <a:rPr lang="en-US" sz="1500" dirty="0"/>
                        <a:t>457</a:t>
                      </a:r>
                    </a:p>
                  </a:txBody>
                  <a:tcPr marL="73165" marR="73165" marT="36582" marB="36582"/>
                </a:tc>
                <a:tc>
                  <a:txBody>
                    <a:bodyPr/>
                    <a:lstStyle/>
                    <a:p>
                      <a:pPr algn="ctr"/>
                      <a:r>
                        <a:rPr lang="en-US" sz="1500" dirty="0"/>
                        <a:t>0.434</a:t>
                      </a:r>
                    </a:p>
                  </a:txBody>
                  <a:tcPr marL="73165" marR="73165" marT="36582" marB="36582"/>
                </a:tc>
                <a:tc>
                  <a:txBody>
                    <a:bodyPr/>
                    <a:lstStyle/>
                    <a:p>
                      <a:pPr algn="ctr"/>
                      <a:r>
                        <a:rPr lang="en-US" sz="1500" dirty="0"/>
                        <a:t>1.98e-22</a:t>
                      </a:r>
                    </a:p>
                  </a:txBody>
                  <a:tcPr marL="73165" marR="73165" marT="36582" marB="36582"/>
                </a:tc>
                <a:extLst>
                  <a:ext uri="{0D108BD9-81ED-4DB2-BD59-A6C34878D82A}">
                    <a16:rowId xmlns:a16="http://schemas.microsoft.com/office/drawing/2014/main" val="327100472"/>
                  </a:ext>
                </a:extLst>
              </a:tr>
              <a:tr h="297942">
                <a:tc>
                  <a:txBody>
                    <a:bodyPr/>
                    <a:lstStyle/>
                    <a:p>
                      <a:pPr algn="ctr"/>
                      <a:r>
                        <a:rPr lang="en-US" sz="1500" dirty="0"/>
                        <a:t>229</a:t>
                      </a:r>
                    </a:p>
                  </a:txBody>
                  <a:tcPr marL="73165" marR="73165" marT="36582" marB="36582"/>
                </a:tc>
                <a:tc>
                  <a:txBody>
                    <a:bodyPr/>
                    <a:lstStyle/>
                    <a:p>
                      <a:pPr algn="ctr"/>
                      <a:r>
                        <a:rPr lang="en-US" sz="1500" dirty="0"/>
                        <a:t>0.247</a:t>
                      </a:r>
                    </a:p>
                  </a:txBody>
                  <a:tcPr marL="73165" marR="73165" marT="36582" marB="36582"/>
                </a:tc>
                <a:tc>
                  <a:txBody>
                    <a:bodyPr/>
                    <a:lstStyle/>
                    <a:p>
                      <a:pPr algn="ctr"/>
                      <a:r>
                        <a:rPr lang="en-US" sz="1500" dirty="0"/>
                        <a:t>0.0002</a:t>
                      </a:r>
                    </a:p>
                  </a:txBody>
                  <a:tcPr marL="73165" marR="73165" marT="36582" marB="36582"/>
                </a:tc>
                <a:extLst>
                  <a:ext uri="{0D108BD9-81ED-4DB2-BD59-A6C34878D82A}">
                    <a16:rowId xmlns:a16="http://schemas.microsoft.com/office/drawing/2014/main" val="2027711162"/>
                  </a:ext>
                </a:extLst>
              </a:tr>
            </a:tbl>
          </a:graphicData>
        </a:graphic>
      </p:graphicFrame>
    </p:spTree>
    <p:extLst>
      <p:ext uri="{BB962C8B-B14F-4D97-AF65-F5344CB8AC3E}">
        <p14:creationId xmlns:p14="http://schemas.microsoft.com/office/powerpoint/2010/main" val="1930458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6ABEC-364E-4C10-98B7-68280700B553}"/>
              </a:ext>
            </a:extLst>
          </p:cNvPr>
          <p:cNvSpPr>
            <a:spLocks noGrp="1"/>
          </p:cNvSpPr>
          <p:nvPr>
            <p:ph type="title"/>
          </p:nvPr>
        </p:nvSpPr>
        <p:spPr>
          <a:xfrm>
            <a:off x="262128" y="128016"/>
            <a:ext cx="11631168" cy="743712"/>
          </a:xfrm>
        </p:spPr>
        <p:txBody>
          <a:bodyPr/>
          <a:lstStyle/>
          <a:p>
            <a:r>
              <a:rPr lang="en-US" dirty="0"/>
              <a:t>Simple Linear Regression</a:t>
            </a:r>
          </a:p>
        </p:txBody>
      </p:sp>
      <p:sp>
        <p:nvSpPr>
          <p:cNvPr id="3" name="Content Placeholder 2">
            <a:extLst>
              <a:ext uri="{FF2B5EF4-FFF2-40B4-BE49-F238E27FC236}">
                <a16:creationId xmlns:a16="http://schemas.microsoft.com/office/drawing/2014/main" id="{E400B0C5-43EA-451F-8C7B-B30D91EF0354}"/>
              </a:ext>
            </a:extLst>
          </p:cNvPr>
          <p:cNvSpPr>
            <a:spLocks noGrp="1"/>
          </p:cNvSpPr>
          <p:nvPr>
            <p:ph idx="1"/>
          </p:nvPr>
        </p:nvSpPr>
        <p:spPr>
          <a:xfrm>
            <a:off x="262128" y="1097280"/>
            <a:ext cx="11631168" cy="5151120"/>
          </a:xfrm>
        </p:spPr>
        <p:txBody>
          <a:bodyPr>
            <a:normAutofit/>
          </a:bodyPr>
          <a:lstStyle/>
          <a:p>
            <a:pPr lvl="1"/>
            <a:r>
              <a:rPr lang="en-US" sz="2600" dirty="0"/>
              <a:t>Explanatory Variable: Alcohol</a:t>
            </a:r>
          </a:p>
          <a:p>
            <a:pPr lvl="1"/>
            <a:r>
              <a:rPr lang="en-US" sz="2600" dirty="0"/>
              <a:t>Dependent Variable: Quality</a:t>
            </a:r>
          </a:p>
          <a:p>
            <a:pPr lvl="1"/>
            <a:r>
              <a:rPr lang="en-US" sz="2600" dirty="0"/>
              <a:t>With 95% confidence, it can be stated</a:t>
            </a:r>
            <a:br>
              <a:rPr lang="en-US" sz="2600" dirty="0"/>
            </a:br>
            <a:r>
              <a:rPr lang="en-US" sz="2600" dirty="0"/>
              <a:t>that changes in alcohol levels explain </a:t>
            </a:r>
            <a:br>
              <a:rPr lang="en-US" sz="2600" dirty="0"/>
            </a:br>
            <a:r>
              <a:rPr lang="en-US" sz="2600" dirty="0"/>
              <a:t>22.7% of the variability in the quality </a:t>
            </a:r>
            <a:br>
              <a:rPr lang="en-US" sz="2600" dirty="0"/>
            </a:br>
            <a:r>
              <a:rPr lang="en-US" sz="2600" dirty="0"/>
              <a:t>scores.</a:t>
            </a:r>
          </a:p>
          <a:p>
            <a:pPr lvl="1"/>
            <a:endParaRPr lang="en-US" dirty="0"/>
          </a:p>
        </p:txBody>
      </p:sp>
      <p:pic>
        <p:nvPicPr>
          <p:cNvPr id="5" name="Picture 4" descr="Table&#10;&#10;Description automatically generated">
            <a:extLst>
              <a:ext uri="{FF2B5EF4-FFF2-40B4-BE49-F238E27FC236}">
                <a16:creationId xmlns:a16="http://schemas.microsoft.com/office/drawing/2014/main" id="{804A0CB9-7B73-4BC8-AFBA-F85FA928A940}"/>
              </a:ext>
            </a:extLst>
          </p:cNvPr>
          <p:cNvPicPr>
            <a:picLocks noChangeAspect="1"/>
          </p:cNvPicPr>
          <p:nvPr/>
        </p:nvPicPr>
        <p:blipFill rotWithShape="1">
          <a:blip r:embed="rId2"/>
          <a:srcRect l="4421" t="2400" r="3331"/>
          <a:stretch/>
        </p:blipFill>
        <p:spPr>
          <a:xfrm>
            <a:off x="6781800" y="1097280"/>
            <a:ext cx="5111496" cy="3744589"/>
          </a:xfrm>
          <a:prstGeom prst="rect">
            <a:avLst/>
          </a:prstGeom>
          <a:ln w="3175">
            <a:solidFill>
              <a:schemeClr val="tx1"/>
            </a:solidFill>
          </a:ln>
        </p:spPr>
      </p:pic>
      <p:pic>
        <p:nvPicPr>
          <p:cNvPr id="10" name="Picture 9" descr="Graphical user interface, chart, application&#10;&#10;Description automatically generated">
            <a:extLst>
              <a:ext uri="{FF2B5EF4-FFF2-40B4-BE49-F238E27FC236}">
                <a16:creationId xmlns:a16="http://schemas.microsoft.com/office/drawing/2014/main" id="{95EF650C-E47C-414C-A91E-E4FE5171B1D9}"/>
              </a:ext>
            </a:extLst>
          </p:cNvPr>
          <p:cNvPicPr>
            <a:picLocks noChangeAspect="1"/>
          </p:cNvPicPr>
          <p:nvPr/>
        </p:nvPicPr>
        <p:blipFill rotWithShape="1">
          <a:blip r:embed="rId3"/>
          <a:srcRect b="47889"/>
          <a:stretch/>
        </p:blipFill>
        <p:spPr>
          <a:xfrm>
            <a:off x="262128" y="4103126"/>
            <a:ext cx="6460235" cy="2244334"/>
          </a:xfrm>
          <a:prstGeom prst="rect">
            <a:avLst/>
          </a:prstGeom>
          <a:ln>
            <a:solidFill>
              <a:schemeClr val="tx1"/>
            </a:solidFill>
          </a:ln>
        </p:spPr>
      </p:pic>
      <p:sp>
        <p:nvSpPr>
          <p:cNvPr id="14" name="TextBox 13">
            <a:extLst>
              <a:ext uri="{FF2B5EF4-FFF2-40B4-BE49-F238E27FC236}">
                <a16:creationId xmlns:a16="http://schemas.microsoft.com/office/drawing/2014/main" id="{CAA54BE3-E195-42E9-8CBC-F19A1C0AD417}"/>
              </a:ext>
            </a:extLst>
          </p:cNvPr>
          <p:cNvSpPr txBox="1"/>
          <p:nvPr/>
        </p:nvSpPr>
        <p:spPr>
          <a:xfrm>
            <a:off x="6781800" y="5225293"/>
            <a:ext cx="4479037" cy="892552"/>
          </a:xfrm>
          <a:prstGeom prst="rect">
            <a:avLst/>
          </a:prstGeom>
          <a:noFill/>
        </p:spPr>
        <p:txBody>
          <a:bodyPr wrap="square" rtlCol="0">
            <a:spAutoFit/>
          </a:bodyPr>
          <a:lstStyle/>
          <a:p>
            <a:r>
              <a:rPr lang="en-US" sz="2600" dirty="0"/>
              <a:t>The residual plots show a good</a:t>
            </a:r>
            <a:br>
              <a:rPr lang="en-US" sz="2600" dirty="0"/>
            </a:br>
            <a:r>
              <a:rPr lang="en-US" sz="2600" dirty="0"/>
              <a:t>(but not great) fit for the model.</a:t>
            </a:r>
          </a:p>
        </p:txBody>
      </p:sp>
    </p:spTree>
    <p:extLst>
      <p:ext uri="{BB962C8B-B14F-4D97-AF65-F5344CB8AC3E}">
        <p14:creationId xmlns:p14="http://schemas.microsoft.com/office/powerpoint/2010/main" val="408887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6ABEC-364E-4C10-98B7-68280700B553}"/>
              </a:ext>
            </a:extLst>
          </p:cNvPr>
          <p:cNvSpPr>
            <a:spLocks noGrp="1"/>
          </p:cNvSpPr>
          <p:nvPr>
            <p:ph type="title"/>
          </p:nvPr>
        </p:nvSpPr>
        <p:spPr>
          <a:xfrm>
            <a:off x="262128" y="128016"/>
            <a:ext cx="11631168" cy="743712"/>
          </a:xfrm>
        </p:spPr>
        <p:txBody>
          <a:bodyPr/>
          <a:lstStyle/>
          <a:p>
            <a:r>
              <a:rPr lang="en-US" dirty="0"/>
              <a:t>Multiple Linear Regression</a:t>
            </a:r>
          </a:p>
        </p:txBody>
      </p:sp>
      <p:sp>
        <p:nvSpPr>
          <p:cNvPr id="3" name="Content Placeholder 2">
            <a:extLst>
              <a:ext uri="{FF2B5EF4-FFF2-40B4-BE49-F238E27FC236}">
                <a16:creationId xmlns:a16="http://schemas.microsoft.com/office/drawing/2014/main" id="{E400B0C5-43EA-451F-8C7B-B30D91EF0354}"/>
              </a:ext>
            </a:extLst>
          </p:cNvPr>
          <p:cNvSpPr>
            <a:spLocks noGrp="1"/>
          </p:cNvSpPr>
          <p:nvPr>
            <p:ph idx="1"/>
          </p:nvPr>
        </p:nvSpPr>
        <p:spPr>
          <a:xfrm>
            <a:off x="262128" y="1097280"/>
            <a:ext cx="11631168" cy="5151120"/>
          </a:xfrm>
        </p:spPr>
        <p:txBody>
          <a:bodyPr>
            <a:normAutofit/>
          </a:bodyPr>
          <a:lstStyle/>
          <a:p>
            <a:pPr lvl="1"/>
            <a:r>
              <a:rPr lang="en-US" sz="2200" dirty="0"/>
              <a:t>Explanatory Variables: Alcohol, Volatile</a:t>
            </a:r>
            <a:br>
              <a:rPr lang="en-US" sz="2200" dirty="0"/>
            </a:br>
            <a:r>
              <a:rPr lang="en-US" sz="2200" dirty="0"/>
              <a:t>Acidity, and Sulphates</a:t>
            </a:r>
          </a:p>
          <a:p>
            <a:pPr lvl="1"/>
            <a:r>
              <a:rPr lang="en-US" sz="2200" dirty="0"/>
              <a:t>Dependent Variable: Quality</a:t>
            </a:r>
          </a:p>
          <a:p>
            <a:pPr lvl="1"/>
            <a:r>
              <a:rPr lang="en-US" sz="2200" dirty="0"/>
              <a:t>With 95% confidence, it can be stated</a:t>
            </a:r>
            <a:br>
              <a:rPr lang="en-US" sz="2200" dirty="0"/>
            </a:br>
            <a:r>
              <a:rPr lang="en-US" sz="2200" dirty="0"/>
              <a:t>that changes in the explanatory variables explain </a:t>
            </a:r>
            <a:br>
              <a:rPr lang="en-US" sz="2200" dirty="0"/>
            </a:br>
            <a:r>
              <a:rPr lang="en-US" sz="2200" dirty="0"/>
              <a:t>33.5% of the variability in the quality scores –</a:t>
            </a:r>
            <a:br>
              <a:rPr lang="en-US" sz="2200" dirty="0"/>
            </a:br>
            <a:r>
              <a:rPr lang="en-US" sz="2200" dirty="0"/>
              <a:t>the model has improved.</a:t>
            </a:r>
          </a:p>
          <a:p>
            <a:pPr lvl="1"/>
            <a:endParaRPr lang="en-US" dirty="0"/>
          </a:p>
        </p:txBody>
      </p:sp>
      <p:pic>
        <p:nvPicPr>
          <p:cNvPr id="7" name="Picture 6" descr="Chart, scatter chart&#10;&#10;Description automatically generated">
            <a:extLst>
              <a:ext uri="{FF2B5EF4-FFF2-40B4-BE49-F238E27FC236}">
                <a16:creationId xmlns:a16="http://schemas.microsoft.com/office/drawing/2014/main" id="{5C30EE56-A26B-4DC7-9C0D-A4E82EA97A4C}"/>
              </a:ext>
            </a:extLst>
          </p:cNvPr>
          <p:cNvPicPr>
            <a:picLocks noChangeAspect="1"/>
          </p:cNvPicPr>
          <p:nvPr/>
        </p:nvPicPr>
        <p:blipFill rotWithShape="1">
          <a:blip r:embed="rId2"/>
          <a:srcRect b="47333"/>
          <a:stretch/>
        </p:blipFill>
        <p:spPr>
          <a:xfrm>
            <a:off x="262128" y="4103126"/>
            <a:ext cx="6392091" cy="2244334"/>
          </a:xfrm>
          <a:prstGeom prst="rect">
            <a:avLst/>
          </a:prstGeom>
          <a:ln>
            <a:solidFill>
              <a:schemeClr val="tx1"/>
            </a:solidFill>
          </a:ln>
        </p:spPr>
      </p:pic>
      <p:sp>
        <p:nvSpPr>
          <p:cNvPr id="14" name="TextBox 13">
            <a:extLst>
              <a:ext uri="{FF2B5EF4-FFF2-40B4-BE49-F238E27FC236}">
                <a16:creationId xmlns:a16="http://schemas.microsoft.com/office/drawing/2014/main" id="{CAA54BE3-E195-42E9-8CBC-F19A1C0AD417}"/>
              </a:ext>
            </a:extLst>
          </p:cNvPr>
          <p:cNvSpPr txBox="1"/>
          <p:nvPr/>
        </p:nvSpPr>
        <p:spPr>
          <a:xfrm>
            <a:off x="6781797" y="5143769"/>
            <a:ext cx="5111497" cy="769441"/>
          </a:xfrm>
          <a:prstGeom prst="rect">
            <a:avLst/>
          </a:prstGeom>
          <a:noFill/>
        </p:spPr>
        <p:txBody>
          <a:bodyPr wrap="square" rtlCol="0">
            <a:spAutoFit/>
          </a:bodyPr>
          <a:lstStyle/>
          <a:p>
            <a:r>
              <a:rPr lang="en-US" sz="2200" dirty="0"/>
              <a:t>These residual plots also show a slightly better fit than the single regression model.</a:t>
            </a:r>
          </a:p>
        </p:txBody>
      </p:sp>
      <p:pic>
        <p:nvPicPr>
          <p:cNvPr id="9" name="Picture 8" descr="Table&#10;&#10;Description automatically generated">
            <a:extLst>
              <a:ext uri="{FF2B5EF4-FFF2-40B4-BE49-F238E27FC236}">
                <a16:creationId xmlns:a16="http://schemas.microsoft.com/office/drawing/2014/main" id="{393A8A4A-BA45-4865-88BF-BFA5529091FD}"/>
              </a:ext>
            </a:extLst>
          </p:cNvPr>
          <p:cNvPicPr>
            <a:picLocks noChangeAspect="1"/>
          </p:cNvPicPr>
          <p:nvPr/>
        </p:nvPicPr>
        <p:blipFill rotWithShape="1">
          <a:blip r:embed="rId3"/>
          <a:srcRect l="3274" t="1770" r="5809" b="3784"/>
          <a:stretch/>
        </p:blipFill>
        <p:spPr>
          <a:xfrm>
            <a:off x="6781798" y="1097280"/>
            <a:ext cx="5111497" cy="3548661"/>
          </a:xfrm>
          <a:prstGeom prst="rect">
            <a:avLst/>
          </a:prstGeom>
          <a:ln w="3175">
            <a:solidFill>
              <a:schemeClr val="tx1"/>
            </a:solidFill>
          </a:ln>
        </p:spPr>
      </p:pic>
    </p:spTree>
    <p:extLst>
      <p:ext uri="{BB962C8B-B14F-4D97-AF65-F5344CB8AC3E}">
        <p14:creationId xmlns:p14="http://schemas.microsoft.com/office/powerpoint/2010/main" val="1261098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6ABEC-364E-4C10-98B7-68280700B553}"/>
              </a:ext>
            </a:extLst>
          </p:cNvPr>
          <p:cNvSpPr>
            <a:spLocks noGrp="1"/>
          </p:cNvSpPr>
          <p:nvPr>
            <p:ph type="title"/>
          </p:nvPr>
        </p:nvSpPr>
        <p:spPr>
          <a:xfrm>
            <a:off x="262128" y="128016"/>
            <a:ext cx="11631168" cy="743712"/>
          </a:xfrm>
        </p:spPr>
        <p:txBody>
          <a:bodyPr/>
          <a:lstStyle/>
          <a:p>
            <a:r>
              <a:rPr lang="en-US" dirty="0"/>
              <a:t>Research Question</a:t>
            </a:r>
          </a:p>
        </p:txBody>
      </p:sp>
      <p:sp>
        <p:nvSpPr>
          <p:cNvPr id="3" name="Content Placeholder 2">
            <a:extLst>
              <a:ext uri="{FF2B5EF4-FFF2-40B4-BE49-F238E27FC236}">
                <a16:creationId xmlns:a16="http://schemas.microsoft.com/office/drawing/2014/main" id="{E400B0C5-43EA-451F-8C7B-B30D91EF0354}"/>
              </a:ext>
            </a:extLst>
          </p:cNvPr>
          <p:cNvSpPr>
            <a:spLocks noGrp="1"/>
          </p:cNvSpPr>
          <p:nvPr>
            <p:ph idx="1"/>
          </p:nvPr>
        </p:nvSpPr>
        <p:spPr>
          <a:xfrm>
            <a:off x="262128" y="1097280"/>
            <a:ext cx="11631168" cy="5151120"/>
          </a:xfrm>
        </p:spPr>
        <p:txBody>
          <a:bodyPr>
            <a:normAutofit/>
          </a:bodyPr>
          <a:lstStyle/>
          <a:p>
            <a:r>
              <a:rPr lang="en-US" dirty="0"/>
              <a:t>Question: Does higher alcohol volume improve the quality of red wine?</a:t>
            </a:r>
          </a:p>
          <a:p>
            <a:r>
              <a:rPr lang="en-US" dirty="0"/>
              <a:t>Null Hypothesis: There exists no relationship between alcohol volume and red wine quality.</a:t>
            </a:r>
          </a:p>
          <a:p>
            <a:r>
              <a:rPr lang="en-US" dirty="0"/>
              <a:t>Alternative Hypothesis: Alcohol volume does have an effect on red wine quality.</a:t>
            </a:r>
          </a:p>
          <a:p>
            <a:r>
              <a:rPr lang="pt-BR" dirty="0"/>
              <a:t>Exploritory Data Analysis </a:t>
            </a:r>
            <a:r>
              <a:rPr lang="en-US" dirty="0"/>
              <a:t>Research Techniques:</a:t>
            </a:r>
          </a:p>
          <a:p>
            <a:pPr lvl="1"/>
            <a:r>
              <a:rPr lang="pt-BR" sz="2000" dirty="0"/>
              <a:t>Distrubution Analysis (histograms &amp; box plots)</a:t>
            </a:r>
          </a:p>
          <a:p>
            <a:pPr lvl="1"/>
            <a:r>
              <a:rPr lang="pt-BR" sz="2000" dirty="0"/>
              <a:t>Summary &amp; Test Statistics Analysis</a:t>
            </a:r>
          </a:p>
          <a:p>
            <a:pPr lvl="1"/>
            <a:r>
              <a:rPr lang="pt-BR" sz="2000" dirty="0"/>
              <a:t>PMF &amp; CDF Analysis</a:t>
            </a:r>
          </a:p>
          <a:p>
            <a:pPr lvl="1"/>
            <a:r>
              <a:rPr lang="pt-BR" sz="2000" dirty="0"/>
              <a:t>Scatter Plot Analysis</a:t>
            </a:r>
          </a:p>
          <a:p>
            <a:pPr lvl="1"/>
            <a:r>
              <a:rPr lang="pt-BR" sz="2000" dirty="0"/>
              <a:t>Hypothisis Testing</a:t>
            </a:r>
          </a:p>
          <a:p>
            <a:pPr lvl="1"/>
            <a:r>
              <a:rPr lang="pt-BR" sz="2000" dirty="0"/>
              <a:t>Simple &amp; Multiple Linear Regression Analysis</a:t>
            </a:r>
          </a:p>
        </p:txBody>
      </p:sp>
    </p:spTree>
    <p:extLst>
      <p:ext uri="{BB962C8B-B14F-4D97-AF65-F5344CB8AC3E}">
        <p14:creationId xmlns:p14="http://schemas.microsoft.com/office/powerpoint/2010/main" val="2909393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6ABEC-364E-4C10-98B7-68280700B553}"/>
              </a:ext>
            </a:extLst>
          </p:cNvPr>
          <p:cNvSpPr>
            <a:spLocks noGrp="1"/>
          </p:cNvSpPr>
          <p:nvPr>
            <p:ph type="title"/>
          </p:nvPr>
        </p:nvSpPr>
        <p:spPr>
          <a:xfrm>
            <a:off x="262128" y="128016"/>
            <a:ext cx="11631168" cy="743712"/>
          </a:xfrm>
        </p:spPr>
        <p:txBody>
          <a:bodyPr/>
          <a:lstStyle/>
          <a:p>
            <a:r>
              <a:rPr lang="en-US" dirty="0"/>
              <a:t>The Dataset</a:t>
            </a:r>
          </a:p>
        </p:txBody>
      </p:sp>
      <p:sp>
        <p:nvSpPr>
          <p:cNvPr id="3" name="Content Placeholder 2">
            <a:extLst>
              <a:ext uri="{FF2B5EF4-FFF2-40B4-BE49-F238E27FC236}">
                <a16:creationId xmlns:a16="http://schemas.microsoft.com/office/drawing/2014/main" id="{E400B0C5-43EA-451F-8C7B-B30D91EF0354}"/>
              </a:ext>
            </a:extLst>
          </p:cNvPr>
          <p:cNvSpPr>
            <a:spLocks noGrp="1"/>
          </p:cNvSpPr>
          <p:nvPr>
            <p:ph idx="1"/>
          </p:nvPr>
        </p:nvSpPr>
        <p:spPr>
          <a:xfrm>
            <a:off x="262128" y="1097280"/>
            <a:ext cx="11631168" cy="5151120"/>
          </a:xfrm>
        </p:spPr>
        <p:txBody>
          <a:bodyPr/>
          <a:lstStyle/>
          <a:p>
            <a:r>
              <a:rPr lang="en-US" dirty="0"/>
              <a:t>1,599 observations of red wine chemical composition and blind-taste test scores</a:t>
            </a:r>
          </a:p>
          <a:p>
            <a:r>
              <a:rPr lang="pt-BR" dirty="0"/>
              <a:t>Wines are varients of </a:t>
            </a:r>
            <a:r>
              <a:rPr lang="en-US" dirty="0"/>
              <a:t>the Portuguese "Vinho Verde" red wine</a:t>
            </a:r>
          </a:p>
          <a:p>
            <a:r>
              <a:rPr lang="en-US" dirty="0"/>
              <a:t>Dataset Source: </a:t>
            </a:r>
            <a:r>
              <a:rPr lang="pt-BR" dirty="0"/>
              <a:t>Paulo Cortez, University of Minho, Guimarães, Portugal, </a:t>
            </a:r>
            <a:r>
              <a:rPr lang="pt-BR" dirty="0">
                <a:hlinkClick r:id="rId2"/>
              </a:rPr>
              <a:t>http://www3.dsi.uminho.pt/pcortez</a:t>
            </a:r>
            <a:endParaRPr lang="pt-BR" dirty="0"/>
          </a:p>
          <a:p>
            <a:endParaRPr lang="pt-BR" dirty="0"/>
          </a:p>
        </p:txBody>
      </p:sp>
      <p:pic>
        <p:nvPicPr>
          <p:cNvPr id="5" name="Picture 4" descr="Table&#10;&#10;Description automatically generated">
            <a:extLst>
              <a:ext uri="{FF2B5EF4-FFF2-40B4-BE49-F238E27FC236}">
                <a16:creationId xmlns:a16="http://schemas.microsoft.com/office/drawing/2014/main" id="{9D9AA1FA-EA0C-42E9-AD64-1810C994B499}"/>
              </a:ext>
            </a:extLst>
          </p:cNvPr>
          <p:cNvPicPr>
            <a:picLocks noChangeAspect="1"/>
          </p:cNvPicPr>
          <p:nvPr/>
        </p:nvPicPr>
        <p:blipFill rotWithShape="1">
          <a:blip r:embed="rId3"/>
          <a:srcRect l="6091"/>
          <a:stretch/>
        </p:blipFill>
        <p:spPr>
          <a:xfrm>
            <a:off x="5560522" y="2881126"/>
            <a:ext cx="5845771" cy="3174169"/>
          </a:xfrm>
          <a:prstGeom prst="rect">
            <a:avLst/>
          </a:prstGeom>
          <a:ln w="3175">
            <a:solidFill>
              <a:schemeClr val="tx1"/>
            </a:solidFill>
          </a:ln>
        </p:spPr>
      </p:pic>
      <p:sp>
        <p:nvSpPr>
          <p:cNvPr id="6" name="TextBox 5">
            <a:extLst>
              <a:ext uri="{FF2B5EF4-FFF2-40B4-BE49-F238E27FC236}">
                <a16:creationId xmlns:a16="http://schemas.microsoft.com/office/drawing/2014/main" id="{C7E06C22-0AAE-4693-AD68-D5E9011D1C7E}"/>
              </a:ext>
            </a:extLst>
          </p:cNvPr>
          <p:cNvSpPr txBox="1"/>
          <p:nvPr/>
        </p:nvSpPr>
        <p:spPr>
          <a:xfrm>
            <a:off x="360442" y="3855720"/>
            <a:ext cx="4713077" cy="1477328"/>
          </a:xfrm>
          <a:prstGeom prst="rect">
            <a:avLst/>
          </a:prstGeom>
          <a:noFill/>
        </p:spPr>
        <p:txBody>
          <a:bodyPr wrap="square" rtlCol="0">
            <a:spAutoFit/>
          </a:bodyPr>
          <a:lstStyle/>
          <a:p>
            <a:r>
              <a:rPr lang="pt-BR" dirty="0">
                <a:solidFill>
                  <a:schemeClr val="bg1">
                    <a:lumMod val="50000"/>
                  </a:schemeClr>
                </a:solidFill>
              </a:rPr>
              <a:t>Related Research: </a:t>
            </a:r>
          </a:p>
          <a:p>
            <a:r>
              <a:rPr lang="pt-BR" dirty="0">
                <a:solidFill>
                  <a:schemeClr val="bg1">
                    <a:lumMod val="50000"/>
                  </a:schemeClr>
                </a:solidFill>
              </a:rPr>
              <a:t>P. Cortez, A. Cerdeira, F. Almeida, T. Matos and J. Reis. Modeling wine preferences by data mining from physicochemical properties. </a:t>
            </a:r>
            <a:r>
              <a:rPr lang="pt-BR" i="1" dirty="0">
                <a:solidFill>
                  <a:schemeClr val="bg1">
                    <a:lumMod val="50000"/>
                  </a:schemeClr>
                </a:solidFill>
              </a:rPr>
              <a:t>In Decision Support Systems, Elsevier, 47</a:t>
            </a:r>
            <a:r>
              <a:rPr lang="pt-BR" dirty="0">
                <a:solidFill>
                  <a:schemeClr val="bg1">
                    <a:lumMod val="50000"/>
                  </a:schemeClr>
                </a:solidFill>
              </a:rPr>
              <a:t>(4):547-553, 2009.</a:t>
            </a:r>
          </a:p>
        </p:txBody>
      </p:sp>
    </p:spTree>
    <p:extLst>
      <p:ext uri="{BB962C8B-B14F-4D97-AF65-F5344CB8AC3E}">
        <p14:creationId xmlns:p14="http://schemas.microsoft.com/office/powerpoint/2010/main" val="2434328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6ABEC-364E-4C10-98B7-68280700B553}"/>
              </a:ext>
            </a:extLst>
          </p:cNvPr>
          <p:cNvSpPr>
            <a:spLocks noGrp="1"/>
          </p:cNvSpPr>
          <p:nvPr>
            <p:ph type="title"/>
          </p:nvPr>
        </p:nvSpPr>
        <p:spPr>
          <a:xfrm>
            <a:off x="262128" y="128016"/>
            <a:ext cx="11631168" cy="743712"/>
          </a:xfrm>
        </p:spPr>
        <p:txBody>
          <a:bodyPr/>
          <a:lstStyle/>
          <a:p>
            <a:r>
              <a:rPr lang="en-US" dirty="0"/>
              <a:t>The Variables</a:t>
            </a:r>
          </a:p>
        </p:txBody>
      </p:sp>
      <p:sp>
        <p:nvSpPr>
          <p:cNvPr id="3" name="Content Placeholder 2">
            <a:extLst>
              <a:ext uri="{FF2B5EF4-FFF2-40B4-BE49-F238E27FC236}">
                <a16:creationId xmlns:a16="http://schemas.microsoft.com/office/drawing/2014/main" id="{E400B0C5-43EA-451F-8C7B-B30D91EF0354}"/>
              </a:ext>
            </a:extLst>
          </p:cNvPr>
          <p:cNvSpPr>
            <a:spLocks noGrp="1"/>
          </p:cNvSpPr>
          <p:nvPr>
            <p:ph idx="1"/>
          </p:nvPr>
        </p:nvSpPr>
        <p:spPr>
          <a:xfrm>
            <a:off x="262128" y="1097280"/>
            <a:ext cx="11631168" cy="5151120"/>
          </a:xfrm>
        </p:spPr>
        <p:txBody>
          <a:bodyPr>
            <a:normAutofit/>
          </a:bodyPr>
          <a:lstStyle/>
          <a:p>
            <a:pPr marL="457200" indent="-457200">
              <a:buFont typeface="+mj-lt"/>
              <a:buAutoNum type="arabicPeriod"/>
            </a:pPr>
            <a:r>
              <a:rPr lang="en-US" b="1" dirty="0"/>
              <a:t>Volatile Acidity </a:t>
            </a:r>
            <a:r>
              <a:rPr lang="en-US" dirty="0"/>
              <a:t>(dm</a:t>
            </a:r>
            <a:r>
              <a:rPr lang="en-US" baseline="30000" dirty="0"/>
              <a:t>3</a:t>
            </a:r>
            <a:r>
              <a:rPr lang="en-US" dirty="0"/>
              <a:t>) - the amount of acetic acid in wine, which at too high of levels can lead to an unpleasant, vinegar taste</a:t>
            </a:r>
          </a:p>
          <a:p>
            <a:pPr marL="457200" indent="-457200">
              <a:buFont typeface="+mj-lt"/>
              <a:buAutoNum type="arabicPeriod"/>
            </a:pPr>
            <a:r>
              <a:rPr lang="en-US" b="1" dirty="0"/>
              <a:t>Citric Acid </a:t>
            </a:r>
            <a:r>
              <a:rPr lang="en-US" dirty="0"/>
              <a:t>(dm</a:t>
            </a:r>
            <a:r>
              <a:rPr lang="en-US" baseline="30000" dirty="0"/>
              <a:t>3</a:t>
            </a:r>
            <a:r>
              <a:rPr lang="en-US" dirty="0"/>
              <a:t>) - found in small quantities, citric acid can add 'freshness' and flavor to wines</a:t>
            </a:r>
          </a:p>
          <a:p>
            <a:pPr marL="457200" indent="-457200">
              <a:buFont typeface="+mj-lt"/>
              <a:buAutoNum type="arabicPeriod"/>
            </a:pPr>
            <a:r>
              <a:rPr lang="en-US" b="1" dirty="0"/>
              <a:t>Chlorides</a:t>
            </a:r>
            <a:r>
              <a:rPr lang="en-US" dirty="0"/>
              <a:t> (dm</a:t>
            </a:r>
            <a:r>
              <a:rPr lang="en-US" baseline="30000" dirty="0"/>
              <a:t>3</a:t>
            </a:r>
            <a:r>
              <a:rPr lang="en-US" dirty="0"/>
              <a:t>) - the amount of salt in the wine</a:t>
            </a:r>
          </a:p>
          <a:p>
            <a:pPr marL="457200" indent="-457200">
              <a:buFont typeface="+mj-lt"/>
              <a:buAutoNum type="arabicPeriod"/>
            </a:pPr>
            <a:r>
              <a:rPr lang="en-US" b="1" dirty="0"/>
              <a:t>Sulphates</a:t>
            </a:r>
            <a:r>
              <a:rPr lang="en-US" dirty="0"/>
              <a:t> (dm</a:t>
            </a:r>
            <a:r>
              <a:rPr lang="en-US" baseline="30000" dirty="0"/>
              <a:t>3</a:t>
            </a:r>
            <a:r>
              <a:rPr lang="en-US" dirty="0"/>
              <a:t>) - a wine additive which acts as an antimicrobial and antioxidant agent</a:t>
            </a:r>
          </a:p>
          <a:p>
            <a:pPr marL="457200" indent="-457200">
              <a:buFont typeface="+mj-lt"/>
              <a:buAutoNum type="arabicPeriod"/>
            </a:pPr>
            <a:r>
              <a:rPr lang="en-US" b="1" dirty="0"/>
              <a:t>Alcohol</a:t>
            </a:r>
            <a:r>
              <a:rPr lang="en-US" dirty="0"/>
              <a:t> (%vol) - the percentage of alcohol by volume in the wine</a:t>
            </a:r>
          </a:p>
          <a:p>
            <a:pPr marL="457200" indent="-457200">
              <a:buFont typeface="+mj-lt"/>
              <a:buAutoNum type="arabicPeriod"/>
            </a:pPr>
            <a:r>
              <a:rPr lang="en-US" b="1" dirty="0"/>
              <a:t>Quality</a:t>
            </a:r>
            <a:r>
              <a:rPr lang="en-US" dirty="0"/>
              <a:t> (1-10 score) - the outcome variable, based on blind taste tests from three wine quality assessors</a:t>
            </a:r>
          </a:p>
        </p:txBody>
      </p:sp>
    </p:spTree>
    <p:extLst>
      <p:ext uri="{BB962C8B-B14F-4D97-AF65-F5344CB8AC3E}">
        <p14:creationId xmlns:p14="http://schemas.microsoft.com/office/powerpoint/2010/main" val="1872744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6ABEC-364E-4C10-98B7-68280700B553}"/>
              </a:ext>
            </a:extLst>
          </p:cNvPr>
          <p:cNvSpPr>
            <a:spLocks noGrp="1"/>
          </p:cNvSpPr>
          <p:nvPr>
            <p:ph type="title"/>
          </p:nvPr>
        </p:nvSpPr>
        <p:spPr>
          <a:xfrm>
            <a:off x="262128" y="128016"/>
            <a:ext cx="11631168" cy="743712"/>
          </a:xfrm>
        </p:spPr>
        <p:txBody>
          <a:bodyPr/>
          <a:lstStyle/>
          <a:p>
            <a:r>
              <a:rPr lang="en-US" dirty="0"/>
              <a:t>OUTLIER HANDLING</a:t>
            </a:r>
          </a:p>
        </p:txBody>
      </p:sp>
      <p:sp>
        <p:nvSpPr>
          <p:cNvPr id="3" name="Content Placeholder 2">
            <a:extLst>
              <a:ext uri="{FF2B5EF4-FFF2-40B4-BE49-F238E27FC236}">
                <a16:creationId xmlns:a16="http://schemas.microsoft.com/office/drawing/2014/main" id="{E400B0C5-43EA-451F-8C7B-B30D91EF0354}"/>
              </a:ext>
            </a:extLst>
          </p:cNvPr>
          <p:cNvSpPr>
            <a:spLocks noGrp="1"/>
          </p:cNvSpPr>
          <p:nvPr>
            <p:ph idx="1"/>
          </p:nvPr>
        </p:nvSpPr>
        <p:spPr>
          <a:xfrm>
            <a:off x="262128" y="1097280"/>
            <a:ext cx="11631168" cy="5151120"/>
          </a:xfrm>
        </p:spPr>
        <p:txBody>
          <a:bodyPr>
            <a:normAutofit/>
          </a:bodyPr>
          <a:lstStyle/>
          <a:p>
            <a:r>
              <a:rPr lang="en-US" sz="1300" dirty="0"/>
              <a:t>Domain knowledge of red wines: there are just a few outstanding and few terrible vintages, so the tiny proportion of outliers detected in the response variable were included in the analyses. Moreover, there is no indication of any missing or incorrectly recorded values. Highly problematic variables, like Chlorides, will be excluded from regression models, however.</a:t>
            </a:r>
          </a:p>
        </p:txBody>
      </p:sp>
      <p:pic>
        <p:nvPicPr>
          <p:cNvPr id="5" name="Picture 4" descr="Chart, box and whisker chart&#10;&#10;Description automatically generated">
            <a:extLst>
              <a:ext uri="{FF2B5EF4-FFF2-40B4-BE49-F238E27FC236}">
                <a16:creationId xmlns:a16="http://schemas.microsoft.com/office/drawing/2014/main" id="{FF5BC457-73A8-4007-A1A3-E83FA3297845}"/>
              </a:ext>
            </a:extLst>
          </p:cNvPr>
          <p:cNvPicPr>
            <a:picLocks noChangeAspect="1"/>
          </p:cNvPicPr>
          <p:nvPr/>
        </p:nvPicPr>
        <p:blipFill>
          <a:blip r:embed="rId2"/>
          <a:stretch>
            <a:fillRect/>
          </a:stretch>
        </p:blipFill>
        <p:spPr>
          <a:xfrm>
            <a:off x="883920" y="1854868"/>
            <a:ext cx="3048000" cy="2286000"/>
          </a:xfrm>
          <a:prstGeom prst="rect">
            <a:avLst/>
          </a:prstGeom>
          <a:ln w="3175">
            <a:solidFill>
              <a:schemeClr val="tx1"/>
            </a:solidFill>
          </a:ln>
        </p:spPr>
      </p:pic>
      <p:pic>
        <p:nvPicPr>
          <p:cNvPr id="7" name="Picture 6" descr="Chart, box and whisker chart&#10;&#10;Description automatically generated">
            <a:extLst>
              <a:ext uri="{FF2B5EF4-FFF2-40B4-BE49-F238E27FC236}">
                <a16:creationId xmlns:a16="http://schemas.microsoft.com/office/drawing/2014/main" id="{22FD7B5B-D640-46B4-9B6B-CCDD3AA49ACA}"/>
              </a:ext>
            </a:extLst>
          </p:cNvPr>
          <p:cNvPicPr>
            <a:picLocks noChangeAspect="1"/>
          </p:cNvPicPr>
          <p:nvPr/>
        </p:nvPicPr>
        <p:blipFill>
          <a:blip r:embed="rId3"/>
          <a:stretch>
            <a:fillRect/>
          </a:stretch>
        </p:blipFill>
        <p:spPr>
          <a:xfrm>
            <a:off x="4553712" y="1854868"/>
            <a:ext cx="3048000" cy="2286000"/>
          </a:xfrm>
          <a:prstGeom prst="rect">
            <a:avLst/>
          </a:prstGeom>
          <a:ln w="3175">
            <a:solidFill>
              <a:schemeClr val="tx1"/>
            </a:solidFill>
          </a:ln>
        </p:spPr>
      </p:pic>
      <p:pic>
        <p:nvPicPr>
          <p:cNvPr id="9" name="Picture 8" descr="Chart, box and whisker chart&#10;&#10;Description automatically generated">
            <a:extLst>
              <a:ext uri="{FF2B5EF4-FFF2-40B4-BE49-F238E27FC236}">
                <a16:creationId xmlns:a16="http://schemas.microsoft.com/office/drawing/2014/main" id="{75546C62-3C78-4553-B710-FAC808977341}"/>
              </a:ext>
            </a:extLst>
          </p:cNvPr>
          <p:cNvPicPr>
            <a:picLocks noChangeAspect="1"/>
          </p:cNvPicPr>
          <p:nvPr/>
        </p:nvPicPr>
        <p:blipFill>
          <a:blip r:embed="rId4"/>
          <a:stretch>
            <a:fillRect/>
          </a:stretch>
        </p:blipFill>
        <p:spPr>
          <a:xfrm>
            <a:off x="8223504" y="1854868"/>
            <a:ext cx="3048000" cy="2286000"/>
          </a:xfrm>
          <a:prstGeom prst="rect">
            <a:avLst/>
          </a:prstGeom>
          <a:ln w="3175">
            <a:solidFill>
              <a:schemeClr val="tx1"/>
            </a:solidFill>
          </a:ln>
        </p:spPr>
      </p:pic>
      <p:pic>
        <p:nvPicPr>
          <p:cNvPr id="11" name="Picture 10" descr="Chart, box and whisker chart&#10;&#10;Description automatically generated">
            <a:extLst>
              <a:ext uri="{FF2B5EF4-FFF2-40B4-BE49-F238E27FC236}">
                <a16:creationId xmlns:a16="http://schemas.microsoft.com/office/drawing/2014/main" id="{81F20371-B260-4423-9480-214D0757795D}"/>
              </a:ext>
            </a:extLst>
          </p:cNvPr>
          <p:cNvPicPr>
            <a:picLocks noChangeAspect="1"/>
          </p:cNvPicPr>
          <p:nvPr/>
        </p:nvPicPr>
        <p:blipFill>
          <a:blip r:embed="rId5"/>
          <a:stretch>
            <a:fillRect/>
          </a:stretch>
        </p:blipFill>
        <p:spPr>
          <a:xfrm>
            <a:off x="883920" y="4079908"/>
            <a:ext cx="3048000" cy="2286000"/>
          </a:xfrm>
          <a:prstGeom prst="rect">
            <a:avLst/>
          </a:prstGeom>
          <a:ln w="3175">
            <a:solidFill>
              <a:schemeClr val="tx1"/>
            </a:solidFill>
          </a:ln>
        </p:spPr>
      </p:pic>
      <p:pic>
        <p:nvPicPr>
          <p:cNvPr id="13" name="Picture 12" descr="Chart, box and whisker chart&#10;&#10;Description automatically generated">
            <a:extLst>
              <a:ext uri="{FF2B5EF4-FFF2-40B4-BE49-F238E27FC236}">
                <a16:creationId xmlns:a16="http://schemas.microsoft.com/office/drawing/2014/main" id="{1AE3CB4D-FA85-445F-B382-C1CABEC4D61B}"/>
              </a:ext>
            </a:extLst>
          </p:cNvPr>
          <p:cNvPicPr>
            <a:picLocks noChangeAspect="1"/>
          </p:cNvPicPr>
          <p:nvPr/>
        </p:nvPicPr>
        <p:blipFill>
          <a:blip r:embed="rId6"/>
          <a:stretch>
            <a:fillRect/>
          </a:stretch>
        </p:blipFill>
        <p:spPr>
          <a:xfrm>
            <a:off x="4553712" y="4079908"/>
            <a:ext cx="3048000" cy="2286000"/>
          </a:xfrm>
          <a:prstGeom prst="rect">
            <a:avLst/>
          </a:prstGeom>
          <a:ln w="3175">
            <a:solidFill>
              <a:schemeClr val="tx1"/>
            </a:solidFill>
          </a:ln>
        </p:spPr>
      </p:pic>
      <p:pic>
        <p:nvPicPr>
          <p:cNvPr id="15" name="Picture 14" descr="Chart, box and whisker chart&#10;&#10;Description automatically generated">
            <a:extLst>
              <a:ext uri="{FF2B5EF4-FFF2-40B4-BE49-F238E27FC236}">
                <a16:creationId xmlns:a16="http://schemas.microsoft.com/office/drawing/2014/main" id="{AA6B068E-121F-4A4F-AE9E-62D2AAE97AB9}"/>
              </a:ext>
            </a:extLst>
          </p:cNvPr>
          <p:cNvPicPr>
            <a:picLocks noChangeAspect="1"/>
          </p:cNvPicPr>
          <p:nvPr/>
        </p:nvPicPr>
        <p:blipFill>
          <a:blip r:embed="rId7"/>
          <a:stretch>
            <a:fillRect/>
          </a:stretch>
        </p:blipFill>
        <p:spPr>
          <a:xfrm>
            <a:off x="8223504" y="4079908"/>
            <a:ext cx="3048000" cy="2286000"/>
          </a:xfrm>
          <a:prstGeom prst="rect">
            <a:avLst/>
          </a:prstGeom>
          <a:ln w="3175">
            <a:solidFill>
              <a:schemeClr val="tx1"/>
            </a:solidFill>
          </a:ln>
        </p:spPr>
      </p:pic>
    </p:spTree>
    <p:extLst>
      <p:ext uri="{BB962C8B-B14F-4D97-AF65-F5344CB8AC3E}">
        <p14:creationId xmlns:p14="http://schemas.microsoft.com/office/powerpoint/2010/main" val="2254448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6ABEC-364E-4C10-98B7-68280700B553}"/>
              </a:ext>
            </a:extLst>
          </p:cNvPr>
          <p:cNvSpPr>
            <a:spLocks noGrp="1"/>
          </p:cNvSpPr>
          <p:nvPr>
            <p:ph type="title"/>
          </p:nvPr>
        </p:nvSpPr>
        <p:spPr>
          <a:xfrm>
            <a:off x="262128" y="128016"/>
            <a:ext cx="11631168" cy="743712"/>
          </a:xfrm>
        </p:spPr>
        <p:txBody>
          <a:bodyPr/>
          <a:lstStyle/>
          <a:p>
            <a:r>
              <a:rPr lang="en-US" dirty="0"/>
              <a:t>Distribution &amp; Summary Stats</a:t>
            </a:r>
          </a:p>
        </p:txBody>
      </p:sp>
      <p:sp>
        <p:nvSpPr>
          <p:cNvPr id="3" name="Content Placeholder 2">
            <a:extLst>
              <a:ext uri="{FF2B5EF4-FFF2-40B4-BE49-F238E27FC236}">
                <a16:creationId xmlns:a16="http://schemas.microsoft.com/office/drawing/2014/main" id="{E400B0C5-43EA-451F-8C7B-B30D91EF0354}"/>
              </a:ext>
            </a:extLst>
          </p:cNvPr>
          <p:cNvSpPr>
            <a:spLocks noGrp="1"/>
          </p:cNvSpPr>
          <p:nvPr>
            <p:ph idx="1"/>
          </p:nvPr>
        </p:nvSpPr>
        <p:spPr>
          <a:xfrm>
            <a:off x="262128" y="1097280"/>
            <a:ext cx="11631168" cy="5151120"/>
          </a:xfrm>
        </p:spPr>
        <p:txBody>
          <a:bodyPr>
            <a:normAutofit/>
          </a:bodyPr>
          <a:lstStyle/>
          <a:p>
            <a:r>
              <a:rPr lang="en-US" b="1" dirty="0"/>
              <a:t>Variable: Volatile Acidity</a:t>
            </a:r>
          </a:p>
          <a:p>
            <a:pPr lvl="1"/>
            <a:r>
              <a:rPr lang="en-US" dirty="0"/>
              <a:t>Right-tailed, but exhibits a mostly normal</a:t>
            </a:r>
            <a:br>
              <a:rPr lang="en-US" dirty="0"/>
            </a:br>
            <a:r>
              <a:rPr lang="en-US" dirty="0"/>
              <a:t>distribution</a:t>
            </a:r>
          </a:p>
          <a:p>
            <a:pPr lvl="1"/>
            <a:r>
              <a:rPr lang="en-US" dirty="0"/>
              <a:t>The 19 outliers fall within the right tail</a:t>
            </a:r>
          </a:p>
          <a:p>
            <a:pPr lvl="1"/>
            <a:r>
              <a:rPr lang="en-US" dirty="0"/>
              <a:t>The distribution exhibits mild positive</a:t>
            </a:r>
            <a:br>
              <a:rPr lang="en-US" dirty="0"/>
            </a:br>
            <a:r>
              <a:rPr lang="en-US" dirty="0"/>
              <a:t>skewness</a:t>
            </a:r>
          </a:p>
          <a:p>
            <a:endParaRPr lang="en-US" dirty="0"/>
          </a:p>
        </p:txBody>
      </p:sp>
      <p:graphicFrame>
        <p:nvGraphicFramePr>
          <p:cNvPr id="4" name="Table 5">
            <a:extLst>
              <a:ext uri="{FF2B5EF4-FFF2-40B4-BE49-F238E27FC236}">
                <a16:creationId xmlns:a16="http://schemas.microsoft.com/office/drawing/2014/main" id="{B0777CA5-02FC-4720-A0EE-07B92F0FB8CF}"/>
              </a:ext>
            </a:extLst>
          </p:cNvPr>
          <p:cNvGraphicFramePr>
            <a:graphicFrameLocks noGrp="1"/>
          </p:cNvGraphicFramePr>
          <p:nvPr>
            <p:extLst>
              <p:ext uri="{D42A27DB-BD31-4B8C-83A1-F6EECF244321}">
                <p14:modId xmlns:p14="http://schemas.microsoft.com/office/powerpoint/2010/main" val="3166226922"/>
              </p:ext>
            </p:extLst>
          </p:nvPr>
        </p:nvGraphicFramePr>
        <p:xfrm>
          <a:off x="262128" y="5472847"/>
          <a:ext cx="11611523" cy="741680"/>
        </p:xfrm>
        <a:graphic>
          <a:graphicData uri="http://schemas.openxmlformats.org/drawingml/2006/table">
            <a:tbl>
              <a:tblPr firstRow="1" bandRow="1">
                <a:tableStyleId>{5C22544A-7EE6-4342-B048-85BDC9FD1C3A}</a:tableStyleId>
              </a:tblPr>
              <a:tblGrid>
                <a:gridCol w="1055593">
                  <a:extLst>
                    <a:ext uri="{9D8B030D-6E8A-4147-A177-3AD203B41FA5}">
                      <a16:colId xmlns:a16="http://schemas.microsoft.com/office/drawing/2014/main" val="147583458"/>
                    </a:ext>
                  </a:extLst>
                </a:gridCol>
                <a:gridCol w="1055593">
                  <a:extLst>
                    <a:ext uri="{9D8B030D-6E8A-4147-A177-3AD203B41FA5}">
                      <a16:colId xmlns:a16="http://schemas.microsoft.com/office/drawing/2014/main" val="2817826776"/>
                    </a:ext>
                  </a:extLst>
                </a:gridCol>
                <a:gridCol w="1055593">
                  <a:extLst>
                    <a:ext uri="{9D8B030D-6E8A-4147-A177-3AD203B41FA5}">
                      <a16:colId xmlns:a16="http://schemas.microsoft.com/office/drawing/2014/main" val="2553105525"/>
                    </a:ext>
                  </a:extLst>
                </a:gridCol>
                <a:gridCol w="1055593">
                  <a:extLst>
                    <a:ext uri="{9D8B030D-6E8A-4147-A177-3AD203B41FA5}">
                      <a16:colId xmlns:a16="http://schemas.microsoft.com/office/drawing/2014/main" val="4005137061"/>
                    </a:ext>
                  </a:extLst>
                </a:gridCol>
                <a:gridCol w="1055593">
                  <a:extLst>
                    <a:ext uri="{9D8B030D-6E8A-4147-A177-3AD203B41FA5}">
                      <a16:colId xmlns:a16="http://schemas.microsoft.com/office/drawing/2014/main" val="2143091247"/>
                    </a:ext>
                  </a:extLst>
                </a:gridCol>
                <a:gridCol w="1055593">
                  <a:extLst>
                    <a:ext uri="{9D8B030D-6E8A-4147-A177-3AD203B41FA5}">
                      <a16:colId xmlns:a16="http://schemas.microsoft.com/office/drawing/2014/main" val="390196132"/>
                    </a:ext>
                  </a:extLst>
                </a:gridCol>
                <a:gridCol w="1055593">
                  <a:extLst>
                    <a:ext uri="{9D8B030D-6E8A-4147-A177-3AD203B41FA5}">
                      <a16:colId xmlns:a16="http://schemas.microsoft.com/office/drawing/2014/main" val="1797966208"/>
                    </a:ext>
                  </a:extLst>
                </a:gridCol>
                <a:gridCol w="1055593">
                  <a:extLst>
                    <a:ext uri="{9D8B030D-6E8A-4147-A177-3AD203B41FA5}">
                      <a16:colId xmlns:a16="http://schemas.microsoft.com/office/drawing/2014/main" val="4283843125"/>
                    </a:ext>
                  </a:extLst>
                </a:gridCol>
                <a:gridCol w="1055593">
                  <a:extLst>
                    <a:ext uri="{9D8B030D-6E8A-4147-A177-3AD203B41FA5}">
                      <a16:colId xmlns:a16="http://schemas.microsoft.com/office/drawing/2014/main" val="2193506908"/>
                    </a:ext>
                  </a:extLst>
                </a:gridCol>
                <a:gridCol w="1055593">
                  <a:extLst>
                    <a:ext uri="{9D8B030D-6E8A-4147-A177-3AD203B41FA5}">
                      <a16:colId xmlns:a16="http://schemas.microsoft.com/office/drawing/2014/main" val="173117405"/>
                    </a:ext>
                  </a:extLst>
                </a:gridCol>
                <a:gridCol w="1055593">
                  <a:extLst>
                    <a:ext uri="{9D8B030D-6E8A-4147-A177-3AD203B41FA5}">
                      <a16:colId xmlns:a16="http://schemas.microsoft.com/office/drawing/2014/main" val="359621395"/>
                    </a:ext>
                  </a:extLst>
                </a:gridCol>
              </a:tblGrid>
              <a:tr h="370840">
                <a:tc>
                  <a:txBody>
                    <a:bodyPr/>
                    <a:lstStyle/>
                    <a:p>
                      <a:pPr algn="ctr"/>
                      <a:r>
                        <a:rPr lang="en-US" sz="1400" dirty="0"/>
                        <a:t>Count</a:t>
                      </a:r>
                    </a:p>
                  </a:txBody>
                  <a:tcPr/>
                </a:tc>
                <a:tc>
                  <a:txBody>
                    <a:bodyPr/>
                    <a:lstStyle/>
                    <a:p>
                      <a:pPr algn="ctr"/>
                      <a:r>
                        <a:rPr lang="en-US" sz="1400" dirty="0"/>
                        <a:t>Min</a:t>
                      </a:r>
                    </a:p>
                  </a:txBody>
                  <a:tcPr/>
                </a:tc>
                <a:tc>
                  <a:txBody>
                    <a:bodyPr/>
                    <a:lstStyle/>
                    <a:p>
                      <a:pPr algn="ctr"/>
                      <a:r>
                        <a:rPr lang="en-US" sz="1400" dirty="0"/>
                        <a:t>Mean</a:t>
                      </a:r>
                    </a:p>
                  </a:txBody>
                  <a:tcPr/>
                </a:tc>
                <a:tc>
                  <a:txBody>
                    <a:bodyPr/>
                    <a:lstStyle/>
                    <a:p>
                      <a:pPr algn="ctr"/>
                      <a:r>
                        <a:rPr lang="en-US" sz="1400" dirty="0"/>
                        <a:t>Median</a:t>
                      </a:r>
                    </a:p>
                  </a:txBody>
                  <a:tcPr/>
                </a:tc>
                <a:tc>
                  <a:txBody>
                    <a:bodyPr/>
                    <a:lstStyle/>
                    <a:p>
                      <a:pPr algn="ctr"/>
                      <a:r>
                        <a:rPr lang="en-US" sz="1400" dirty="0"/>
                        <a:t>Mode</a:t>
                      </a:r>
                    </a:p>
                  </a:txBody>
                  <a:tcPr/>
                </a:tc>
                <a:tc>
                  <a:txBody>
                    <a:bodyPr/>
                    <a:lstStyle/>
                    <a:p>
                      <a:pPr algn="ctr"/>
                      <a:r>
                        <a:rPr lang="en-US" sz="1400" dirty="0"/>
                        <a:t>Max</a:t>
                      </a:r>
                    </a:p>
                  </a:txBody>
                  <a:tcPr/>
                </a:tc>
                <a:tc>
                  <a:txBody>
                    <a:bodyPr/>
                    <a:lstStyle/>
                    <a:p>
                      <a:pPr algn="ctr"/>
                      <a:r>
                        <a:rPr lang="en-US" sz="1400" dirty="0"/>
                        <a:t>Variance</a:t>
                      </a:r>
                    </a:p>
                  </a:txBody>
                  <a:tcPr/>
                </a:tc>
                <a:tc>
                  <a:txBody>
                    <a:bodyPr/>
                    <a:lstStyle/>
                    <a:p>
                      <a:pPr algn="ctr"/>
                      <a:r>
                        <a:rPr lang="en-US" sz="1400" dirty="0"/>
                        <a:t>Std Dev</a:t>
                      </a:r>
                    </a:p>
                  </a:txBody>
                  <a:tcPr/>
                </a:tc>
                <a:tc>
                  <a:txBody>
                    <a:bodyPr/>
                    <a:lstStyle/>
                    <a:p>
                      <a:pPr algn="ctr"/>
                      <a:r>
                        <a:rPr lang="en-US" sz="1400" dirty="0"/>
                        <a:t>Skew</a:t>
                      </a:r>
                    </a:p>
                  </a:txBody>
                  <a:tcPr/>
                </a:tc>
                <a:tc>
                  <a:txBody>
                    <a:bodyPr/>
                    <a:lstStyle/>
                    <a:p>
                      <a:pPr algn="ctr"/>
                      <a:r>
                        <a:rPr lang="en-US" sz="1400" dirty="0"/>
                        <a:t>Outliers (#)</a:t>
                      </a:r>
                    </a:p>
                  </a:txBody>
                  <a:tcPr/>
                </a:tc>
                <a:tc>
                  <a:txBody>
                    <a:bodyPr/>
                    <a:lstStyle/>
                    <a:p>
                      <a:pPr algn="ctr"/>
                      <a:r>
                        <a:rPr lang="en-US" sz="1400" dirty="0"/>
                        <a:t>Outlier (%)</a:t>
                      </a:r>
                    </a:p>
                  </a:txBody>
                  <a:tcPr/>
                </a:tc>
                <a:extLst>
                  <a:ext uri="{0D108BD9-81ED-4DB2-BD59-A6C34878D82A}">
                    <a16:rowId xmlns:a16="http://schemas.microsoft.com/office/drawing/2014/main" val="2493029003"/>
                  </a:ext>
                </a:extLst>
              </a:tr>
              <a:tr h="370840">
                <a:tc>
                  <a:txBody>
                    <a:bodyPr/>
                    <a:lstStyle/>
                    <a:p>
                      <a:pPr algn="ctr"/>
                      <a:r>
                        <a:rPr lang="en-US" dirty="0"/>
                        <a:t>1599</a:t>
                      </a:r>
                    </a:p>
                  </a:txBody>
                  <a:tcPr/>
                </a:tc>
                <a:tc>
                  <a:txBody>
                    <a:bodyPr/>
                    <a:lstStyle/>
                    <a:p>
                      <a:pPr algn="ctr"/>
                      <a:r>
                        <a:rPr lang="en-US" dirty="0"/>
                        <a:t>0.12</a:t>
                      </a:r>
                    </a:p>
                  </a:txBody>
                  <a:tcPr/>
                </a:tc>
                <a:tc>
                  <a:txBody>
                    <a:bodyPr/>
                    <a:lstStyle/>
                    <a:p>
                      <a:pPr algn="ctr"/>
                      <a:r>
                        <a:rPr lang="en-US" dirty="0"/>
                        <a:t>0.528</a:t>
                      </a:r>
                    </a:p>
                  </a:txBody>
                  <a:tcPr/>
                </a:tc>
                <a:tc>
                  <a:txBody>
                    <a:bodyPr/>
                    <a:lstStyle/>
                    <a:p>
                      <a:pPr algn="ctr"/>
                      <a:r>
                        <a:rPr lang="en-US" dirty="0"/>
                        <a:t>0.52</a:t>
                      </a:r>
                    </a:p>
                  </a:txBody>
                  <a:tcPr/>
                </a:tc>
                <a:tc>
                  <a:txBody>
                    <a:bodyPr/>
                    <a:lstStyle/>
                    <a:p>
                      <a:pPr algn="ctr"/>
                      <a:r>
                        <a:rPr lang="en-US" dirty="0"/>
                        <a:t>0.6</a:t>
                      </a:r>
                    </a:p>
                  </a:txBody>
                  <a:tcPr/>
                </a:tc>
                <a:tc>
                  <a:txBody>
                    <a:bodyPr/>
                    <a:lstStyle/>
                    <a:p>
                      <a:pPr algn="ctr"/>
                      <a:r>
                        <a:rPr lang="en-US" dirty="0"/>
                        <a:t>1.58</a:t>
                      </a:r>
                    </a:p>
                  </a:txBody>
                  <a:tcPr/>
                </a:tc>
                <a:tc>
                  <a:txBody>
                    <a:bodyPr/>
                    <a:lstStyle/>
                    <a:p>
                      <a:pPr algn="ctr"/>
                      <a:r>
                        <a:rPr lang="en-US" dirty="0"/>
                        <a:t>0.032</a:t>
                      </a:r>
                    </a:p>
                  </a:txBody>
                  <a:tcPr/>
                </a:tc>
                <a:tc>
                  <a:txBody>
                    <a:bodyPr/>
                    <a:lstStyle/>
                    <a:p>
                      <a:pPr algn="ctr"/>
                      <a:r>
                        <a:rPr lang="en-US" dirty="0"/>
                        <a:t>0.179</a:t>
                      </a:r>
                    </a:p>
                  </a:txBody>
                  <a:tcPr/>
                </a:tc>
                <a:tc>
                  <a:txBody>
                    <a:bodyPr/>
                    <a:lstStyle/>
                    <a:p>
                      <a:pPr algn="ctr"/>
                      <a:r>
                        <a:rPr lang="en-US" dirty="0"/>
                        <a:t>0.672</a:t>
                      </a:r>
                    </a:p>
                  </a:txBody>
                  <a:tcPr/>
                </a:tc>
                <a:tc>
                  <a:txBody>
                    <a:bodyPr/>
                    <a:lstStyle/>
                    <a:p>
                      <a:pPr algn="ctr"/>
                      <a:r>
                        <a:rPr lang="en-US" dirty="0"/>
                        <a:t>19</a:t>
                      </a:r>
                    </a:p>
                  </a:txBody>
                  <a:tcPr/>
                </a:tc>
                <a:tc>
                  <a:txBody>
                    <a:bodyPr/>
                    <a:lstStyle/>
                    <a:p>
                      <a:pPr algn="ctr"/>
                      <a:r>
                        <a:rPr lang="en-US" dirty="0"/>
                        <a:t>1.19</a:t>
                      </a:r>
                    </a:p>
                  </a:txBody>
                  <a:tcPr/>
                </a:tc>
                <a:extLst>
                  <a:ext uri="{0D108BD9-81ED-4DB2-BD59-A6C34878D82A}">
                    <a16:rowId xmlns:a16="http://schemas.microsoft.com/office/drawing/2014/main" val="2089698398"/>
                  </a:ext>
                </a:extLst>
              </a:tr>
            </a:tbl>
          </a:graphicData>
        </a:graphic>
      </p:graphicFrame>
      <p:pic>
        <p:nvPicPr>
          <p:cNvPr id="8" name="Picture 7" descr="Chart, histogram&#10;&#10;Description automatically generated">
            <a:extLst>
              <a:ext uri="{FF2B5EF4-FFF2-40B4-BE49-F238E27FC236}">
                <a16:creationId xmlns:a16="http://schemas.microsoft.com/office/drawing/2014/main" id="{C635FC93-0FAC-4472-9A66-32A15AFF55C9}"/>
              </a:ext>
            </a:extLst>
          </p:cNvPr>
          <p:cNvPicPr>
            <a:picLocks noChangeAspect="1"/>
          </p:cNvPicPr>
          <p:nvPr/>
        </p:nvPicPr>
        <p:blipFill>
          <a:blip r:embed="rId2"/>
          <a:stretch>
            <a:fillRect/>
          </a:stretch>
        </p:blipFill>
        <p:spPr>
          <a:xfrm>
            <a:off x="6387250" y="1132495"/>
            <a:ext cx="5486401" cy="4114800"/>
          </a:xfrm>
          <a:prstGeom prst="rect">
            <a:avLst/>
          </a:prstGeom>
          <a:ln w="3175">
            <a:solidFill>
              <a:schemeClr val="tx1"/>
            </a:solidFill>
          </a:ln>
        </p:spPr>
      </p:pic>
    </p:spTree>
    <p:extLst>
      <p:ext uri="{BB962C8B-B14F-4D97-AF65-F5344CB8AC3E}">
        <p14:creationId xmlns:p14="http://schemas.microsoft.com/office/powerpoint/2010/main" val="2859683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6ABEC-364E-4C10-98B7-68280700B553}"/>
              </a:ext>
            </a:extLst>
          </p:cNvPr>
          <p:cNvSpPr>
            <a:spLocks noGrp="1"/>
          </p:cNvSpPr>
          <p:nvPr>
            <p:ph type="title"/>
          </p:nvPr>
        </p:nvSpPr>
        <p:spPr>
          <a:xfrm>
            <a:off x="262128" y="128016"/>
            <a:ext cx="11631168" cy="743712"/>
          </a:xfrm>
        </p:spPr>
        <p:txBody>
          <a:bodyPr/>
          <a:lstStyle/>
          <a:p>
            <a:r>
              <a:rPr lang="en-US" dirty="0"/>
              <a:t>Distribution &amp; Summary Stats</a:t>
            </a:r>
          </a:p>
        </p:txBody>
      </p:sp>
      <p:sp>
        <p:nvSpPr>
          <p:cNvPr id="3" name="Content Placeholder 2">
            <a:extLst>
              <a:ext uri="{FF2B5EF4-FFF2-40B4-BE49-F238E27FC236}">
                <a16:creationId xmlns:a16="http://schemas.microsoft.com/office/drawing/2014/main" id="{E400B0C5-43EA-451F-8C7B-B30D91EF0354}"/>
              </a:ext>
            </a:extLst>
          </p:cNvPr>
          <p:cNvSpPr>
            <a:spLocks noGrp="1"/>
          </p:cNvSpPr>
          <p:nvPr>
            <p:ph idx="1"/>
          </p:nvPr>
        </p:nvSpPr>
        <p:spPr>
          <a:xfrm>
            <a:off x="262128" y="1097280"/>
            <a:ext cx="11631168" cy="5151120"/>
          </a:xfrm>
        </p:spPr>
        <p:txBody>
          <a:bodyPr>
            <a:normAutofit/>
          </a:bodyPr>
          <a:lstStyle/>
          <a:p>
            <a:r>
              <a:rPr lang="en-US" b="1" dirty="0"/>
              <a:t>Variable: Citric Acid</a:t>
            </a:r>
          </a:p>
          <a:p>
            <a:pPr lvl="1"/>
            <a:r>
              <a:rPr lang="en-US" dirty="0"/>
              <a:t>Right-tailed, but with most values </a:t>
            </a:r>
            <a:br>
              <a:rPr lang="en-US" dirty="0"/>
            </a:br>
            <a:r>
              <a:rPr lang="en-US" dirty="0"/>
              <a:t>concentrated in the middle of the range</a:t>
            </a:r>
          </a:p>
          <a:p>
            <a:pPr lvl="1"/>
            <a:r>
              <a:rPr lang="en-US" dirty="0"/>
              <a:t>The 1 outlier is the last value of the right</a:t>
            </a:r>
            <a:br>
              <a:rPr lang="en-US" dirty="0"/>
            </a:br>
            <a:r>
              <a:rPr lang="en-US" dirty="0"/>
              <a:t>tail (1.0)</a:t>
            </a:r>
          </a:p>
          <a:p>
            <a:pPr lvl="1"/>
            <a:r>
              <a:rPr lang="en-US" dirty="0"/>
              <a:t>The distribution exhibits low positive</a:t>
            </a:r>
            <a:br>
              <a:rPr lang="en-US" dirty="0"/>
            </a:br>
            <a:r>
              <a:rPr lang="en-US" dirty="0"/>
              <a:t>skewness</a:t>
            </a:r>
          </a:p>
          <a:p>
            <a:endParaRPr lang="en-US" dirty="0"/>
          </a:p>
        </p:txBody>
      </p:sp>
      <p:graphicFrame>
        <p:nvGraphicFramePr>
          <p:cNvPr id="4" name="Table 5">
            <a:extLst>
              <a:ext uri="{FF2B5EF4-FFF2-40B4-BE49-F238E27FC236}">
                <a16:creationId xmlns:a16="http://schemas.microsoft.com/office/drawing/2014/main" id="{B0777CA5-02FC-4720-A0EE-07B92F0FB8CF}"/>
              </a:ext>
            </a:extLst>
          </p:cNvPr>
          <p:cNvGraphicFramePr>
            <a:graphicFrameLocks noGrp="1"/>
          </p:cNvGraphicFramePr>
          <p:nvPr>
            <p:extLst>
              <p:ext uri="{D42A27DB-BD31-4B8C-83A1-F6EECF244321}">
                <p14:modId xmlns:p14="http://schemas.microsoft.com/office/powerpoint/2010/main" val="2256842111"/>
              </p:ext>
            </p:extLst>
          </p:nvPr>
        </p:nvGraphicFramePr>
        <p:xfrm>
          <a:off x="262128" y="5472847"/>
          <a:ext cx="11611523" cy="741680"/>
        </p:xfrm>
        <a:graphic>
          <a:graphicData uri="http://schemas.openxmlformats.org/drawingml/2006/table">
            <a:tbl>
              <a:tblPr firstRow="1" bandRow="1">
                <a:tableStyleId>{5C22544A-7EE6-4342-B048-85BDC9FD1C3A}</a:tableStyleId>
              </a:tblPr>
              <a:tblGrid>
                <a:gridCol w="1055593">
                  <a:extLst>
                    <a:ext uri="{9D8B030D-6E8A-4147-A177-3AD203B41FA5}">
                      <a16:colId xmlns:a16="http://schemas.microsoft.com/office/drawing/2014/main" val="147583458"/>
                    </a:ext>
                  </a:extLst>
                </a:gridCol>
                <a:gridCol w="1055593">
                  <a:extLst>
                    <a:ext uri="{9D8B030D-6E8A-4147-A177-3AD203B41FA5}">
                      <a16:colId xmlns:a16="http://schemas.microsoft.com/office/drawing/2014/main" val="2817826776"/>
                    </a:ext>
                  </a:extLst>
                </a:gridCol>
                <a:gridCol w="1055593">
                  <a:extLst>
                    <a:ext uri="{9D8B030D-6E8A-4147-A177-3AD203B41FA5}">
                      <a16:colId xmlns:a16="http://schemas.microsoft.com/office/drawing/2014/main" val="2553105525"/>
                    </a:ext>
                  </a:extLst>
                </a:gridCol>
                <a:gridCol w="1055593">
                  <a:extLst>
                    <a:ext uri="{9D8B030D-6E8A-4147-A177-3AD203B41FA5}">
                      <a16:colId xmlns:a16="http://schemas.microsoft.com/office/drawing/2014/main" val="4005137061"/>
                    </a:ext>
                  </a:extLst>
                </a:gridCol>
                <a:gridCol w="1055593">
                  <a:extLst>
                    <a:ext uri="{9D8B030D-6E8A-4147-A177-3AD203B41FA5}">
                      <a16:colId xmlns:a16="http://schemas.microsoft.com/office/drawing/2014/main" val="2143091247"/>
                    </a:ext>
                  </a:extLst>
                </a:gridCol>
                <a:gridCol w="1055593">
                  <a:extLst>
                    <a:ext uri="{9D8B030D-6E8A-4147-A177-3AD203B41FA5}">
                      <a16:colId xmlns:a16="http://schemas.microsoft.com/office/drawing/2014/main" val="390196132"/>
                    </a:ext>
                  </a:extLst>
                </a:gridCol>
                <a:gridCol w="1055593">
                  <a:extLst>
                    <a:ext uri="{9D8B030D-6E8A-4147-A177-3AD203B41FA5}">
                      <a16:colId xmlns:a16="http://schemas.microsoft.com/office/drawing/2014/main" val="1797966208"/>
                    </a:ext>
                  </a:extLst>
                </a:gridCol>
                <a:gridCol w="1055593">
                  <a:extLst>
                    <a:ext uri="{9D8B030D-6E8A-4147-A177-3AD203B41FA5}">
                      <a16:colId xmlns:a16="http://schemas.microsoft.com/office/drawing/2014/main" val="4283843125"/>
                    </a:ext>
                  </a:extLst>
                </a:gridCol>
                <a:gridCol w="1055593">
                  <a:extLst>
                    <a:ext uri="{9D8B030D-6E8A-4147-A177-3AD203B41FA5}">
                      <a16:colId xmlns:a16="http://schemas.microsoft.com/office/drawing/2014/main" val="2193506908"/>
                    </a:ext>
                  </a:extLst>
                </a:gridCol>
                <a:gridCol w="1055593">
                  <a:extLst>
                    <a:ext uri="{9D8B030D-6E8A-4147-A177-3AD203B41FA5}">
                      <a16:colId xmlns:a16="http://schemas.microsoft.com/office/drawing/2014/main" val="173117405"/>
                    </a:ext>
                  </a:extLst>
                </a:gridCol>
                <a:gridCol w="1055593">
                  <a:extLst>
                    <a:ext uri="{9D8B030D-6E8A-4147-A177-3AD203B41FA5}">
                      <a16:colId xmlns:a16="http://schemas.microsoft.com/office/drawing/2014/main" val="359621395"/>
                    </a:ext>
                  </a:extLst>
                </a:gridCol>
              </a:tblGrid>
              <a:tr h="370840">
                <a:tc>
                  <a:txBody>
                    <a:bodyPr/>
                    <a:lstStyle/>
                    <a:p>
                      <a:pPr algn="ctr"/>
                      <a:r>
                        <a:rPr lang="en-US" sz="1400" dirty="0"/>
                        <a:t>Count</a:t>
                      </a:r>
                    </a:p>
                  </a:txBody>
                  <a:tcPr/>
                </a:tc>
                <a:tc>
                  <a:txBody>
                    <a:bodyPr/>
                    <a:lstStyle/>
                    <a:p>
                      <a:pPr algn="ctr"/>
                      <a:r>
                        <a:rPr lang="en-US" sz="1400" dirty="0"/>
                        <a:t>Min</a:t>
                      </a:r>
                    </a:p>
                  </a:txBody>
                  <a:tcPr/>
                </a:tc>
                <a:tc>
                  <a:txBody>
                    <a:bodyPr/>
                    <a:lstStyle/>
                    <a:p>
                      <a:pPr algn="ctr"/>
                      <a:r>
                        <a:rPr lang="en-US" sz="1400" dirty="0"/>
                        <a:t>Mean</a:t>
                      </a:r>
                    </a:p>
                  </a:txBody>
                  <a:tcPr/>
                </a:tc>
                <a:tc>
                  <a:txBody>
                    <a:bodyPr/>
                    <a:lstStyle/>
                    <a:p>
                      <a:pPr algn="ctr"/>
                      <a:r>
                        <a:rPr lang="en-US" sz="1400" dirty="0"/>
                        <a:t>Median</a:t>
                      </a:r>
                    </a:p>
                  </a:txBody>
                  <a:tcPr/>
                </a:tc>
                <a:tc>
                  <a:txBody>
                    <a:bodyPr/>
                    <a:lstStyle/>
                    <a:p>
                      <a:pPr algn="ctr"/>
                      <a:r>
                        <a:rPr lang="en-US" sz="1400" dirty="0"/>
                        <a:t>Mode</a:t>
                      </a:r>
                    </a:p>
                  </a:txBody>
                  <a:tcPr/>
                </a:tc>
                <a:tc>
                  <a:txBody>
                    <a:bodyPr/>
                    <a:lstStyle/>
                    <a:p>
                      <a:pPr algn="ctr"/>
                      <a:r>
                        <a:rPr lang="en-US" sz="1400" dirty="0"/>
                        <a:t>Max</a:t>
                      </a:r>
                    </a:p>
                  </a:txBody>
                  <a:tcPr/>
                </a:tc>
                <a:tc>
                  <a:txBody>
                    <a:bodyPr/>
                    <a:lstStyle/>
                    <a:p>
                      <a:pPr algn="ctr"/>
                      <a:r>
                        <a:rPr lang="en-US" sz="1400" dirty="0"/>
                        <a:t>Variance</a:t>
                      </a:r>
                    </a:p>
                  </a:txBody>
                  <a:tcPr/>
                </a:tc>
                <a:tc>
                  <a:txBody>
                    <a:bodyPr/>
                    <a:lstStyle/>
                    <a:p>
                      <a:pPr algn="ctr"/>
                      <a:r>
                        <a:rPr lang="en-US" sz="1400" dirty="0"/>
                        <a:t>Std Dev</a:t>
                      </a:r>
                    </a:p>
                  </a:txBody>
                  <a:tcPr/>
                </a:tc>
                <a:tc>
                  <a:txBody>
                    <a:bodyPr/>
                    <a:lstStyle/>
                    <a:p>
                      <a:pPr algn="ctr"/>
                      <a:r>
                        <a:rPr lang="en-US" sz="1400" dirty="0"/>
                        <a:t>Skew</a:t>
                      </a:r>
                    </a:p>
                  </a:txBody>
                  <a:tcPr/>
                </a:tc>
                <a:tc>
                  <a:txBody>
                    <a:bodyPr/>
                    <a:lstStyle/>
                    <a:p>
                      <a:pPr algn="ctr"/>
                      <a:r>
                        <a:rPr lang="en-US" sz="1400" dirty="0"/>
                        <a:t>Outliers (#)</a:t>
                      </a:r>
                    </a:p>
                  </a:txBody>
                  <a:tcPr/>
                </a:tc>
                <a:tc>
                  <a:txBody>
                    <a:bodyPr/>
                    <a:lstStyle/>
                    <a:p>
                      <a:pPr algn="ctr"/>
                      <a:r>
                        <a:rPr lang="en-US" sz="1400" dirty="0"/>
                        <a:t>Outlier (%)</a:t>
                      </a:r>
                    </a:p>
                  </a:txBody>
                  <a:tcPr/>
                </a:tc>
                <a:extLst>
                  <a:ext uri="{0D108BD9-81ED-4DB2-BD59-A6C34878D82A}">
                    <a16:rowId xmlns:a16="http://schemas.microsoft.com/office/drawing/2014/main" val="2493029003"/>
                  </a:ext>
                </a:extLst>
              </a:tr>
              <a:tr h="370840">
                <a:tc>
                  <a:txBody>
                    <a:bodyPr/>
                    <a:lstStyle/>
                    <a:p>
                      <a:pPr algn="ctr"/>
                      <a:r>
                        <a:rPr lang="en-US" dirty="0"/>
                        <a:t>1599</a:t>
                      </a:r>
                    </a:p>
                  </a:txBody>
                  <a:tcPr/>
                </a:tc>
                <a:tc>
                  <a:txBody>
                    <a:bodyPr/>
                    <a:lstStyle/>
                    <a:p>
                      <a:pPr algn="ctr"/>
                      <a:r>
                        <a:rPr lang="en-US" dirty="0"/>
                        <a:t>0.0</a:t>
                      </a:r>
                    </a:p>
                  </a:txBody>
                  <a:tcPr/>
                </a:tc>
                <a:tc>
                  <a:txBody>
                    <a:bodyPr/>
                    <a:lstStyle/>
                    <a:p>
                      <a:pPr algn="ctr"/>
                      <a:r>
                        <a:rPr lang="en-US" dirty="0"/>
                        <a:t>0.271</a:t>
                      </a:r>
                    </a:p>
                  </a:txBody>
                  <a:tcPr/>
                </a:tc>
                <a:tc>
                  <a:txBody>
                    <a:bodyPr/>
                    <a:lstStyle/>
                    <a:p>
                      <a:pPr algn="ctr"/>
                      <a:r>
                        <a:rPr lang="en-US" dirty="0"/>
                        <a:t>0.26</a:t>
                      </a:r>
                    </a:p>
                  </a:txBody>
                  <a:tcPr/>
                </a:tc>
                <a:tc>
                  <a:txBody>
                    <a:bodyPr/>
                    <a:lstStyle/>
                    <a:p>
                      <a:pPr algn="ctr"/>
                      <a:r>
                        <a:rPr lang="en-US" dirty="0"/>
                        <a:t>0.0</a:t>
                      </a:r>
                    </a:p>
                  </a:txBody>
                  <a:tcPr/>
                </a:tc>
                <a:tc>
                  <a:txBody>
                    <a:bodyPr/>
                    <a:lstStyle/>
                    <a:p>
                      <a:pPr algn="ctr"/>
                      <a:r>
                        <a:rPr lang="en-US" dirty="0"/>
                        <a:t>1.0</a:t>
                      </a:r>
                    </a:p>
                  </a:txBody>
                  <a:tcPr/>
                </a:tc>
                <a:tc>
                  <a:txBody>
                    <a:bodyPr/>
                    <a:lstStyle/>
                    <a:p>
                      <a:pPr algn="ctr"/>
                      <a:r>
                        <a:rPr lang="en-US" dirty="0"/>
                        <a:t>0.038</a:t>
                      </a:r>
                    </a:p>
                  </a:txBody>
                  <a:tcPr/>
                </a:tc>
                <a:tc>
                  <a:txBody>
                    <a:bodyPr/>
                    <a:lstStyle/>
                    <a:p>
                      <a:pPr algn="ctr"/>
                      <a:r>
                        <a:rPr lang="en-US" dirty="0"/>
                        <a:t>0.195</a:t>
                      </a:r>
                    </a:p>
                  </a:txBody>
                  <a:tcPr/>
                </a:tc>
                <a:tc>
                  <a:txBody>
                    <a:bodyPr/>
                    <a:lstStyle/>
                    <a:p>
                      <a:pPr algn="ctr"/>
                      <a:r>
                        <a:rPr lang="en-US" dirty="0"/>
                        <a:t>0.318</a:t>
                      </a:r>
                    </a:p>
                  </a:txBody>
                  <a:tcPr/>
                </a:tc>
                <a:tc>
                  <a:txBody>
                    <a:bodyPr/>
                    <a:lstStyle/>
                    <a:p>
                      <a:pPr algn="ctr"/>
                      <a:r>
                        <a:rPr lang="en-US" dirty="0"/>
                        <a:t>1</a:t>
                      </a:r>
                    </a:p>
                  </a:txBody>
                  <a:tcPr/>
                </a:tc>
                <a:tc>
                  <a:txBody>
                    <a:bodyPr/>
                    <a:lstStyle/>
                    <a:p>
                      <a:pPr algn="ctr"/>
                      <a:r>
                        <a:rPr lang="en-US" dirty="0"/>
                        <a:t>0.06</a:t>
                      </a:r>
                    </a:p>
                  </a:txBody>
                  <a:tcPr/>
                </a:tc>
                <a:extLst>
                  <a:ext uri="{0D108BD9-81ED-4DB2-BD59-A6C34878D82A}">
                    <a16:rowId xmlns:a16="http://schemas.microsoft.com/office/drawing/2014/main" val="2089698398"/>
                  </a:ext>
                </a:extLst>
              </a:tr>
            </a:tbl>
          </a:graphicData>
        </a:graphic>
      </p:graphicFrame>
      <p:pic>
        <p:nvPicPr>
          <p:cNvPr id="6" name="Picture 5" descr="Chart, histogram&#10;&#10;Description automatically generated">
            <a:extLst>
              <a:ext uri="{FF2B5EF4-FFF2-40B4-BE49-F238E27FC236}">
                <a16:creationId xmlns:a16="http://schemas.microsoft.com/office/drawing/2014/main" id="{E4729418-39A9-4FC8-882A-2E57EED9C1F9}"/>
              </a:ext>
            </a:extLst>
          </p:cNvPr>
          <p:cNvPicPr>
            <a:picLocks noChangeAspect="1"/>
          </p:cNvPicPr>
          <p:nvPr/>
        </p:nvPicPr>
        <p:blipFill>
          <a:blip r:embed="rId2"/>
          <a:stretch>
            <a:fillRect/>
          </a:stretch>
        </p:blipFill>
        <p:spPr>
          <a:xfrm>
            <a:off x="6387251" y="1132495"/>
            <a:ext cx="5486400" cy="4114800"/>
          </a:xfrm>
          <a:prstGeom prst="rect">
            <a:avLst/>
          </a:prstGeom>
          <a:ln w="3175">
            <a:solidFill>
              <a:schemeClr val="tx1"/>
            </a:solidFill>
          </a:ln>
        </p:spPr>
      </p:pic>
    </p:spTree>
    <p:extLst>
      <p:ext uri="{BB962C8B-B14F-4D97-AF65-F5344CB8AC3E}">
        <p14:creationId xmlns:p14="http://schemas.microsoft.com/office/powerpoint/2010/main" val="2459882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6ABEC-364E-4C10-98B7-68280700B553}"/>
              </a:ext>
            </a:extLst>
          </p:cNvPr>
          <p:cNvSpPr>
            <a:spLocks noGrp="1"/>
          </p:cNvSpPr>
          <p:nvPr>
            <p:ph type="title"/>
          </p:nvPr>
        </p:nvSpPr>
        <p:spPr>
          <a:xfrm>
            <a:off x="262128" y="128016"/>
            <a:ext cx="11631168" cy="743712"/>
          </a:xfrm>
        </p:spPr>
        <p:txBody>
          <a:bodyPr/>
          <a:lstStyle/>
          <a:p>
            <a:r>
              <a:rPr lang="en-US" dirty="0"/>
              <a:t>Distribution &amp; Summary Stats</a:t>
            </a:r>
          </a:p>
        </p:txBody>
      </p:sp>
      <p:sp>
        <p:nvSpPr>
          <p:cNvPr id="3" name="Content Placeholder 2">
            <a:extLst>
              <a:ext uri="{FF2B5EF4-FFF2-40B4-BE49-F238E27FC236}">
                <a16:creationId xmlns:a16="http://schemas.microsoft.com/office/drawing/2014/main" id="{E400B0C5-43EA-451F-8C7B-B30D91EF0354}"/>
              </a:ext>
            </a:extLst>
          </p:cNvPr>
          <p:cNvSpPr>
            <a:spLocks noGrp="1"/>
          </p:cNvSpPr>
          <p:nvPr>
            <p:ph idx="1"/>
          </p:nvPr>
        </p:nvSpPr>
        <p:spPr>
          <a:xfrm>
            <a:off x="262128" y="1097280"/>
            <a:ext cx="11631168" cy="5151120"/>
          </a:xfrm>
        </p:spPr>
        <p:txBody>
          <a:bodyPr>
            <a:normAutofit/>
          </a:bodyPr>
          <a:lstStyle/>
          <a:p>
            <a:r>
              <a:rPr lang="en-US" b="1" dirty="0"/>
              <a:t>Variable: Chlorides</a:t>
            </a:r>
          </a:p>
          <a:p>
            <a:pPr lvl="1"/>
            <a:r>
              <a:rPr lang="en-US" dirty="0"/>
              <a:t>Right-tailed, with almost all values </a:t>
            </a:r>
            <a:br>
              <a:rPr lang="en-US" dirty="0"/>
            </a:br>
            <a:r>
              <a:rPr lang="en-US" dirty="0"/>
              <a:t>concentrated at the low end of the range</a:t>
            </a:r>
          </a:p>
          <a:p>
            <a:pPr lvl="1"/>
            <a:r>
              <a:rPr lang="en-US" dirty="0"/>
              <a:t>The 112 outliers all fall within the right tail</a:t>
            </a:r>
            <a:br>
              <a:rPr lang="en-US" dirty="0"/>
            </a:br>
            <a:r>
              <a:rPr lang="en-US" dirty="0"/>
              <a:t>The distribution exhibits high positive</a:t>
            </a:r>
            <a:br>
              <a:rPr lang="en-US" dirty="0"/>
            </a:br>
            <a:r>
              <a:rPr lang="en-US" dirty="0"/>
              <a:t>skewness</a:t>
            </a:r>
          </a:p>
          <a:p>
            <a:pPr lvl="1"/>
            <a:r>
              <a:rPr lang="en-US" dirty="0"/>
              <a:t>Tight range, low spread, and high outlier </a:t>
            </a:r>
            <a:br>
              <a:rPr lang="en-US" dirty="0"/>
            </a:br>
            <a:r>
              <a:rPr lang="en-US" dirty="0"/>
              <a:t>count will likely make this a poor </a:t>
            </a:r>
            <a:br>
              <a:rPr lang="en-US" dirty="0"/>
            </a:br>
            <a:r>
              <a:rPr lang="en-US" dirty="0"/>
              <a:t>explanatory variable</a:t>
            </a:r>
          </a:p>
          <a:p>
            <a:endParaRPr lang="en-US" dirty="0"/>
          </a:p>
        </p:txBody>
      </p:sp>
      <p:graphicFrame>
        <p:nvGraphicFramePr>
          <p:cNvPr id="4" name="Table 5">
            <a:extLst>
              <a:ext uri="{FF2B5EF4-FFF2-40B4-BE49-F238E27FC236}">
                <a16:creationId xmlns:a16="http://schemas.microsoft.com/office/drawing/2014/main" id="{B0777CA5-02FC-4720-A0EE-07B92F0FB8CF}"/>
              </a:ext>
            </a:extLst>
          </p:cNvPr>
          <p:cNvGraphicFramePr>
            <a:graphicFrameLocks noGrp="1"/>
          </p:cNvGraphicFramePr>
          <p:nvPr>
            <p:extLst>
              <p:ext uri="{D42A27DB-BD31-4B8C-83A1-F6EECF244321}">
                <p14:modId xmlns:p14="http://schemas.microsoft.com/office/powerpoint/2010/main" val="1546384877"/>
              </p:ext>
            </p:extLst>
          </p:nvPr>
        </p:nvGraphicFramePr>
        <p:xfrm>
          <a:off x="262128" y="5472847"/>
          <a:ext cx="11611523" cy="741680"/>
        </p:xfrm>
        <a:graphic>
          <a:graphicData uri="http://schemas.openxmlformats.org/drawingml/2006/table">
            <a:tbl>
              <a:tblPr firstRow="1" bandRow="1">
                <a:tableStyleId>{5C22544A-7EE6-4342-B048-85BDC9FD1C3A}</a:tableStyleId>
              </a:tblPr>
              <a:tblGrid>
                <a:gridCol w="1055593">
                  <a:extLst>
                    <a:ext uri="{9D8B030D-6E8A-4147-A177-3AD203B41FA5}">
                      <a16:colId xmlns:a16="http://schemas.microsoft.com/office/drawing/2014/main" val="147583458"/>
                    </a:ext>
                  </a:extLst>
                </a:gridCol>
                <a:gridCol w="1055593">
                  <a:extLst>
                    <a:ext uri="{9D8B030D-6E8A-4147-A177-3AD203B41FA5}">
                      <a16:colId xmlns:a16="http://schemas.microsoft.com/office/drawing/2014/main" val="2817826776"/>
                    </a:ext>
                  </a:extLst>
                </a:gridCol>
                <a:gridCol w="1055593">
                  <a:extLst>
                    <a:ext uri="{9D8B030D-6E8A-4147-A177-3AD203B41FA5}">
                      <a16:colId xmlns:a16="http://schemas.microsoft.com/office/drawing/2014/main" val="2553105525"/>
                    </a:ext>
                  </a:extLst>
                </a:gridCol>
                <a:gridCol w="1055593">
                  <a:extLst>
                    <a:ext uri="{9D8B030D-6E8A-4147-A177-3AD203B41FA5}">
                      <a16:colId xmlns:a16="http://schemas.microsoft.com/office/drawing/2014/main" val="4005137061"/>
                    </a:ext>
                  </a:extLst>
                </a:gridCol>
                <a:gridCol w="1055593">
                  <a:extLst>
                    <a:ext uri="{9D8B030D-6E8A-4147-A177-3AD203B41FA5}">
                      <a16:colId xmlns:a16="http://schemas.microsoft.com/office/drawing/2014/main" val="2143091247"/>
                    </a:ext>
                  </a:extLst>
                </a:gridCol>
                <a:gridCol w="1055593">
                  <a:extLst>
                    <a:ext uri="{9D8B030D-6E8A-4147-A177-3AD203B41FA5}">
                      <a16:colId xmlns:a16="http://schemas.microsoft.com/office/drawing/2014/main" val="390196132"/>
                    </a:ext>
                  </a:extLst>
                </a:gridCol>
                <a:gridCol w="1055593">
                  <a:extLst>
                    <a:ext uri="{9D8B030D-6E8A-4147-A177-3AD203B41FA5}">
                      <a16:colId xmlns:a16="http://schemas.microsoft.com/office/drawing/2014/main" val="1797966208"/>
                    </a:ext>
                  </a:extLst>
                </a:gridCol>
                <a:gridCol w="1055593">
                  <a:extLst>
                    <a:ext uri="{9D8B030D-6E8A-4147-A177-3AD203B41FA5}">
                      <a16:colId xmlns:a16="http://schemas.microsoft.com/office/drawing/2014/main" val="4283843125"/>
                    </a:ext>
                  </a:extLst>
                </a:gridCol>
                <a:gridCol w="1055593">
                  <a:extLst>
                    <a:ext uri="{9D8B030D-6E8A-4147-A177-3AD203B41FA5}">
                      <a16:colId xmlns:a16="http://schemas.microsoft.com/office/drawing/2014/main" val="2193506908"/>
                    </a:ext>
                  </a:extLst>
                </a:gridCol>
                <a:gridCol w="1055593">
                  <a:extLst>
                    <a:ext uri="{9D8B030D-6E8A-4147-A177-3AD203B41FA5}">
                      <a16:colId xmlns:a16="http://schemas.microsoft.com/office/drawing/2014/main" val="173117405"/>
                    </a:ext>
                  </a:extLst>
                </a:gridCol>
                <a:gridCol w="1055593">
                  <a:extLst>
                    <a:ext uri="{9D8B030D-6E8A-4147-A177-3AD203B41FA5}">
                      <a16:colId xmlns:a16="http://schemas.microsoft.com/office/drawing/2014/main" val="359621395"/>
                    </a:ext>
                  </a:extLst>
                </a:gridCol>
              </a:tblGrid>
              <a:tr h="370840">
                <a:tc>
                  <a:txBody>
                    <a:bodyPr/>
                    <a:lstStyle/>
                    <a:p>
                      <a:pPr algn="ctr"/>
                      <a:r>
                        <a:rPr lang="en-US" sz="1400" dirty="0"/>
                        <a:t>Count</a:t>
                      </a:r>
                    </a:p>
                  </a:txBody>
                  <a:tcPr/>
                </a:tc>
                <a:tc>
                  <a:txBody>
                    <a:bodyPr/>
                    <a:lstStyle/>
                    <a:p>
                      <a:pPr algn="ctr"/>
                      <a:r>
                        <a:rPr lang="en-US" sz="1400" dirty="0"/>
                        <a:t>Min</a:t>
                      </a:r>
                    </a:p>
                  </a:txBody>
                  <a:tcPr/>
                </a:tc>
                <a:tc>
                  <a:txBody>
                    <a:bodyPr/>
                    <a:lstStyle/>
                    <a:p>
                      <a:pPr algn="ctr"/>
                      <a:r>
                        <a:rPr lang="en-US" sz="1400" dirty="0"/>
                        <a:t>Mean</a:t>
                      </a:r>
                    </a:p>
                  </a:txBody>
                  <a:tcPr/>
                </a:tc>
                <a:tc>
                  <a:txBody>
                    <a:bodyPr/>
                    <a:lstStyle/>
                    <a:p>
                      <a:pPr algn="ctr"/>
                      <a:r>
                        <a:rPr lang="en-US" sz="1400" dirty="0"/>
                        <a:t>Median</a:t>
                      </a:r>
                    </a:p>
                  </a:txBody>
                  <a:tcPr/>
                </a:tc>
                <a:tc>
                  <a:txBody>
                    <a:bodyPr/>
                    <a:lstStyle/>
                    <a:p>
                      <a:pPr algn="ctr"/>
                      <a:r>
                        <a:rPr lang="en-US" sz="1400" dirty="0"/>
                        <a:t>Mode</a:t>
                      </a:r>
                    </a:p>
                  </a:txBody>
                  <a:tcPr/>
                </a:tc>
                <a:tc>
                  <a:txBody>
                    <a:bodyPr/>
                    <a:lstStyle/>
                    <a:p>
                      <a:pPr algn="ctr"/>
                      <a:r>
                        <a:rPr lang="en-US" sz="1400" dirty="0"/>
                        <a:t>Max</a:t>
                      </a:r>
                    </a:p>
                  </a:txBody>
                  <a:tcPr/>
                </a:tc>
                <a:tc>
                  <a:txBody>
                    <a:bodyPr/>
                    <a:lstStyle/>
                    <a:p>
                      <a:pPr algn="ctr"/>
                      <a:r>
                        <a:rPr lang="en-US" sz="1400" dirty="0"/>
                        <a:t>Variance</a:t>
                      </a:r>
                    </a:p>
                  </a:txBody>
                  <a:tcPr/>
                </a:tc>
                <a:tc>
                  <a:txBody>
                    <a:bodyPr/>
                    <a:lstStyle/>
                    <a:p>
                      <a:pPr algn="ctr"/>
                      <a:r>
                        <a:rPr lang="en-US" sz="1400" dirty="0"/>
                        <a:t>Std Dev</a:t>
                      </a:r>
                    </a:p>
                  </a:txBody>
                  <a:tcPr/>
                </a:tc>
                <a:tc>
                  <a:txBody>
                    <a:bodyPr/>
                    <a:lstStyle/>
                    <a:p>
                      <a:pPr algn="ctr"/>
                      <a:r>
                        <a:rPr lang="en-US" sz="1400" dirty="0"/>
                        <a:t>Skew</a:t>
                      </a:r>
                    </a:p>
                  </a:txBody>
                  <a:tcPr/>
                </a:tc>
                <a:tc>
                  <a:txBody>
                    <a:bodyPr/>
                    <a:lstStyle/>
                    <a:p>
                      <a:pPr algn="ctr"/>
                      <a:r>
                        <a:rPr lang="en-US" sz="1400" dirty="0"/>
                        <a:t>Outliers (#)</a:t>
                      </a:r>
                    </a:p>
                  </a:txBody>
                  <a:tcPr/>
                </a:tc>
                <a:tc>
                  <a:txBody>
                    <a:bodyPr/>
                    <a:lstStyle/>
                    <a:p>
                      <a:pPr algn="ctr"/>
                      <a:r>
                        <a:rPr lang="en-US" sz="1400" dirty="0"/>
                        <a:t>Outlier (%)</a:t>
                      </a:r>
                    </a:p>
                  </a:txBody>
                  <a:tcPr/>
                </a:tc>
                <a:extLst>
                  <a:ext uri="{0D108BD9-81ED-4DB2-BD59-A6C34878D82A}">
                    <a16:rowId xmlns:a16="http://schemas.microsoft.com/office/drawing/2014/main" val="2493029003"/>
                  </a:ext>
                </a:extLst>
              </a:tr>
              <a:tr h="370840">
                <a:tc>
                  <a:txBody>
                    <a:bodyPr/>
                    <a:lstStyle/>
                    <a:p>
                      <a:pPr algn="ctr"/>
                      <a:r>
                        <a:rPr lang="en-US" dirty="0"/>
                        <a:t>1599</a:t>
                      </a:r>
                    </a:p>
                  </a:txBody>
                  <a:tcPr/>
                </a:tc>
                <a:tc>
                  <a:txBody>
                    <a:bodyPr/>
                    <a:lstStyle/>
                    <a:p>
                      <a:pPr algn="ctr"/>
                      <a:r>
                        <a:rPr lang="en-US" dirty="0"/>
                        <a:t>0.012</a:t>
                      </a:r>
                    </a:p>
                  </a:txBody>
                  <a:tcPr/>
                </a:tc>
                <a:tc>
                  <a:txBody>
                    <a:bodyPr/>
                    <a:lstStyle/>
                    <a:p>
                      <a:pPr algn="ctr"/>
                      <a:r>
                        <a:rPr lang="en-US" dirty="0"/>
                        <a:t>0.087</a:t>
                      </a:r>
                    </a:p>
                  </a:txBody>
                  <a:tcPr/>
                </a:tc>
                <a:tc>
                  <a:txBody>
                    <a:bodyPr/>
                    <a:lstStyle/>
                    <a:p>
                      <a:pPr algn="ctr"/>
                      <a:r>
                        <a:rPr lang="en-US" dirty="0"/>
                        <a:t>0.079</a:t>
                      </a:r>
                    </a:p>
                  </a:txBody>
                  <a:tcPr/>
                </a:tc>
                <a:tc>
                  <a:txBody>
                    <a:bodyPr/>
                    <a:lstStyle/>
                    <a:p>
                      <a:pPr algn="ctr"/>
                      <a:r>
                        <a:rPr lang="en-US" dirty="0"/>
                        <a:t>0.08</a:t>
                      </a:r>
                    </a:p>
                  </a:txBody>
                  <a:tcPr/>
                </a:tc>
                <a:tc>
                  <a:txBody>
                    <a:bodyPr/>
                    <a:lstStyle/>
                    <a:p>
                      <a:pPr algn="ctr"/>
                      <a:r>
                        <a:rPr lang="en-US" dirty="0"/>
                        <a:t>0.611</a:t>
                      </a:r>
                    </a:p>
                  </a:txBody>
                  <a:tcPr/>
                </a:tc>
                <a:tc>
                  <a:txBody>
                    <a:bodyPr/>
                    <a:lstStyle/>
                    <a:p>
                      <a:pPr algn="ctr"/>
                      <a:r>
                        <a:rPr lang="en-US" dirty="0"/>
                        <a:t>0.002</a:t>
                      </a:r>
                    </a:p>
                  </a:txBody>
                  <a:tcPr/>
                </a:tc>
                <a:tc>
                  <a:txBody>
                    <a:bodyPr/>
                    <a:lstStyle/>
                    <a:p>
                      <a:pPr algn="ctr"/>
                      <a:r>
                        <a:rPr lang="en-US" dirty="0"/>
                        <a:t>0.047</a:t>
                      </a:r>
                    </a:p>
                  </a:txBody>
                  <a:tcPr/>
                </a:tc>
                <a:tc>
                  <a:txBody>
                    <a:bodyPr/>
                    <a:lstStyle/>
                    <a:p>
                      <a:pPr algn="ctr"/>
                      <a:r>
                        <a:rPr lang="en-US" dirty="0"/>
                        <a:t>5.68</a:t>
                      </a:r>
                    </a:p>
                  </a:txBody>
                  <a:tcPr/>
                </a:tc>
                <a:tc>
                  <a:txBody>
                    <a:bodyPr/>
                    <a:lstStyle/>
                    <a:p>
                      <a:pPr algn="ctr"/>
                      <a:r>
                        <a:rPr lang="en-US" dirty="0"/>
                        <a:t>112</a:t>
                      </a:r>
                    </a:p>
                  </a:txBody>
                  <a:tcPr/>
                </a:tc>
                <a:tc>
                  <a:txBody>
                    <a:bodyPr/>
                    <a:lstStyle/>
                    <a:p>
                      <a:pPr algn="ctr"/>
                      <a:r>
                        <a:rPr lang="en-US" dirty="0"/>
                        <a:t>7.0</a:t>
                      </a:r>
                    </a:p>
                  </a:txBody>
                  <a:tcPr/>
                </a:tc>
                <a:extLst>
                  <a:ext uri="{0D108BD9-81ED-4DB2-BD59-A6C34878D82A}">
                    <a16:rowId xmlns:a16="http://schemas.microsoft.com/office/drawing/2014/main" val="2089698398"/>
                  </a:ext>
                </a:extLst>
              </a:tr>
            </a:tbl>
          </a:graphicData>
        </a:graphic>
      </p:graphicFrame>
      <p:pic>
        <p:nvPicPr>
          <p:cNvPr id="7" name="Picture 6" descr="Chart, histogram&#10;&#10;Description automatically generated">
            <a:extLst>
              <a:ext uri="{FF2B5EF4-FFF2-40B4-BE49-F238E27FC236}">
                <a16:creationId xmlns:a16="http://schemas.microsoft.com/office/drawing/2014/main" id="{4017637C-14D1-46BC-BF68-E8D9DC7A3D96}"/>
              </a:ext>
            </a:extLst>
          </p:cNvPr>
          <p:cNvPicPr>
            <a:picLocks noChangeAspect="1"/>
          </p:cNvPicPr>
          <p:nvPr/>
        </p:nvPicPr>
        <p:blipFill>
          <a:blip r:embed="rId2"/>
          <a:stretch>
            <a:fillRect/>
          </a:stretch>
        </p:blipFill>
        <p:spPr>
          <a:xfrm>
            <a:off x="6387251" y="1132495"/>
            <a:ext cx="5486400" cy="4114800"/>
          </a:xfrm>
          <a:prstGeom prst="rect">
            <a:avLst/>
          </a:prstGeom>
          <a:ln w="3175">
            <a:solidFill>
              <a:schemeClr val="tx1"/>
            </a:solidFill>
          </a:ln>
        </p:spPr>
      </p:pic>
    </p:spTree>
    <p:extLst>
      <p:ext uri="{BB962C8B-B14F-4D97-AF65-F5344CB8AC3E}">
        <p14:creationId xmlns:p14="http://schemas.microsoft.com/office/powerpoint/2010/main" val="2199361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6ABEC-364E-4C10-98B7-68280700B553}"/>
              </a:ext>
            </a:extLst>
          </p:cNvPr>
          <p:cNvSpPr>
            <a:spLocks noGrp="1"/>
          </p:cNvSpPr>
          <p:nvPr>
            <p:ph type="title"/>
          </p:nvPr>
        </p:nvSpPr>
        <p:spPr>
          <a:xfrm>
            <a:off x="262128" y="128016"/>
            <a:ext cx="11631168" cy="743712"/>
          </a:xfrm>
        </p:spPr>
        <p:txBody>
          <a:bodyPr/>
          <a:lstStyle/>
          <a:p>
            <a:r>
              <a:rPr lang="en-US" dirty="0"/>
              <a:t>Distribution &amp; Summary Stats</a:t>
            </a:r>
          </a:p>
        </p:txBody>
      </p:sp>
      <p:sp>
        <p:nvSpPr>
          <p:cNvPr id="3" name="Content Placeholder 2">
            <a:extLst>
              <a:ext uri="{FF2B5EF4-FFF2-40B4-BE49-F238E27FC236}">
                <a16:creationId xmlns:a16="http://schemas.microsoft.com/office/drawing/2014/main" id="{E400B0C5-43EA-451F-8C7B-B30D91EF0354}"/>
              </a:ext>
            </a:extLst>
          </p:cNvPr>
          <p:cNvSpPr>
            <a:spLocks noGrp="1"/>
          </p:cNvSpPr>
          <p:nvPr>
            <p:ph idx="1"/>
          </p:nvPr>
        </p:nvSpPr>
        <p:spPr>
          <a:xfrm>
            <a:off x="262128" y="1097280"/>
            <a:ext cx="11631168" cy="5151120"/>
          </a:xfrm>
        </p:spPr>
        <p:txBody>
          <a:bodyPr>
            <a:normAutofit/>
          </a:bodyPr>
          <a:lstStyle/>
          <a:p>
            <a:r>
              <a:rPr lang="en-US" b="1" dirty="0"/>
              <a:t>Variable: Sulphates</a:t>
            </a:r>
          </a:p>
          <a:p>
            <a:pPr lvl="1"/>
            <a:r>
              <a:rPr lang="en-US" dirty="0"/>
              <a:t>Long right-tail, but a mostly normal</a:t>
            </a:r>
            <a:br>
              <a:rPr lang="en-US" dirty="0"/>
            </a:br>
            <a:r>
              <a:rPr lang="en-US" dirty="0"/>
              <a:t>distribution about the mode</a:t>
            </a:r>
          </a:p>
          <a:p>
            <a:pPr lvl="1"/>
            <a:r>
              <a:rPr lang="en-US" dirty="0"/>
              <a:t>The 112 outliers all fall within the right tail</a:t>
            </a:r>
          </a:p>
          <a:p>
            <a:pPr lvl="1"/>
            <a:r>
              <a:rPr lang="en-US" dirty="0"/>
              <a:t>The distribution exhibits high positive</a:t>
            </a:r>
            <a:br>
              <a:rPr lang="en-US" dirty="0"/>
            </a:br>
            <a:r>
              <a:rPr lang="en-US" dirty="0"/>
              <a:t>skewness due to the long right tail</a:t>
            </a:r>
          </a:p>
          <a:p>
            <a:pPr lvl="1"/>
            <a:r>
              <a:rPr lang="en-US" dirty="0"/>
              <a:t>Controversy over sulphates makes this a </a:t>
            </a:r>
            <a:br>
              <a:rPr lang="en-US" dirty="0"/>
            </a:br>
            <a:r>
              <a:rPr lang="en-US" dirty="0"/>
              <a:t>tempting explanatory variable candidate</a:t>
            </a:r>
          </a:p>
        </p:txBody>
      </p:sp>
      <p:graphicFrame>
        <p:nvGraphicFramePr>
          <p:cNvPr id="4" name="Table 5">
            <a:extLst>
              <a:ext uri="{FF2B5EF4-FFF2-40B4-BE49-F238E27FC236}">
                <a16:creationId xmlns:a16="http://schemas.microsoft.com/office/drawing/2014/main" id="{B0777CA5-02FC-4720-A0EE-07B92F0FB8CF}"/>
              </a:ext>
            </a:extLst>
          </p:cNvPr>
          <p:cNvGraphicFramePr>
            <a:graphicFrameLocks noGrp="1"/>
          </p:cNvGraphicFramePr>
          <p:nvPr>
            <p:extLst>
              <p:ext uri="{D42A27DB-BD31-4B8C-83A1-F6EECF244321}">
                <p14:modId xmlns:p14="http://schemas.microsoft.com/office/powerpoint/2010/main" val="2669383810"/>
              </p:ext>
            </p:extLst>
          </p:nvPr>
        </p:nvGraphicFramePr>
        <p:xfrm>
          <a:off x="262128" y="5472847"/>
          <a:ext cx="11611523" cy="741680"/>
        </p:xfrm>
        <a:graphic>
          <a:graphicData uri="http://schemas.openxmlformats.org/drawingml/2006/table">
            <a:tbl>
              <a:tblPr firstRow="1" bandRow="1">
                <a:tableStyleId>{5C22544A-7EE6-4342-B048-85BDC9FD1C3A}</a:tableStyleId>
              </a:tblPr>
              <a:tblGrid>
                <a:gridCol w="1055593">
                  <a:extLst>
                    <a:ext uri="{9D8B030D-6E8A-4147-A177-3AD203B41FA5}">
                      <a16:colId xmlns:a16="http://schemas.microsoft.com/office/drawing/2014/main" val="147583458"/>
                    </a:ext>
                  </a:extLst>
                </a:gridCol>
                <a:gridCol w="1055593">
                  <a:extLst>
                    <a:ext uri="{9D8B030D-6E8A-4147-A177-3AD203B41FA5}">
                      <a16:colId xmlns:a16="http://schemas.microsoft.com/office/drawing/2014/main" val="2817826776"/>
                    </a:ext>
                  </a:extLst>
                </a:gridCol>
                <a:gridCol w="1055593">
                  <a:extLst>
                    <a:ext uri="{9D8B030D-6E8A-4147-A177-3AD203B41FA5}">
                      <a16:colId xmlns:a16="http://schemas.microsoft.com/office/drawing/2014/main" val="2553105525"/>
                    </a:ext>
                  </a:extLst>
                </a:gridCol>
                <a:gridCol w="1055593">
                  <a:extLst>
                    <a:ext uri="{9D8B030D-6E8A-4147-A177-3AD203B41FA5}">
                      <a16:colId xmlns:a16="http://schemas.microsoft.com/office/drawing/2014/main" val="4005137061"/>
                    </a:ext>
                  </a:extLst>
                </a:gridCol>
                <a:gridCol w="1055593">
                  <a:extLst>
                    <a:ext uri="{9D8B030D-6E8A-4147-A177-3AD203B41FA5}">
                      <a16:colId xmlns:a16="http://schemas.microsoft.com/office/drawing/2014/main" val="2143091247"/>
                    </a:ext>
                  </a:extLst>
                </a:gridCol>
                <a:gridCol w="1055593">
                  <a:extLst>
                    <a:ext uri="{9D8B030D-6E8A-4147-A177-3AD203B41FA5}">
                      <a16:colId xmlns:a16="http://schemas.microsoft.com/office/drawing/2014/main" val="390196132"/>
                    </a:ext>
                  </a:extLst>
                </a:gridCol>
                <a:gridCol w="1055593">
                  <a:extLst>
                    <a:ext uri="{9D8B030D-6E8A-4147-A177-3AD203B41FA5}">
                      <a16:colId xmlns:a16="http://schemas.microsoft.com/office/drawing/2014/main" val="1797966208"/>
                    </a:ext>
                  </a:extLst>
                </a:gridCol>
                <a:gridCol w="1055593">
                  <a:extLst>
                    <a:ext uri="{9D8B030D-6E8A-4147-A177-3AD203B41FA5}">
                      <a16:colId xmlns:a16="http://schemas.microsoft.com/office/drawing/2014/main" val="4283843125"/>
                    </a:ext>
                  </a:extLst>
                </a:gridCol>
                <a:gridCol w="1055593">
                  <a:extLst>
                    <a:ext uri="{9D8B030D-6E8A-4147-A177-3AD203B41FA5}">
                      <a16:colId xmlns:a16="http://schemas.microsoft.com/office/drawing/2014/main" val="2193506908"/>
                    </a:ext>
                  </a:extLst>
                </a:gridCol>
                <a:gridCol w="1055593">
                  <a:extLst>
                    <a:ext uri="{9D8B030D-6E8A-4147-A177-3AD203B41FA5}">
                      <a16:colId xmlns:a16="http://schemas.microsoft.com/office/drawing/2014/main" val="173117405"/>
                    </a:ext>
                  </a:extLst>
                </a:gridCol>
                <a:gridCol w="1055593">
                  <a:extLst>
                    <a:ext uri="{9D8B030D-6E8A-4147-A177-3AD203B41FA5}">
                      <a16:colId xmlns:a16="http://schemas.microsoft.com/office/drawing/2014/main" val="359621395"/>
                    </a:ext>
                  </a:extLst>
                </a:gridCol>
              </a:tblGrid>
              <a:tr h="370840">
                <a:tc>
                  <a:txBody>
                    <a:bodyPr/>
                    <a:lstStyle/>
                    <a:p>
                      <a:pPr algn="ctr"/>
                      <a:r>
                        <a:rPr lang="en-US" sz="1400" dirty="0"/>
                        <a:t>Count</a:t>
                      </a:r>
                    </a:p>
                  </a:txBody>
                  <a:tcPr/>
                </a:tc>
                <a:tc>
                  <a:txBody>
                    <a:bodyPr/>
                    <a:lstStyle/>
                    <a:p>
                      <a:pPr algn="ctr"/>
                      <a:r>
                        <a:rPr lang="en-US" sz="1400" dirty="0"/>
                        <a:t>Min</a:t>
                      </a:r>
                    </a:p>
                  </a:txBody>
                  <a:tcPr/>
                </a:tc>
                <a:tc>
                  <a:txBody>
                    <a:bodyPr/>
                    <a:lstStyle/>
                    <a:p>
                      <a:pPr algn="ctr"/>
                      <a:r>
                        <a:rPr lang="en-US" sz="1400" dirty="0"/>
                        <a:t>Mean</a:t>
                      </a:r>
                    </a:p>
                  </a:txBody>
                  <a:tcPr/>
                </a:tc>
                <a:tc>
                  <a:txBody>
                    <a:bodyPr/>
                    <a:lstStyle/>
                    <a:p>
                      <a:pPr algn="ctr"/>
                      <a:r>
                        <a:rPr lang="en-US" sz="1400" dirty="0"/>
                        <a:t>Median</a:t>
                      </a:r>
                    </a:p>
                  </a:txBody>
                  <a:tcPr/>
                </a:tc>
                <a:tc>
                  <a:txBody>
                    <a:bodyPr/>
                    <a:lstStyle/>
                    <a:p>
                      <a:pPr algn="ctr"/>
                      <a:r>
                        <a:rPr lang="en-US" sz="1400" dirty="0"/>
                        <a:t>Mode</a:t>
                      </a:r>
                    </a:p>
                  </a:txBody>
                  <a:tcPr/>
                </a:tc>
                <a:tc>
                  <a:txBody>
                    <a:bodyPr/>
                    <a:lstStyle/>
                    <a:p>
                      <a:pPr algn="ctr"/>
                      <a:r>
                        <a:rPr lang="en-US" sz="1400" dirty="0"/>
                        <a:t>Max</a:t>
                      </a:r>
                    </a:p>
                  </a:txBody>
                  <a:tcPr/>
                </a:tc>
                <a:tc>
                  <a:txBody>
                    <a:bodyPr/>
                    <a:lstStyle/>
                    <a:p>
                      <a:pPr algn="ctr"/>
                      <a:r>
                        <a:rPr lang="en-US" sz="1400" dirty="0"/>
                        <a:t>Variance</a:t>
                      </a:r>
                    </a:p>
                  </a:txBody>
                  <a:tcPr/>
                </a:tc>
                <a:tc>
                  <a:txBody>
                    <a:bodyPr/>
                    <a:lstStyle/>
                    <a:p>
                      <a:pPr algn="ctr"/>
                      <a:r>
                        <a:rPr lang="en-US" sz="1400" dirty="0"/>
                        <a:t>Std Dev</a:t>
                      </a:r>
                    </a:p>
                  </a:txBody>
                  <a:tcPr/>
                </a:tc>
                <a:tc>
                  <a:txBody>
                    <a:bodyPr/>
                    <a:lstStyle/>
                    <a:p>
                      <a:pPr algn="ctr"/>
                      <a:r>
                        <a:rPr lang="en-US" sz="1400" dirty="0"/>
                        <a:t>Skew</a:t>
                      </a:r>
                    </a:p>
                  </a:txBody>
                  <a:tcPr/>
                </a:tc>
                <a:tc>
                  <a:txBody>
                    <a:bodyPr/>
                    <a:lstStyle/>
                    <a:p>
                      <a:pPr algn="ctr"/>
                      <a:r>
                        <a:rPr lang="en-US" sz="1400" dirty="0"/>
                        <a:t>Outliers (#)</a:t>
                      </a:r>
                    </a:p>
                  </a:txBody>
                  <a:tcPr/>
                </a:tc>
                <a:tc>
                  <a:txBody>
                    <a:bodyPr/>
                    <a:lstStyle/>
                    <a:p>
                      <a:pPr algn="ctr"/>
                      <a:r>
                        <a:rPr lang="en-US" sz="1400" dirty="0"/>
                        <a:t>Outlier (%)</a:t>
                      </a:r>
                    </a:p>
                  </a:txBody>
                  <a:tcPr/>
                </a:tc>
                <a:extLst>
                  <a:ext uri="{0D108BD9-81ED-4DB2-BD59-A6C34878D82A}">
                    <a16:rowId xmlns:a16="http://schemas.microsoft.com/office/drawing/2014/main" val="2493029003"/>
                  </a:ext>
                </a:extLst>
              </a:tr>
              <a:tr h="370840">
                <a:tc>
                  <a:txBody>
                    <a:bodyPr/>
                    <a:lstStyle/>
                    <a:p>
                      <a:pPr algn="ctr"/>
                      <a:r>
                        <a:rPr lang="en-US" dirty="0"/>
                        <a:t>1599</a:t>
                      </a:r>
                    </a:p>
                  </a:txBody>
                  <a:tcPr/>
                </a:tc>
                <a:tc>
                  <a:txBody>
                    <a:bodyPr/>
                    <a:lstStyle/>
                    <a:p>
                      <a:pPr algn="ctr"/>
                      <a:r>
                        <a:rPr lang="en-US" dirty="0"/>
                        <a:t>0.33</a:t>
                      </a:r>
                    </a:p>
                  </a:txBody>
                  <a:tcPr/>
                </a:tc>
                <a:tc>
                  <a:txBody>
                    <a:bodyPr/>
                    <a:lstStyle/>
                    <a:p>
                      <a:pPr algn="ctr"/>
                      <a:r>
                        <a:rPr lang="en-US" dirty="0"/>
                        <a:t>0.658</a:t>
                      </a:r>
                    </a:p>
                  </a:txBody>
                  <a:tcPr/>
                </a:tc>
                <a:tc>
                  <a:txBody>
                    <a:bodyPr/>
                    <a:lstStyle/>
                    <a:p>
                      <a:pPr algn="ctr"/>
                      <a:r>
                        <a:rPr lang="en-US" dirty="0"/>
                        <a:t>0.62</a:t>
                      </a:r>
                    </a:p>
                  </a:txBody>
                  <a:tcPr/>
                </a:tc>
                <a:tc>
                  <a:txBody>
                    <a:bodyPr/>
                    <a:lstStyle/>
                    <a:p>
                      <a:pPr algn="ctr"/>
                      <a:r>
                        <a:rPr lang="en-US" dirty="0"/>
                        <a:t>0.6</a:t>
                      </a:r>
                    </a:p>
                  </a:txBody>
                  <a:tcPr/>
                </a:tc>
                <a:tc>
                  <a:txBody>
                    <a:bodyPr/>
                    <a:lstStyle/>
                    <a:p>
                      <a:pPr algn="ctr"/>
                      <a:r>
                        <a:rPr lang="en-US" dirty="0"/>
                        <a:t>2.0</a:t>
                      </a:r>
                    </a:p>
                  </a:txBody>
                  <a:tcPr/>
                </a:tc>
                <a:tc>
                  <a:txBody>
                    <a:bodyPr/>
                    <a:lstStyle/>
                    <a:p>
                      <a:pPr algn="ctr"/>
                      <a:r>
                        <a:rPr lang="en-US" dirty="0"/>
                        <a:t>0.029</a:t>
                      </a:r>
                    </a:p>
                  </a:txBody>
                  <a:tcPr/>
                </a:tc>
                <a:tc>
                  <a:txBody>
                    <a:bodyPr/>
                    <a:lstStyle/>
                    <a:p>
                      <a:pPr algn="ctr"/>
                      <a:r>
                        <a:rPr lang="en-US" dirty="0"/>
                        <a:t>0.17</a:t>
                      </a:r>
                    </a:p>
                  </a:txBody>
                  <a:tcPr/>
                </a:tc>
                <a:tc>
                  <a:txBody>
                    <a:bodyPr/>
                    <a:lstStyle/>
                    <a:p>
                      <a:pPr algn="ctr"/>
                      <a:r>
                        <a:rPr lang="en-US" dirty="0"/>
                        <a:t>2.43</a:t>
                      </a:r>
                    </a:p>
                  </a:txBody>
                  <a:tcPr/>
                </a:tc>
                <a:tc>
                  <a:txBody>
                    <a:bodyPr/>
                    <a:lstStyle/>
                    <a:p>
                      <a:pPr algn="ctr"/>
                      <a:r>
                        <a:rPr lang="en-US" dirty="0"/>
                        <a:t>59</a:t>
                      </a:r>
                    </a:p>
                  </a:txBody>
                  <a:tcPr/>
                </a:tc>
                <a:tc>
                  <a:txBody>
                    <a:bodyPr/>
                    <a:lstStyle/>
                    <a:p>
                      <a:pPr algn="ctr"/>
                      <a:r>
                        <a:rPr lang="en-US" dirty="0"/>
                        <a:t>3.69</a:t>
                      </a:r>
                    </a:p>
                  </a:txBody>
                  <a:tcPr/>
                </a:tc>
                <a:extLst>
                  <a:ext uri="{0D108BD9-81ED-4DB2-BD59-A6C34878D82A}">
                    <a16:rowId xmlns:a16="http://schemas.microsoft.com/office/drawing/2014/main" val="2089698398"/>
                  </a:ext>
                </a:extLst>
              </a:tr>
            </a:tbl>
          </a:graphicData>
        </a:graphic>
      </p:graphicFrame>
      <p:pic>
        <p:nvPicPr>
          <p:cNvPr id="6" name="Picture 5" descr="Chart, histogram&#10;&#10;Description automatically generated">
            <a:extLst>
              <a:ext uri="{FF2B5EF4-FFF2-40B4-BE49-F238E27FC236}">
                <a16:creationId xmlns:a16="http://schemas.microsoft.com/office/drawing/2014/main" id="{D768416A-624B-48E3-A51E-861B1D102577}"/>
              </a:ext>
            </a:extLst>
          </p:cNvPr>
          <p:cNvPicPr>
            <a:picLocks noChangeAspect="1"/>
          </p:cNvPicPr>
          <p:nvPr/>
        </p:nvPicPr>
        <p:blipFill>
          <a:blip r:embed="rId2"/>
          <a:stretch>
            <a:fillRect/>
          </a:stretch>
        </p:blipFill>
        <p:spPr>
          <a:xfrm>
            <a:off x="6387251" y="1132495"/>
            <a:ext cx="5486400" cy="4114800"/>
          </a:xfrm>
          <a:prstGeom prst="rect">
            <a:avLst/>
          </a:prstGeom>
          <a:ln w="3175">
            <a:solidFill>
              <a:schemeClr val="tx1"/>
            </a:solidFill>
          </a:ln>
        </p:spPr>
      </p:pic>
    </p:spTree>
    <p:extLst>
      <p:ext uri="{BB962C8B-B14F-4D97-AF65-F5344CB8AC3E}">
        <p14:creationId xmlns:p14="http://schemas.microsoft.com/office/powerpoint/2010/main" val="555393994"/>
      </p:ext>
    </p:extLst>
  </p:cSld>
  <p:clrMapOvr>
    <a:masterClrMapping/>
  </p:clrMapOvr>
</p:sld>
</file>

<file path=ppt/theme/theme1.xml><?xml version="1.0" encoding="utf-8"?>
<a:theme xmlns:a="http://schemas.openxmlformats.org/drawingml/2006/main" name="GradientRiseVTI">
  <a:themeElements>
    <a:clrScheme name="AnalogousFromRegularSeedRightStep">
      <a:dk1>
        <a:srgbClr val="000000"/>
      </a:dk1>
      <a:lt1>
        <a:srgbClr val="FFFFFF"/>
      </a:lt1>
      <a:dk2>
        <a:srgbClr val="271F3C"/>
      </a:dk2>
      <a:lt2>
        <a:srgbClr val="E8E7E2"/>
      </a:lt2>
      <a:accent1>
        <a:srgbClr val="4D5DC3"/>
      </a:accent1>
      <a:accent2>
        <a:srgbClr val="5C3BB1"/>
      </a:accent2>
      <a:accent3>
        <a:srgbClr val="9F4DC3"/>
      </a:accent3>
      <a:accent4>
        <a:srgbClr val="B13BA4"/>
      </a:accent4>
      <a:accent5>
        <a:srgbClr val="C34D84"/>
      </a:accent5>
      <a:accent6>
        <a:srgbClr val="B13B41"/>
      </a:accent6>
      <a:hlink>
        <a:srgbClr val="928530"/>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482</TotalTime>
  <Words>1429</Words>
  <Application>Microsoft Office PowerPoint</Application>
  <PresentationFormat>Widescreen</PresentationFormat>
  <Paragraphs>261</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Tw Cen MT</vt:lpstr>
      <vt:lpstr>GradientRiseVTI</vt:lpstr>
      <vt:lpstr>Red Wine Quality: A Statistical Analysis</vt:lpstr>
      <vt:lpstr>Research Question</vt:lpstr>
      <vt:lpstr>The Dataset</vt:lpstr>
      <vt:lpstr>The Variables</vt:lpstr>
      <vt:lpstr>OUTLIER HANDLING</vt:lpstr>
      <vt:lpstr>Distribution &amp; Summary Stats</vt:lpstr>
      <vt:lpstr>Distribution &amp; Summary Stats</vt:lpstr>
      <vt:lpstr>Distribution &amp; Summary Stats</vt:lpstr>
      <vt:lpstr>Distribution &amp; Summary Stats</vt:lpstr>
      <vt:lpstr>Distribution &amp; Summary Stats</vt:lpstr>
      <vt:lpstr>Distribution &amp; Summary Stats</vt:lpstr>
      <vt:lpstr>PMF Comparison</vt:lpstr>
      <vt:lpstr>CDF Comparison</vt:lpstr>
      <vt:lpstr>Analytical Distribution</vt:lpstr>
      <vt:lpstr>Scatter Plots</vt:lpstr>
      <vt:lpstr>Hypothesis Test</vt:lpstr>
      <vt:lpstr>Simple Linear Regression</vt:lpstr>
      <vt:lpstr>Multiple Linear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Wine Quality: An Eda Analysis</dc:title>
  <dc:creator>John Manzo</dc:creator>
  <cp:lastModifiedBy>John Manzo</cp:lastModifiedBy>
  <cp:revision>57</cp:revision>
  <dcterms:created xsi:type="dcterms:W3CDTF">2021-08-14T11:44:04Z</dcterms:created>
  <dcterms:modified xsi:type="dcterms:W3CDTF">2021-08-14T20:13:55Z</dcterms:modified>
</cp:coreProperties>
</file>