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8"/>
  </p:notesMasterIdLst>
  <p:handoutMasterIdLst>
    <p:handoutMasterId r:id="rId19"/>
  </p:handoutMasterIdLst>
  <p:sldIdLst>
    <p:sldId id="257" r:id="rId5"/>
    <p:sldId id="258" r:id="rId6"/>
    <p:sldId id="259" r:id="rId7"/>
    <p:sldId id="260" r:id="rId8"/>
    <p:sldId id="269" r:id="rId9"/>
    <p:sldId id="261" r:id="rId10"/>
    <p:sldId id="262" r:id="rId11"/>
    <p:sldId id="263" r:id="rId12"/>
    <p:sldId id="264" r:id="rId13"/>
    <p:sldId id="265" r:id="rId14"/>
    <p:sldId id="266" r:id="rId15"/>
    <p:sldId id="267" r:id="rId16"/>
    <p:sldId id="268" r:id="rId17"/>
  </p:sldIdLst>
  <p:sldSz cx="9144000" cy="6858000" type="screen4x3"/>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5"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9173" autoAdjust="0"/>
  </p:normalViewPr>
  <p:slideViewPr>
    <p:cSldViewPr>
      <p:cViewPr varScale="1">
        <p:scale>
          <a:sx n="69" d="100"/>
          <a:sy n="69" d="100"/>
        </p:scale>
        <p:origin x="1440" y="66"/>
      </p:cViewPr>
      <p:guideLst>
        <p:guide orient="horz" pos="2160"/>
        <p:guide pos="2880"/>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8/6/2017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8/6/2017</a:t>
            </a:fld>
            <a:endParaRP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What</a:t>
            </a:r>
            <a:r>
              <a:rPr lang="en-US" baseline="0" smtClean="0"/>
              <a:t> has been done.</a:t>
            </a:r>
            <a:endParaRPr lang="en-GB"/>
          </a:p>
        </p:txBody>
      </p:sp>
      <p:sp>
        <p:nvSpPr>
          <p:cNvPr id="4" name="Slide Number Placeholder 3"/>
          <p:cNvSpPr>
            <a:spLocks noGrp="1"/>
          </p:cNvSpPr>
          <p:nvPr>
            <p:ph type="sldNum" sz="quarter" idx="10"/>
          </p:nvPr>
        </p:nvSpPr>
        <p:spPr/>
        <p:txBody>
          <a:bodyPr/>
          <a:lstStyle/>
          <a:p>
            <a:fld id="{3EBA5BD7-F043-4D1B-AA17-CD412FC534DE}" type="slidenum">
              <a:rPr lang="en-GB" smtClean="0"/>
              <a:t>3</a:t>
            </a:fld>
            <a:endParaRPr lang="en-GB"/>
          </a:p>
        </p:txBody>
      </p:sp>
    </p:spTree>
    <p:extLst>
      <p:ext uri="{BB962C8B-B14F-4D97-AF65-F5344CB8AC3E}">
        <p14:creationId xmlns:p14="http://schemas.microsoft.com/office/powerpoint/2010/main" val="2705255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5638801" y="4145282"/>
            <a:ext cx="3515503"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6689" y="6057150"/>
            <a:ext cx="4125119"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sz="1800"/>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sz="1800"/>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sz="1800"/>
            </a:p>
          </p:txBody>
        </p:sp>
      </p:grpSp>
      <p:sp>
        <p:nvSpPr>
          <p:cNvPr id="2" name="Title 1"/>
          <p:cNvSpPr>
            <a:spLocks noGrp="1"/>
          </p:cNvSpPr>
          <p:nvPr>
            <p:ph type="ctrTitle"/>
          </p:nvPr>
        </p:nvSpPr>
        <p:spPr>
          <a:xfrm>
            <a:off x="1219200" y="584201"/>
            <a:ext cx="6553200" cy="2000251"/>
          </a:xfrm>
        </p:spPr>
        <p:txBody>
          <a:bodyPr>
            <a:normAutofit/>
          </a:bodyPr>
          <a:lstStyle>
            <a:lvl1pPr>
              <a:defRPr sz="4051"/>
            </a:lvl1pPr>
          </a:lstStyle>
          <a:p>
            <a:r>
              <a:rPr lang="en-US" smtClean="0"/>
              <a:t>Click to edit Master title style</a:t>
            </a:r>
            <a:endParaRPr/>
          </a:p>
        </p:txBody>
      </p:sp>
      <p:sp>
        <p:nvSpPr>
          <p:cNvPr id="3" name="Subtitle 2"/>
          <p:cNvSpPr>
            <a:spLocks noGrp="1"/>
          </p:cNvSpPr>
          <p:nvPr>
            <p:ph type="subTitle" idx="1"/>
          </p:nvPr>
        </p:nvSpPr>
        <p:spPr>
          <a:xfrm>
            <a:off x="1219200" y="2616200"/>
            <a:ext cx="6553200" cy="1752600"/>
          </a:xfrm>
        </p:spPr>
        <p:txBody>
          <a:bodyPr>
            <a:normAutofit/>
          </a:bodyPr>
          <a:lstStyle>
            <a:lvl1pPr marL="0" indent="0" algn="l">
              <a:spcBef>
                <a:spcPts val="0"/>
              </a:spcBef>
              <a:buNone/>
              <a:defRPr sz="2101" cap="all" spc="150" baseline="0">
                <a:solidFill>
                  <a:schemeClr val="accent1"/>
                </a:solidFill>
              </a:defRPr>
            </a:lvl1pPr>
            <a:lvl2pPr marL="457242" indent="0" algn="ctr">
              <a:buNone/>
              <a:defRPr>
                <a:solidFill>
                  <a:schemeClr val="tx1">
                    <a:tint val="75000"/>
                  </a:schemeClr>
                </a:solidFill>
              </a:defRPr>
            </a:lvl2pPr>
            <a:lvl3pPr marL="914484" indent="0" algn="ctr">
              <a:buNone/>
              <a:defRPr>
                <a:solidFill>
                  <a:schemeClr val="tx1">
                    <a:tint val="75000"/>
                  </a:schemeClr>
                </a:solidFill>
              </a:defRPr>
            </a:lvl3pPr>
            <a:lvl4pPr marL="1371726" indent="0" algn="ctr">
              <a:buNone/>
              <a:defRPr>
                <a:solidFill>
                  <a:schemeClr val="tx1">
                    <a:tint val="75000"/>
                  </a:schemeClr>
                </a:solidFill>
              </a:defRPr>
            </a:lvl4pPr>
            <a:lvl5pPr marL="1828967" indent="0" algn="ctr">
              <a:buNone/>
              <a:defRPr>
                <a:solidFill>
                  <a:schemeClr val="tx1">
                    <a:tint val="75000"/>
                  </a:schemeClr>
                </a:solidFill>
              </a:defRPr>
            </a:lvl5pPr>
            <a:lvl6pPr marL="2286210" indent="0" algn="ctr">
              <a:buNone/>
              <a:defRPr>
                <a:solidFill>
                  <a:schemeClr val="tx1">
                    <a:tint val="75000"/>
                  </a:schemeClr>
                </a:solidFill>
              </a:defRPr>
            </a:lvl6pPr>
            <a:lvl7pPr marL="2743451" indent="0" algn="ctr">
              <a:buNone/>
              <a:defRPr>
                <a:solidFill>
                  <a:schemeClr val="tx1">
                    <a:tint val="75000"/>
                  </a:schemeClr>
                </a:solidFill>
              </a:defRPr>
            </a:lvl7pPr>
            <a:lvl8pPr marL="3200693" indent="0" algn="ctr">
              <a:buNone/>
              <a:defRPr>
                <a:solidFill>
                  <a:schemeClr val="tx1">
                    <a:tint val="75000"/>
                  </a:schemeClr>
                </a:solidFill>
              </a:defRPr>
            </a:lvl8pPr>
            <a:lvl9pPr marL="3657935" indent="0" algn="ctr">
              <a:buNone/>
              <a:defRPr>
                <a:solidFill>
                  <a:schemeClr val="tx1">
                    <a:tint val="75000"/>
                  </a:schemeClr>
                </a:solidFill>
              </a:defRPr>
            </a:lvl9pPr>
          </a:lstStyle>
          <a:p>
            <a:r>
              <a:rPr lang="en-US" smtClean="0"/>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8/6/2017</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8/6/2017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84200"/>
            <a:ext cx="2057400" cy="55880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914400" y="584200"/>
            <a:ext cx="5562600" cy="5588000"/>
          </a:xfrm>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8/6/2017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8/6/2017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5638801" y="4145282"/>
            <a:ext cx="3515503"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219200" y="2209802"/>
            <a:ext cx="6705600" cy="2764335"/>
          </a:xfrm>
        </p:spPr>
        <p:txBody>
          <a:bodyPr anchor="b">
            <a:normAutofit/>
          </a:bodyPr>
          <a:lstStyle>
            <a:lvl1pPr algn="l">
              <a:defRPr sz="4051" b="0" cap="none" baseline="0"/>
            </a:lvl1pPr>
          </a:lstStyle>
          <a:p>
            <a:r>
              <a:rPr lang="en-US" smtClean="0"/>
              <a:t>Click to edit Master title style</a:t>
            </a:r>
            <a:endParaRPr/>
          </a:p>
        </p:txBody>
      </p:sp>
      <p:sp>
        <p:nvSpPr>
          <p:cNvPr id="3" name="Text Placeholder 2"/>
          <p:cNvSpPr>
            <a:spLocks noGrp="1"/>
          </p:cNvSpPr>
          <p:nvPr>
            <p:ph type="body" idx="1"/>
          </p:nvPr>
        </p:nvSpPr>
        <p:spPr>
          <a:xfrm>
            <a:off x="1219200" y="4951267"/>
            <a:ext cx="5303520" cy="1220933"/>
          </a:xfrm>
        </p:spPr>
        <p:txBody>
          <a:bodyPr anchor="t">
            <a:normAutofit/>
          </a:bodyPr>
          <a:lstStyle>
            <a:lvl1pPr marL="0" indent="0">
              <a:spcBef>
                <a:spcPts val="0"/>
              </a:spcBef>
              <a:buNone/>
              <a:defRPr sz="2101" cap="all" spc="150" baseline="0">
                <a:solidFill>
                  <a:schemeClr val="accent1"/>
                </a:solidFill>
              </a:defRPr>
            </a:lvl1pPr>
            <a:lvl2pPr marL="457242" indent="0">
              <a:buNone/>
              <a:defRPr sz="1800">
                <a:solidFill>
                  <a:schemeClr val="tx1">
                    <a:tint val="75000"/>
                  </a:schemeClr>
                </a:solidFill>
              </a:defRPr>
            </a:lvl2pPr>
            <a:lvl3pPr marL="914484" indent="0">
              <a:buNone/>
              <a:defRPr sz="1575">
                <a:solidFill>
                  <a:schemeClr val="tx1">
                    <a:tint val="75000"/>
                  </a:schemeClr>
                </a:solidFill>
              </a:defRPr>
            </a:lvl3pPr>
            <a:lvl4pPr marL="1371726" indent="0">
              <a:buNone/>
              <a:defRPr sz="1425">
                <a:solidFill>
                  <a:schemeClr val="tx1">
                    <a:tint val="75000"/>
                  </a:schemeClr>
                </a:solidFill>
              </a:defRPr>
            </a:lvl4pPr>
            <a:lvl5pPr marL="1828967" indent="0">
              <a:buNone/>
              <a:defRPr sz="1425">
                <a:solidFill>
                  <a:schemeClr val="tx1">
                    <a:tint val="75000"/>
                  </a:schemeClr>
                </a:solidFill>
              </a:defRPr>
            </a:lvl5pPr>
            <a:lvl6pPr marL="2286210" indent="0">
              <a:buNone/>
              <a:defRPr sz="1425">
                <a:solidFill>
                  <a:schemeClr val="tx1">
                    <a:tint val="75000"/>
                  </a:schemeClr>
                </a:solidFill>
              </a:defRPr>
            </a:lvl6pPr>
            <a:lvl7pPr marL="2743451" indent="0">
              <a:buNone/>
              <a:defRPr sz="1425">
                <a:solidFill>
                  <a:schemeClr val="tx1">
                    <a:tint val="75000"/>
                  </a:schemeClr>
                </a:solidFill>
              </a:defRPr>
            </a:lvl7pPr>
            <a:lvl8pPr marL="3200693" indent="0">
              <a:buNone/>
              <a:defRPr sz="1425">
                <a:solidFill>
                  <a:schemeClr val="tx1">
                    <a:tint val="75000"/>
                  </a:schemeClr>
                </a:solidFill>
              </a:defRPr>
            </a:lvl8pPr>
            <a:lvl9pPr marL="3657935" indent="0">
              <a:buNone/>
              <a:defRPr sz="1425">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8/6/2017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14401" y="1706880"/>
            <a:ext cx="3810000" cy="4465320"/>
          </a:xfrm>
        </p:spPr>
        <p:txBody>
          <a:bodyPr>
            <a:normAutofit/>
          </a:bodyPr>
          <a:lstStyle>
            <a:lvl1pPr>
              <a:defRPr sz="2101"/>
            </a:lvl1pPr>
            <a:lvl2pPr>
              <a:defRPr sz="1800"/>
            </a:lvl2pPr>
            <a:lvl3pPr>
              <a:defRPr sz="1500"/>
            </a:lvl3pPr>
            <a:lvl4pPr>
              <a:defRPr sz="1500"/>
            </a:lvl4pPr>
            <a:lvl5pPr>
              <a:defRPr sz="1500"/>
            </a:lvl5pPr>
            <a:lvl6pPr>
              <a:defRPr sz="1500"/>
            </a:lvl6pPr>
            <a:lvl7pPr>
              <a:defRPr sz="1500"/>
            </a:lvl7pPr>
            <a:lvl8pPr>
              <a:defRPr sz="1500" baseline="0"/>
            </a:lvl8pPr>
            <a:lvl9pPr>
              <a:defRPr sz="15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876801" y="1706880"/>
            <a:ext cx="3810000" cy="4465320"/>
          </a:xfrm>
        </p:spPr>
        <p:txBody>
          <a:bodyPr>
            <a:normAutofit/>
          </a:bodyPr>
          <a:lstStyle>
            <a:lvl1pPr>
              <a:defRPr sz="2101"/>
            </a:lvl1pPr>
            <a:lvl2pPr>
              <a:defRPr sz="1800"/>
            </a:lvl2pPr>
            <a:lvl3pPr>
              <a:defRPr sz="15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8/6/2017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914400" y="1701800"/>
            <a:ext cx="3813048" cy="914400"/>
          </a:xfrm>
        </p:spPr>
        <p:txBody>
          <a:bodyPr anchor="b">
            <a:normAutofit/>
          </a:bodyPr>
          <a:lstStyle>
            <a:lvl1pPr marL="0" indent="0">
              <a:spcBef>
                <a:spcPts val="0"/>
              </a:spcBef>
              <a:buNone/>
              <a:defRPr sz="2101" b="0" cap="all" spc="150" baseline="0">
                <a:solidFill>
                  <a:schemeClr val="accent1"/>
                </a:solidFill>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smtClean="0"/>
              <a:t>Click to edit Master text styles</a:t>
            </a:r>
          </a:p>
        </p:txBody>
      </p:sp>
      <p:sp>
        <p:nvSpPr>
          <p:cNvPr id="4" name="Content Placeholder 3"/>
          <p:cNvSpPr>
            <a:spLocks noGrp="1"/>
          </p:cNvSpPr>
          <p:nvPr>
            <p:ph sz="half" idx="2"/>
          </p:nvPr>
        </p:nvSpPr>
        <p:spPr>
          <a:xfrm>
            <a:off x="914401" y="2717800"/>
            <a:ext cx="3810000" cy="3454400"/>
          </a:xfrm>
        </p:spPr>
        <p:txBody>
          <a:bodyPr>
            <a:noAutofit/>
          </a:bodyPr>
          <a:lstStyle>
            <a:lvl1pPr>
              <a:defRPr sz="2101"/>
            </a:lvl1pPr>
            <a:lvl2pPr>
              <a:defRPr sz="1800"/>
            </a:lvl2pPr>
            <a:lvl3pPr>
              <a:defRPr sz="1500"/>
            </a:lvl3pPr>
            <a:lvl4pPr>
              <a:defRPr sz="1500"/>
            </a:lvl4pPr>
            <a:lvl5pPr>
              <a:defRPr sz="1500"/>
            </a:lvl5pPr>
            <a:lvl6pPr>
              <a:defRPr sz="1500"/>
            </a:lvl6pPr>
            <a:lvl7pPr>
              <a:defRPr sz="1500" baseline="0"/>
            </a:lvl7pPr>
            <a:lvl8pPr>
              <a:defRPr sz="1500" baseline="0"/>
            </a:lvl8pPr>
            <a:lvl9pPr>
              <a:defRPr sz="15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873752" y="1701800"/>
            <a:ext cx="3813048" cy="914400"/>
          </a:xfrm>
        </p:spPr>
        <p:txBody>
          <a:bodyPr anchor="b">
            <a:normAutofit/>
          </a:bodyPr>
          <a:lstStyle>
            <a:lvl1pPr marL="0" indent="0">
              <a:spcBef>
                <a:spcPts val="0"/>
              </a:spcBef>
              <a:buNone/>
              <a:defRPr sz="2101" b="0" cap="all" spc="150" baseline="0">
                <a:solidFill>
                  <a:schemeClr val="accent1"/>
                </a:solidFill>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smtClean="0"/>
              <a:t>Click to edit Master text styles</a:t>
            </a:r>
          </a:p>
        </p:txBody>
      </p:sp>
      <p:sp>
        <p:nvSpPr>
          <p:cNvPr id="6" name="Content Placeholder 5"/>
          <p:cNvSpPr>
            <a:spLocks noGrp="1"/>
          </p:cNvSpPr>
          <p:nvPr>
            <p:ph sz="quarter" idx="4"/>
          </p:nvPr>
        </p:nvSpPr>
        <p:spPr>
          <a:xfrm>
            <a:off x="4876801" y="2717800"/>
            <a:ext cx="3810000" cy="3454400"/>
          </a:xfrm>
        </p:spPr>
        <p:txBody>
          <a:bodyPr>
            <a:noAutofit/>
          </a:bodyPr>
          <a:lstStyle>
            <a:lvl1pPr>
              <a:defRPr sz="2101"/>
            </a:lvl1pPr>
            <a:lvl2pPr>
              <a:defRPr sz="1800"/>
            </a:lvl2pPr>
            <a:lvl3pPr>
              <a:defRPr sz="1500"/>
            </a:lvl3pPr>
            <a:lvl4pPr>
              <a:defRPr sz="1500"/>
            </a:lvl4pPr>
            <a:lvl5pPr>
              <a:defRPr sz="1500"/>
            </a:lvl5pPr>
            <a:lvl6pPr>
              <a:defRPr sz="1500" baseline="0"/>
            </a:lvl6pPr>
            <a:lvl7pPr>
              <a:defRPr sz="1500" baseline="0"/>
            </a:lvl7pPr>
            <a:lvl8pPr>
              <a:defRPr sz="1500" baseline="0"/>
            </a:lvl8pPr>
            <a:lvl9pPr>
              <a:defRPr sz="15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8/6/2017</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8/6/2017</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8/6/2017</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701800"/>
            <a:ext cx="3048000" cy="2438400"/>
          </a:xfrm>
        </p:spPr>
        <p:txBody>
          <a:bodyPr anchor="b">
            <a:normAutofit/>
          </a:bodyPr>
          <a:lstStyle>
            <a:lvl1pPr algn="l">
              <a:defRPr sz="2101" b="0" cap="all" spc="150" baseline="0">
                <a:solidFill>
                  <a:schemeClr val="accent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914400" y="4241800"/>
            <a:ext cx="3048000" cy="1930400"/>
          </a:xfrm>
        </p:spPr>
        <p:txBody>
          <a:bodyPr>
            <a:normAutofit/>
          </a:bodyPr>
          <a:lstStyle>
            <a:lvl1pPr marL="0" indent="0">
              <a:buNone/>
              <a:defRPr sz="1500"/>
            </a:lvl1pPr>
            <a:lvl2pPr marL="457242" indent="0">
              <a:buNone/>
              <a:defRPr sz="1200"/>
            </a:lvl2pPr>
            <a:lvl3pPr marL="914484" indent="0">
              <a:buNone/>
              <a:defRPr sz="975"/>
            </a:lvl3pPr>
            <a:lvl4pPr marL="1371726" indent="0">
              <a:buNone/>
              <a:defRPr sz="900"/>
            </a:lvl4pPr>
            <a:lvl5pPr marL="1828967" indent="0">
              <a:buNone/>
              <a:defRPr sz="900"/>
            </a:lvl5pPr>
            <a:lvl6pPr marL="2286210" indent="0">
              <a:buNone/>
              <a:defRPr sz="900"/>
            </a:lvl6pPr>
            <a:lvl7pPr marL="2743451" indent="0">
              <a:buNone/>
              <a:defRPr sz="900"/>
            </a:lvl7pPr>
            <a:lvl8pPr marL="3200693" indent="0">
              <a:buNone/>
              <a:defRPr sz="900"/>
            </a:lvl8pPr>
            <a:lvl9pPr marL="3657935" indent="0">
              <a:buNone/>
              <a:defRPr sz="900"/>
            </a:lvl9pPr>
          </a:lstStyle>
          <a:p>
            <a:pPr lvl="0"/>
            <a:r>
              <a:rPr lang="en-US" smtClean="0"/>
              <a:t>Click to edit Master text styles</a:t>
            </a:r>
          </a:p>
        </p:txBody>
      </p:sp>
      <p:sp>
        <p:nvSpPr>
          <p:cNvPr id="3" name="Content Placeholder 2"/>
          <p:cNvSpPr>
            <a:spLocks noGrp="1"/>
          </p:cNvSpPr>
          <p:nvPr>
            <p:ph idx="1"/>
          </p:nvPr>
        </p:nvSpPr>
        <p:spPr>
          <a:xfrm>
            <a:off x="4114800" y="584200"/>
            <a:ext cx="4572000" cy="5588000"/>
          </a:xfrm>
        </p:spPr>
        <p:txBody>
          <a:bodyPr>
            <a:normAutofit/>
          </a:bodyPr>
          <a:lstStyle>
            <a:lvl1pPr>
              <a:defRPr sz="2101"/>
            </a:lvl1pPr>
            <a:lvl2pPr>
              <a:defRPr sz="1800"/>
            </a:lvl2pPr>
            <a:lvl3pPr>
              <a:defRPr sz="1500"/>
            </a:lvl3pPr>
            <a:lvl4pPr>
              <a:defRPr sz="1500"/>
            </a:lvl4pPr>
            <a:lvl5pPr>
              <a:defRPr sz="1500"/>
            </a:lvl5pPr>
            <a:lvl6pPr>
              <a:defRPr sz="1500"/>
            </a:lvl6pPr>
            <a:lvl7pPr>
              <a:defRPr sz="1500"/>
            </a:lvl7pPr>
            <a:lvl8pPr>
              <a:defRPr sz="1500" baseline="0"/>
            </a:lvl8pPr>
            <a:lvl9pPr>
              <a:defRPr sz="15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8/6/2017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701800"/>
            <a:ext cx="3048000" cy="2438400"/>
          </a:xfrm>
        </p:spPr>
        <p:txBody>
          <a:bodyPr anchor="b">
            <a:normAutofit/>
          </a:bodyPr>
          <a:lstStyle>
            <a:lvl1pPr algn="l">
              <a:defRPr sz="2101" b="0" cap="all" spc="150" baseline="0">
                <a:solidFill>
                  <a:schemeClr val="accent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914400" y="4241800"/>
            <a:ext cx="3048000" cy="1930400"/>
          </a:xfrm>
        </p:spPr>
        <p:txBody>
          <a:bodyPr>
            <a:normAutofit/>
          </a:bodyPr>
          <a:lstStyle>
            <a:lvl1pPr marL="0" indent="0">
              <a:buNone/>
              <a:defRPr sz="1500"/>
            </a:lvl1pPr>
            <a:lvl2pPr marL="457242" indent="0">
              <a:buNone/>
              <a:defRPr sz="1200"/>
            </a:lvl2pPr>
            <a:lvl3pPr marL="914484" indent="0">
              <a:buNone/>
              <a:defRPr sz="975"/>
            </a:lvl3pPr>
            <a:lvl4pPr marL="1371726" indent="0">
              <a:buNone/>
              <a:defRPr sz="900"/>
            </a:lvl4pPr>
            <a:lvl5pPr marL="1828967" indent="0">
              <a:buNone/>
              <a:defRPr sz="900"/>
            </a:lvl5pPr>
            <a:lvl6pPr marL="2286210" indent="0">
              <a:buNone/>
              <a:defRPr sz="900"/>
            </a:lvl6pPr>
            <a:lvl7pPr marL="2743451" indent="0">
              <a:buNone/>
              <a:defRPr sz="900"/>
            </a:lvl7pPr>
            <a:lvl8pPr marL="3200693" indent="0">
              <a:buNone/>
              <a:defRPr sz="900"/>
            </a:lvl8pPr>
            <a:lvl9pPr marL="3657935" indent="0">
              <a:buNone/>
              <a:defRPr sz="900"/>
            </a:lvl9pPr>
          </a:lstStyle>
          <a:p>
            <a:pPr lvl="0"/>
            <a:r>
              <a:rPr lang="en-US" smtClean="0"/>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114800" y="584200"/>
            <a:ext cx="4572000" cy="5588000"/>
          </a:xfrm>
          <a:ln w="12700">
            <a:solidFill>
              <a:schemeClr val="bg1">
                <a:lumMod val="75000"/>
                <a:lumOff val="25000"/>
              </a:schemeClr>
            </a:solidFill>
            <a:miter lim="800000"/>
          </a:ln>
        </p:spPr>
        <p:txBody>
          <a:bodyPr>
            <a:normAutofit/>
          </a:bodyPr>
          <a:lstStyle>
            <a:lvl1pPr marL="0" indent="0">
              <a:buNone/>
              <a:defRPr sz="2101"/>
            </a:lvl1pPr>
            <a:lvl2pPr marL="457242" indent="0">
              <a:buNone/>
              <a:defRPr sz="2776"/>
            </a:lvl2pPr>
            <a:lvl3pPr marL="914484" indent="0">
              <a:buNone/>
              <a:defRPr sz="2401"/>
            </a:lvl3pPr>
            <a:lvl4pPr marL="1371726" indent="0">
              <a:buNone/>
              <a:defRPr sz="2026"/>
            </a:lvl4pPr>
            <a:lvl5pPr marL="1828967" indent="0">
              <a:buNone/>
              <a:defRPr sz="2026"/>
            </a:lvl5pPr>
            <a:lvl6pPr marL="2286210" indent="0">
              <a:buNone/>
              <a:defRPr sz="2026"/>
            </a:lvl6pPr>
            <a:lvl7pPr marL="2743451" indent="0">
              <a:buNone/>
              <a:defRPr sz="2026"/>
            </a:lvl7pPr>
            <a:lvl8pPr marL="3200693" indent="0">
              <a:buNone/>
              <a:defRPr sz="2026"/>
            </a:lvl8pPr>
            <a:lvl9pPr marL="3657935" indent="0">
              <a:buNone/>
              <a:defRPr sz="2026"/>
            </a:lvl9pPr>
          </a:lstStyle>
          <a:p>
            <a:r>
              <a:rPr lang="en-US" smtClean="0"/>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8/6/2017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1905" y="-3174"/>
            <a:ext cx="615155"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Placeholder 1"/>
          <p:cNvSpPr>
            <a:spLocks noGrp="1"/>
          </p:cNvSpPr>
          <p:nvPr>
            <p:ph type="title"/>
          </p:nvPr>
        </p:nvSpPr>
        <p:spPr>
          <a:xfrm>
            <a:off x="914401" y="274637"/>
            <a:ext cx="7772400" cy="1223963"/>
          </a:xfrm>
          <a:prstGeom prst="rect">
            <a:avLst/>
          </a:prstGeom>
        </p:spPr>
        <p:txBody>
          <a:bodyPr vert="horz" lIns="121899" tIns="60949" rIns="121899" bIns="60949"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914401" y="1701797"/>
            <a:ext cx="7772400" cy="4462272"/>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914400" y="6356353"/>
            <a:ext cx="1676400" cy="365125"/>
          </a:xfrm>
          <a:prstGeom prst="rect">
            <a:avLst/>
          </a:prstGeom>
        </p:spPr>
        <p:txBody>
          <a:bodyPr vert="horz" lIns="121899" tIns="60949" rIns="121899" bIns="60949" rtlCol="0" anchor="ctr"/>
          <a:lstStyle>
            <a:lvl1pPr algn="l">
              <a:defRPr sz="900">
                <a:solidFill>
                  <a:schemeClr val="tx1">
                    <a:tint val="75000"/>
                  </a:schemeClr>
                </a:solidFill>
              </a:defRPr>
            </a:lvl1pPr>
          </a:lstStyle>
          <a:p>
            <a:fld id="{F0DFD029-FB74-4578-B929-F66AA97659CA}" type="datetimeFigureOut">
              <a:rPr lang="en-US"/>
              <a:pPr/>
              <a:t>8/6/2017</a:t>
            </a:fld>
            <a:endParaRPr/>
          </a:p>
        </p:txBody>
      </p:sp>
      <p:sp>
        <p:nvSpPr>
          <p:cNvPr id="5" name="Footer Placeholder 4"/>
          <p:cNvSpPr>
            <a:spLocks noGrp="1"/>
          </p:cNvSpPr>
          <p:nvPr>
            <p:ph type="ftr" sz="quarter" idx="3"/>
          </p:nvPr>
        </p:nvSpPr>
        <p:spPr>
          <a:xfrm>
            <a:off x="2590800" y="6356353"/>
            <a:ext cx="3962400" cy="365125"/>
          </a:xfrm>
          <a:prstGeom prst="rect">
            <a:avLst/>
          </a:prstGeom>
        </p:spPr>
        <p:txBody>
          <a:bodyPr vert="horz" lIns="121899" tIns="60949" rIns="121899" bIns="60949" rtlCol="0" anchor="ctr"/>
          <a:lstStyle>
            <a:lvl1pPr algn="ctr">
              <a:defRPr sz="9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7924801" y="6356353"/>
            <a:ext cx="762000" cy="365125"/>
          </a:xfrm>
          <a:prstGeom prst="rect">
            <a:avLst/>
          </a:prstGeom>
        </p:spPr>
        <p:txBody>
          <a:bodyPr vert="horz" lIns="121899" tIns="60949" rIns="121899" bIns="60949" rtlCol="0" anchor="ctr"/>
          <a:lstStyle>
            <a:lvl1pPr algn="r">
              <a:defRPr sz="9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84" rtl="0" eaLnBrk="1" latinLnBrk="0" hangingPunct="1">
        <a:lnSpc>
          <a:spcPct val="90000"/>
        </a:lnSpc>
        <a:spcBef>
          <a:spcPct val="0"/>
        </a:spcBef>
        <a:buNone/>
        <a:defRPr sz="2701" kern="1200">
          <a:solidFill>
            <a:schemeClr val="tx1"/>
          </a:solidFill>
          <a:latin typeface="+mj-lt"/>
          <a:ea typeface="+mj-ea"/>
          <a:cs typeface="+mj-cs"/>
        </a:defRPr>
      </a:lvl1pPr>
    </p:titleStyle>
    <p:bodyStyle>
      <a:lvl1pPr marL="228621" indent="-228621" algn="l" defTabSz="914484" rtl="0" eaLnBrk="1" latinLnBrk="0" hangingPunct="1">
        <a:lnSpc>
          <a:spcPct val="90000"/>
        </a:lnSpc>
        <a:spcBef>
          <a:spcPts val="1200"/>
        </a:spcBef>
        <a:buClr>
          <a:schemeClr val="accent1"/>
        </a:buClr>
        <a:buSzPct val="100000"/>
        <a:buFont typeface="Arial" pitchFamily="34" charset="0"/>
        <a:buChar char="•"/>
        <a:defRPr sz="2101" kern="1200">
          <a:solidFill>
            <a:schemeClr val="tx1"/>
          </a:solidFill>
          <a:latin typeface="+mn-lt"/>
          <a:ea typeface="+mn-ea"/>
          <a:cs typeface="+mn-cs"/>
        </a:defRPr>
      </a:lvl1pPr>
      <a:lvl2pPr marL="457242" indent="-173752" algn="l" defTabSz="914484" rtl="0" eaLnBrk="1" latinLnBrk="0" hangingPunct="1">
        <a:lnSpc>
          <a:spcPct val="90000"/>
        </a:lnSpc>
        <a:spcBef>
          <a:spcPts val="600"/>
        </a:spcBef>
        <a:buClr>
          <a:schemeClr val="accent1"/>
        </a:buClr>
        <a:buSzPct val="80000"/>
        <a:buFont typeface="Arial" pitchFamily="34" charset="0"/>
        <a:buChar char="•"/>
        <a:defRPr sz="1800" kern="1200">
          <a:solidFill>
            <a:schemeClr val="tx1"/>
          </a:solidFill>
          <a:latin typeface="+mn-lt"/>
          <a:ea typeface="+mn-ea"/>
          <a:cs typeface="+mn-cs"/>
        </a:defRPr>
      </a:lvl2pPr>
      <a:lvl3pPr marL="685863" indent="-173752" algn="l" defTabSz="914484" rtl="0" eaLnBrk="1" latinLnBrk="0" hangingPunct="1">
        <a:lnSpc>
          <a:spcPct val="90000"/>
        </a:lnSpc>
        <a:spcBef>
          <a:spcPts val="600"/>
        </a:spcBef>
        <a:buClr>
          <a:schemeClr val="accent1"/>
        </a:buClr>
        <a:buSzPct val="80000"/>
        <a:buFont typeface="Arial" pitchFamily="34" charset="0"/>
        <a:buChar char="•"/>
        <a:defRPr sz="1500" kern="1200">
          <a:solidFill>
            <a:schemeClr val="tx1"/>
          </a:solidFill>
          <a:latin typeface="+mn-lt"/>
          <a:ea typeface="+mn-ea"/>
          <a:cs typeface="+mn-cs"/>
        </a:defRPr>
      </a:lvl3pPr>
      <a:lvl4pPr marL="914484" indent="-173752" algn="l" defTabSz="914484" rtl="0" eaLnBrk="1" latinLnBrk="0" hangingPunct="1">
        <a:lnSpc>
          <a:spcPct val="90000"/>
        </a:lnSpc>
        <a:spcBef>
          <a:spcPts val="600"/>
        </a:spcBef>
        <a:buClr>
          <a:schemeClr val="accent1"/>
        </a:buClr>
        <a:buSzPct val="80000"/>
        <a:buFont typeface="Arial" pitchFamily="34" charset="0"/>
        <a:buChar char="•"/>
        <a:defRPr sz="1500" kern="1200">
          <a:solidFill>
            <a:schemeClr val="tx1"/>
          </a:solidFill>
          <a:latin typeface="+mn-lt"/>
          <a:ea typeface="+mn-ea"/>
          <a:cs typeface="+mn-cs"/>
        </a:defRPr>
      </a:lvl4pPr>
      <a:lvl5pPr marL="1143104" indent="-173752" algn="l" defTabSz="914484" rtl="0" eaLnBrk="1" latinLnBrk="0" hangingPunct="1">
        <a:lnSpc>
          <a:spcPct val="90000"/>
        </a:lnSpc>
        <a:spcBef>
          <a:spcPts val="600"/>
        </a:spcBef>
        <a:buClr>
          <a:schemeClr val="accent1"/>
        </a:buClr>
        <a:buSzPct val="80000"/>
        <a:buFont typeface="Arial" pitchFamily="34" charset="0"/>
        <a:buChar char="•"/>
        <a:defRPr sz="1500" kern="1200">
          <a:solidFill>
            <a:schemeClr val="tx1"/>
          </a:solidFill>
          <a:latin typeface="+mn-lt"/>
          <a:ea typeface="+mn-ea"/>
          <a:cs typeface="+mn-cs"/>
        </a:defRPr>
      </a:lvl5pPr>
      <a:lvl6pPr marL="1371726" indent="-173752" algn="l" defTabSz="914484" rtl="0" eaLnBrk="1" latinLnBrk="0" hangingPunct="1">
        <a:lnSpc>
          <a:spcPct val="90000"/>
        </a:lnSpc>
        <a:spcBef>
          <a:spcPts val="600"/>
        </a:spcBef>
        <a:buClr>
          <a:schemeClr val="accent1"/>
        </a:buClr>
        <a:buSzPct val="80000"/>
        <a:buFont typeface="Arial" pitchFamily="34" charset="0"/>
        <a:buChar char="•"/>
        <a:defRPr sz="1500" kern="1200">
          <a:solidFill>
            <a:schemeClr val="tx1"/>
          </a:solidFill>
          <a:latin typeface="+mn-lt"/>
          <a:ea typeface="+mn-ea"/>
          <a:cs typeface="+mn-cs"/>
        </a:defRPr>
      </a:lvl6pPr>
      <a:lvl7pPr marL="1600347" indent="-173752" algn="l" defTabSz="914484" rtl="0" eaLnBrk="1" latinLnBrk="0" hangingPunct="1">
        <a:lnSpc>
          <a:spcPct val="90000"/>
        </a:lnSpc>
        <a:spcBef>
          <a:spcPts val="600"/>
        </a:spcBef>
        <a:buClr>
          <a:schemeClr val="accent1"/>
        </a:buClr>
        <a:buSzPct val="80000"/>
        <a:buFont typeface="Arial" pitchFamily="34" charset="0"/>
        <a:buChar char="•"/>
        <a:defRPr sz="1500" kern="1200">
          <a:solidFill>
            <a:schemeClr val="tx1"/>
          </a:solidFill>
          <a:latin typeface="+mn-lt"/>
          <a:ea typeface="+mn-ea"/>
          <a:cs typeface="+mn-cs"/>
        </a:defRPr>
      </a:lvl7pPr>
      <a:lvl8pPr marL="1828967" indent="-173752" algn="l" defTabSz="914484" rtl="0" eaLnBrk="1" latinLnBrk="0" hangingPunct="1">
        <a:lnSpc>
          <a:spcPct val="90000"/>
        </a:lnSpc>
        <a:spcBef>
          <a:spcPts val="600"/>
        </a:spcBef>
        <a:buClr>
          <a:schemeClr val="accent1"/>
        </a:buClr>
        <a:buSzPct val="80000"/>
        <a:buFont typeface="Arial" pitchFamily="34" charset="0"/>
        <a:buChar char="•"/>
        <a:defRPr sz="1500" kern="1200" baseline="0">
          <a:solidFill>
            <a:schemeClr val="tx1"/>
          </a:solidFill>
          <a:latin typeface="+mn-lt"/>
          <a:ea typeface="+mn-ea"/>
          <a:cs typeface="+mn-cs"/>
        </a:defRPr>
      </a:lvl8pPr>
      <a:lvl9pPr marL="2057589" indent="-173752" algn="l" defTabSz="914484" rtl="0" eaLnBrk="1" latinLnBrk="0" hangingPunct="1">
        <a:lnSpc>
          <a:spcPct val="90000"/>
        </a:lnSpc>
        <a:spcBef>
          <a:spcPts val="600"/>
        </a:spcBef>
        <a:buClr>
          <a:schemeClr val="accent1"/>
        </a:buClr>
        <a:buSzPct val="80000"/>
        <a:buFont typeface="Arial" pitchFamily="34" charset="0"/>
        <a:buChar char="•"/>
        <a:defRPr sz="1500" kern="1200" baseline="0">
          <a:solidFill>
            <a:schemeClr val="tx1"/>
          </a:solidFill>
          <a:latin typeface="+mn-lt"/>
          <a:ea typeface="+mn-ea"/>
          <a:cs typeface="+mn-cs"/>
        </a:defRPr>
      </a:lvl9pPr>
    </p:bodyStyle>
    <p:otherStyle>
      <a:defPPr>
        <a:defRPr/>
      </a:defPPr>
      <a:lvl1pPr marL="0" algn="l" defTabSz="914484" rtl="0" eaLnBrk="1" latinLnBrk="0" hangingPunct="1">
        <a:defRPr sz="1800" kern="1200">
          <a:solidFill>
            <a:schemeClr val="tx1"/>
          </a:solidFill>
          <a:latin typeface="+mn-lt"/>
          <a:ea typeface="+mn-ea"/>
          <a:cs typeface="+mn-cs"/>
        </a:defRPr>
      </a:lvl1pPr>
      <a:lvl2pPr marL="457242" algn="l" defTabSz="914484" rtl="0" eaLnBrk="1" latinLnBrk="0" hangingPunct="1">
        <a:defRPr sz="1800" kern="1200">
          <a:solidFill>
            <a:schemeClr val="tx1"/>
          </a:solidFill>
          <a:latin typeface="+mn-lt"/>
          <a:ea typeface="+mn-ea"/>
          <a:cs typeface="+mn-cs"/>
        </a:defRPr>
      </a:lvl2pPr>
      <a:lvl3pPr marL="914484" algn="l" defTabSz="914484" rtl="0" eaLnBrk="1" latinLnBrk="0" hangingPunct="1">
        <a:defRPr sz="1800" kern="1200">
          <a:solidFill>
            <a:schemeClr val="tx1"/>
          </a:solidFill>
          <a:latin typeface="+mn-lt"/>
          <a:ea typeface="+mn-ea"/>
          <a:cs typeface="+mn-cs"/>
        </a:defRPr>
      </a:lvl3pPr>
      <a:lvl4pPr marL="1371726" algn="l" defTabSz="914484" rtl="0" eaLnBrk="1" latinLnBrk="0" hangingPunct="1">
        <a:defRPr sz="1800" kern="1200">
          <a:solidFill>
            <a:schemeClr val="tx1"/>
          </a:solidFill>
          <a:latin typeface="+mn-lt"/>
          <a:ea typeface="+mn-ea"/>
          <a:cs typeface="+mn-cs"/>
        </a:defRPr>
      </a:lvl4pPr>
      <a:lvl5pPr marL="1828967" algn="l" defTabSz="914484" rtl="0" eaLnBrk="1" latinLnBrk="0" hangingPunct="1">
        <a:defRPr sz="1800" kern="1200">
          <a:solidFill>
            <a:schemeClr val="tx1"/>
          </a:solidFill>
          <a:latin typeface="+mn-lt"/>
          <a:ea typeface="+mn-ea"/>
          <a:cs typeface="+mn-cs"/>
        </a:defRPr>
      </a:lvl5pPr>
      <a:lvl6pPr marL="2286210" algn="l" defTabSz="914484" rtl="0" eaLnBrk="1" latinLnBrk="0" hangingPunct="1">
        <a:defRPr sz="1800" kern="1200">
          <a:solidFill>
            <a:schemeClr val="tx1"/>
          </a:solidFill>
          <a:latin typeface="+mn-lt"/>
          <a:ea typeface="+mn-ea"/>
          <a:cs typeface="+mn-cs"/>
        </a:defRPr>
      </a:lvl6pPr>
      <a:lvl7pPr marL="2743451" algn="l" defTabSz="914484" rtl="0" eaLnBrk="1" latinLnBrk="0" hangingPunct="1">
        <a:defRPr sz="1800" kern="1200">
          <a:solidFill>
            <a:schemeClr val="tx1"/>
          </a:solidFill>
          <a:latin typeface="+mn-lt"/>
          <a:ea typeface="+mn-ea"/>
          <a:cs typeface="+mn-cs"/>
        </a:defRPr>
      </a:lvl7pPr>
      <a:lvl8pPr marL="3200693" algn="l" defTabSz="914484" rtl="0" eaLnBrk="1" latinLnBrk="0" hangingPunct="1">
        <a:defRPr sz="1800" kern="1200">
          <a:solidFill>
            <a:schemeClr val="tx1"/>
          </a:solidFill>
          <a:latin typeface="+mn-lt"/>
          <a:ea typeface="+mn-ea"/>
          <a:cs typeface="+mn-cs"/>
        </a:defRPr>
      </a:lvl8pPr>
      <a:lvl9pPr marL="3657935" algn="l" defTabSz="91448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1294844"/>
            <a:ext cx="7068518" cy="1848331"/>
          </a:xfrm>
        </p:spPr>
        <p:txBody>
          <a:bodyPr>
            <a:normAutofit/>
          </a:bodyPr>
          <a:lstStyle/>
          <a:p>
            <a:r>
              <a:rPr lang="en-US" dirty="0" smtClean="0"/>
              <a:t>Information Extraction Using Random Forest Algorithm of Filipino Disaster-Related Tweets</a:t>
            </a:r>
            <a:endParaRPr lang="en-US" dirty="0"/>
          </a:p>
        </p:txBody>
      </p:sp>
      <p:sp>
        <p:nvSpPr>
          <p:cNvPr id="5" name="Subtitle 4"/>
          <p:cNvSpPr>
            <a:spLocks noGrp="1"/>
          </p:cNvSpPr>
          <p:nvPr>
            <p:ph type="subTitle" idx="1"/>
          </p:nvPr>
        </p:nvSpPr>
        <p:spPr>
          <a:xfrm>
            <a:off x="1237064" y="3371835"/>
            <a:ext cx="6553200" cy="1314792"/>
          </a:xfrm>
        </p:spPr>
        <p:txBody>
          <a:bodyPr/>
          <a:lstStyle/>
          <a:p>
            <a:r>
              <a:rPr lang="en-US" dirty="0" smtClean="0"/>
              <a:t>John Mark D. Gabrentina</a:t>
            </a:r>
            <a:endParaRPr lang="en-US" dirty="0"/>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GB" dirty="0"/>
          </a:p>
        </p:txBody>
      </p:sp>
      <p:sp>
        <p:nvSpPr>
          <p:cNvPr id="3" name="Content Placeholder 2"/>
          <p:cNvSpPr>
            <a:spLocks noGrp="1"/>
          </p:cNvSpPr>
          <p:nvPr>
            <p:ph idx="1"/>
          </p:nvPr>
        </p:nvSpPr>
        <p:spPr/>
        <p:txBody>
          <a:bodyPr/>
          <a:lstStyle/>
          <a:p>
            <a:r>
              <a:rPr lang="en-US" dirty="0" smtClean="0"/>
              <a:t>Rational Unified Process</a:t>
            </a:r>
            <a:endParaRPr lang="en-GB" dirty="0"/>
          </a:p>
        </p:txBody>
      </p:sp>
      <p:pic>
        <p:nvPicPr>
          <p:cNvPr id="1026" name="Picture 2" descr="Fig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133600"/>
            <a:ext cx="6543675" cy="4495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833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of the Study</a:t>
            </a:r>
            <a:endParaRPr lang="en-GB" dirty="0"/>
          </a:p>
        </p:txBody>
      </p:sp>
      <p:sp>
        <p:nvSpPr>
          <p:cNvPr id="3" name="Content Placeholder 2"/>
          <p:cNvSpPr>
            <a:spLocks noGrp="1"/>
          </p:cNvSpPr>
          <p:nvPr>
            <p:ph idx="1"/>
          </p:nvPr>
        </p:nvSpPr>
        <p:spPr/>
        <p:txBody>
          <a:bodyPr>
            <a:normAutofit/>
          </a:bodyPr>
          <a:lstStyle/>
          <a:p>
            <a:r>
              <a:rPr lang="en-US" dirty="0" smtClean="0"/>
              <a:t>The proposed system will only be available to the Sorsogon province and its municipalities.</a:t>
            </a:r>
          </a:p>
          <a:p>
            <a:r>
              <a:rPr lang="en-US" dirty="0" smtClean="0"/>
              <a:t>The system will extract disaster-related tweets from Twitter and displays them in an ontology. </a:t>
            </a:r>
          </a:p>
          <a:p>
            <a:r>
              <a:rPr lang="en-US" dirty="0" smtClean="0"/>
              <a:t>The system will only extract tweets from the scope of Sorsogon province by getting the locations mentioned in the tweets or locations tag in the tweet.</a:t>
            </a:r>
          </a:p>
          <a:p>
            <a:r>
              <a:rPr lang="en-US" dirty="0" smtClean="0"/>
              <a:t>The data will only be a disaster-related tweets.</a:t>
            </a:r>
          </a:p>
          <a:p>
            <a:r>
              <a:rPr lang="en-US" dirty="0" smtClean="0"/>
              <a:t>The system will not extract disaster-related information from other social media platform</a:t>
            </a:r>
          </a:p>
          <a:p>
            <a:r>
              <a:rPr lang="en-US" dirty="0" smtClean="0"/>
              <a:t>The system will only use data from Twitter.</a:t>
            </a:r>
          </a:p>
          <a:p>
            <a:pPr marL="0" indent="0">
              <a:buNone/>
            </a:pPr>
            <a:endParaRPr lang="en-US" dirty="0" smtClean="0"/>
          </a:p>
        </p:txBody>
      </p:sp>
    </p:spTree>
    <p:extLst>
      <p:ext uri="{BB962C8B-B14F-4D97-AF65-F5344CB8AC3E}">
        <p14:creationId xmlns:p14="http://schemas.microsoft.com/office/powerpoint/2010/main" val="4096483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gathering techniques &amp; Sources of data</a:t>
            </a:r>
            <a:endParaRPr lang="en-GB" dirty="0"/>
          </a:p>
        </p:txBody>
      </p:sp>
      <p:sp>
        <p:nvSpPr>
          <p:cNvPr id="3" name="Content Placeholder 2"/>
          <p:cNvSpPr>
            <a:spLocks noGrp="1"/>
          </p:cNvSpPr>
          <p:nvPr>
            <p:ph idx="1"/>
          </p:nvPr>
        </p:nvSpPr>
        <p:spPr/>
        <p:txBody>
          <a:bodyPr/>
          <a:lstStyle/>
          <a:p>
            <a:r>
              <a:rPr lang="en-US" dirty="0" smtClean="0"/>
              <a:t>Interview</a:t>
            </a:r>
          </a:p>
          <a:p>
            <a:r>
              <a:rPr lang="en-US" dirty="0" smtClean="0"/>
              <a:t>Observation</a:t>
            </a:r>
          </a:p>
          <a:p>
            <a:r>
              <a:rPr lang="en-US" dirty="0" smtClean="0"/>
              <a:t>Document Analysis</a:t>
            </a:r>
            <a:endParaRPr lang="en-GB" dirty="0"/>
          </a:p>
        </p:txBody>
      </p:sp>
    </p:spTree>
    <p:extLst>
      <p:ext uri="{BB962C8B-B14F-4D97-AF65-F5344CB8AC3E}">
        <p14:creationId xmlns:p14="http://schemas.microsoft.com/office/powerpoint/2010/main" val="1666971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2362200"/>
            <a:ext cx="7772400" cy="1223963"/>
          </a:xfrm>
        </p:spPr>
        <p:txBody>
          <a:bodyPr/>
          <a:lstStyle/>
          <a:p>
            <a:pPr algn="ctr"/>
            <a:r>
              <a:rPr lang="en-US" dirty="0" smtClean="0"/>
              <a:t>THANK YOU</a:t>
            </a:r>
            <a:endParaRPr lang="en-GB" dirty="0"/>
          </a:p>
        </p:txBody>
      </p:sp>
    </p:spTree>
    <p:extLst>
      <p:ext uri="{BB962C8B-B14F-4D97-AF65-F5344CB8AC3E}">
        <p14:creationId xmlns:p14="http://schemas.microsoft.com/office/powerpoint/2010/main" val="3254043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Significance of the Study</a:t>
            </a:r>
            <a:endParaRPr lang="en-GB" dirty="0"/>
          </a:p>
        </p:txBody>
      </p:sp>
      <p:sp>
        <p:nvSpPr>
          <p:cNvPr id="3" name="Content Placeholder 2"/>
          <p:cNvSpPr>
            <a:spLocks noGrp="1"/>
          </p:cNvSpPr>
          <p:nvPr>
            <p:ph idx="1"/>
          </p:nvPr>
        </p:nvSpPr>
        <p:spPr/>
        <p:txBody>
          <a:bodyPr>
            <a:normAutofit/>
          </a:bodyPr>
          <a:lstStyle/>
          <a:p>
            <a:r>
              <a:rPr lang="en-US" dirty="0" smtClean="0"/>
              <a:t>With many Filipino netizens sharing various types of disaster-related information in Twitter, it would be very beneficial to have a system that extracts relevant information from Twitter so they can be used to assist in disaster relief efforts.</a:t>
            </a:r>
          </a:p>
          <a:p>
            <a:r>
              <a:rPr lang="en-US" dirty="0" smtClean="0"/>
              <a:t>Because of this the </a:t>
            </a:r>
            <a:r>
              <a:rPr lang="en-US" dirty="0"/>
              <a:t>researcher intended to develop an Information Extraction System (IES) that will extract relevant information from Twitter. This is Filipino Disaster-Related Tweets.</a:t>
            </a:r>
          </a:p>
          <a:p>
            <a:r>
              <a:rPr lang="en-US" dirty="0" smtClean="0"/>
              <a:t>However, extracting the most relevant information from Twitter is a challenge because natural languages do not have a particular structure immediately useful when programming.</a:t>
            </a:r>
          </a:p>
          <a:p>
            <a:r>
              <a:rPr lang="en-US" dirty="0" smtClean="0"/>
              <a:t>Another problem that information extraction faces is that some languages, like Filipino, is morphologically rich, making it even more difficult to extract information.</a:t>
            </a:r>
            <a:endParaRPr lang="en-US" dirty="0"/>
          </a:p>
        </p:txBody>
      </p:sp>
    </p:spTree>
    <p:extLst>
      <p:ext uri="{BB962C8B-B14F-4D97-AF65-F5344CB8AC3E}">
        <p14:creationId xmlns:p14="http://schemas.microsoft.com/office/powerpoint/2010/main" val="3546688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Significance of the Study (Cont..)</a:t>
            </a:r>
            <a:endParaRPr lang="en-GB" dirty="0"/>
          </a:p>
        </p:txBody>
      </p:sp>
      <p:sp>
        <p:nvSpPr>
          <p:cNvPr id="3" name="Content Placeholder 2"/>
          <p:cNvSpPr>
            <a:spLocks noGrp="1"/>
          </p:cNvSpPr>
          <p:nvPr>
            <p:ph idx="1"/>
          </p:nvPr>
        </p:nvSpPr>
        <p:spPr/>
        <p:txBody>
          <a:bodyPr>
            <a:normAutofit fontScale="92500"/>
          </a:bodyPr>
          <a:lstStyle/>
          <a:p>
            <a:r>
              <a:rPr lang="en-US" dirty="0" smtClean="0"/>
              <a:t>In the first paper of (Imran et al, 2013), they presented a system that automatically extract information nuggets from microblogging messages during disaster times. </a:t>
            </a:r>
          </a:p>
          <a:p>
            <a:r>
              <a:rPr lang="en-US" dirty="0" smtClean="0"/>
              <a:t>They used crowdsourcing as their manual classification process.</a:t>
            </a:r>
          </a:p>
          <a:p>
            <a:r>
              <a:rPr lang="en-US" dirty="0" smtClean="0"/>
              <a:t>The results of their experiments indeed show that machines learning can be utilized to extract structured information nuggets from unstructured text-based microblogging messages.</a:t>
            </a:r>
          </a:p>
          <a:p>
            <a:r>
              <a:rPr lang="en-US" dirty="0" smtClean="0"/>
              <a:t>In their second paper, they proposed a two-step method for disaster-related information extraction. (1) classification of tweets and (2) extraction from tweets.</a:t>
            </a:r>
          </a:p>
          <a:p>
            <a:r>
              <a:rPr lang="en-US" dirty="0" smtClean="0"/>
              <a:t>The results of their second paper, which they presented a practical system that can extract disaster-relevant information from tweets, are (1) the system can detect from 40% to 80% of the tweets containing disaster related information, and generate an output that is correct 80% to 90%.</a:t>
            </a:r>
          </a:p>
        </p:txBody>
      </p:sp>
    </p:spTree>
    <p:extLst>
      <p:ext uri="{BB962C8B-B14F-4D97-AF65-F5344CB8AC3E}">
        <p14:creationId xmlns:p14="http://schemas.microsoft.com/office/powerpoint/2010/main" val="3832982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Significance of </a:t>
            </a:r>
            <a:r>
              <a:rPr lang="en-US" dirty="0"/>
              <a:t>the </a:t>
            </a:r>
            <a:r>
              <a:rPr lang="en-US" dirty="0" smtClean="0"/>
              <a:t>Study (Cont..)</a:t>
            </a:r>
            <a:endParaRPr lang="en-GB" dirty="0"/>
          </a:p>
        </p:txBody>
      </p:sp>
      <p:sp>
        <p:nvSpPr>
          <p:cNvPr id="3" name="Content Placeholder 2"/>
          <p:cNvSpPr>
            <a:spLocks noGrp="1"/>
          </p:cNvSpPr>
          <p:nvPr>
            <p:ph idx="1"/>
          </p:nvPr>
        </p:nvSpPr>
        <p:spPr>
          <a:xfrm>
            <a:off x="901461" y="1498600"/>
            <a:ext cx="7772400" cy="5156204"/>
          </a:xfrm>
        </p:spPr>
        <p:txBody>
          <a:bodyPr>
            <a:normAutofit/>
          </a:bodyPr>
          <a:lstStyle/>
          <a:p>
            <a:r>
              <a:rPr lang="en-US" dirty="0" smtClean="0"/>
              <a:t>The works of (Regalado et al, 2015) proposed a Filipino Information Extraction Tool (FILIET), a system that extracts relevant information from Filipino disaster-related tweets.</a:t>
            </a:r>
          </a:p>
          <a:p>
            <a:r>
              <a:rPr lang="en-US" dirty="0" smtClean="0"/>
              <a:t>The author utilized  the tweet categorization concept specified used in the first paper of (Imran </a:t>
            </a:r>
            <a:r>
              <a:rPr lang="en-US" dirty="0"/>
              <a:t>et al, 2013</a:t>
            </a:r>
            <a:r>
              <a:rPr lang="en-US" dirty="0" smtClean="0"/>
              <a:t>).</a:t>
            </a:r>
          </a:p>
          <a:p>
            <a:r>
              <a:rPr lang="en-US" dirty="0" smtClean="0"/>
              <a:t>The authors compare two algorithm for classifying tweets (i.e. K-nearest neighbors algorithm &amp; Random forest algorithm) they made two experiments to test the algorithms.</a:t>
            </a:r>
          </a:p>
          <a:p>
            <a:r>
              <a:rPr lang="en-US" dirty="0" smtClean="0"/>
              <a:t>The result of both experiment show that Random Forest Algorithm performed best, and was identified by the authors as best performance.</a:t>
            </a:r>
          </a:p>
          <a:p>
            <a:r>
              <a:rPr lang="en-US" dirty="0" smtClean="0"/>
              <a:t>As the result, the author created an architecture for information extraction this is they created a rule induction, and ontology modules. And only the crawler, feature extraction, and classification modules are working.</a:t>
            </a:r>
          </a:p>
        </p:txBody>
      </p:sp>
    </p:spTree>
    <p:extLst>
      <p:ext uri="{BB962C8B-B14F-4D97-AF65-F5344CB8AC3E}">
        <p14:creationId xmlns:p14="http://schemas.microsoft.com/office/powerpoint/2010/main" val="2781331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Significance of the Study (Cont..)</a:t>
            </a:r>
            <a:endParaRPr lang="en-GB" dirty="0"/>
          </a:p>
        </p:txBody>
      </p:sp>
      <p:sp>
        <p:nvSpPr>
          <p:cNvPr id="3" name="Content Placeholder 2"/>
          <p:cNvSpPr>
            <a:spLocks noGrp="1"/>
          </p:cNvSpPr>
          <p:nvPr>
            <p:ph idx="1"/>
          </p:nvPr>
        </p:nvSpPr>
        <p:spPr/>
        <p:txBody>
          <a:bodyPr/>
          <a:lstStyle/>
          <a:p>
            <a:r>
              <a:rPr lang="en-US" dirty="0" smtClean="0"/>
              <a:t>The authors also identified there are still an issue of having a small dataset. This is attributed to the Filipinos improper use of hashtags.</a:t>
            </a:r>
          </a:p>
          <a:p>
            <a:r>
              <a:rPr lang="en-US" dirty="0" smtClean="0"/>
              <a:t>And as the results, the system collected more garbage data than relevant ones.</a:t>
            </a:r>
          </a:p>
          <a:p>
            <a:endParaRPr lang="en-GB" dirty="0"/>
          </a:p>
        </p:txBody>
      </p:sp>
    </p:spTree>
    <p:extLst>
      <p:ext uri="{BB962C8B-B14F-4D97-AF65-F5344CB8AC3E}">
        <p14:creationId xmlns:p14="http://schemas.microsoft.com/office/powerpoint/2010/main" val="1878909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Information Extraction System (IES)</a:t>
            </a:r>
            <a:endParaRPr lang="en-GB" dirty="0"/>
          </a:p>
        </p:txBody>
      </p:sp>
      <p:sp>
        <p:nvSpPr>
          <p:cNvPr id="3" name="Content Placeholder 2"/>
          <p:cNvSpPr>
            <a:spLocks noGrp="1"/>
          </p:cNvSpPr>
          <p:nvPr>
            <p:ph idx="1"/>
          </p:nvPr>
        </p:nvSpPr>
        <p:spPr/>
        <p:txBody>
          <a:bodyPr/>
          <a:lstStyle/>
          <a:p>
            <a:r>
              <a:rPr lang="en-US" dirty="0"/>
              <a:t>Because of this the current researcher’s proposed a new Information Extraction System (IES) that will utilized the architecture presented in the paper of (Regalado et al, 2015)  and the Random Forest Algorithm as the algorithm for classifying disaster related </a:t>
            </a:r>
            <a:r>
              <a:rPr lang="en-US" dirty="0" smtClean="0"/>
              <a:t>tweets.</a:t>
            </a:r>
          </a:p>
          <a:p>
            <a:r>
              <a:rPr lang="en-US" dirty="0" smtClean="0"/>
              <a:t>The goal of the study is to apply an adaptive information extraction architecture that extracts information from disaster-related Filipino tweets and present them in an ontology.</a:t>
            </a:r>
          </a:p>
          <a:p>
            <a:r>
              <a:rPr lang="en-US" dirty="0" smtClean="0"/>
              <a:t>The current researcher’s will change the categorization of the tweets based on the problem identified, this is because there are difference in the way Filipinos tweet from Americans.</a:t>
            </a:r>
          </a:p>
          <a:p>
            <a:r>
              <a:rPr lang="en-US" dirty="0" smtClean="0"/>
              <a:t>And to extract the relevant information per category then present them in an ontology.  </a:t>
            </a:r>
            <a:endParaRPr lang="en-US" dirty="0"/>
          </a:p>
        </p:txBody>
      </p:sp>
    </p:spTree>
    <p:extLst>
      <p:ext uri="{BB962C8B-B14F-4D97-AF65-F5344CB8AC3E}">
        <p14:creationId xmlns:p14="http://schemas.microsoft.com/office/powerpoint/2010/main" val="4103023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Company Profile</a:t>
            </a:r>
            <a:endParaRPr lang="en-GB" dirty="0"/>
          </a:p>
        </p:txBody>
      </p:sp>
      <p:sp>
        <p:nvSpPr>
          <p:cNvPr id="3" name="Content Placeholder 2"/>
          <p:cNvSpPr>
            <a:spLocks noGrp="1"/>
          </p:cNvSpPr>
          <p:nvPr>
            <p:ph idx="1"/>
          </p:nvPr>
        </p:nvSpPr>
        <p:spPr/>
        <p:txBody>
          <a:bodyPr/>
          <a:lstStyle/>
          <a:p>
            <a:r>
              <a:rPr lang="en-US" dirty="0" smtClean="0"/>
              <a:t>Sorsogon Provincial Disaster Risk Reduction Management Council (SPDRRMC)</a:t>
            </a:r>
          </a:p>
          <a:p>
            <a:pPr lvl="1"/>
            <a:r>
              <a:rPr lang="en-US" dirty="0" smtClean="0"/>
              <a:t>This organization is in charge of gathering data and responsible for ensuring the protection and welfare of the people during disaster or emergencies.</a:t>
            </a:r>
          </a:p>
          <a:p>
            <a:pPr lvl="1"/>
            <a:r>
              <a:rPr lang="en-US" dirty="0" smtClean="0"/>
              <a:t>SPDRRMC plans and leads the guiding activities in the field of communication, warning signals, emergency, transportation, evacuation, etc..</a:t>
            </a:r>
          </a:p>
          <a:p>
            <a:pPr lvl="1"/>
            <a:endParaRPr lang="en-GB" dirty="0"/>
          </a:p>
        </p:txBody>
      </p:sp>
    </p:spTree>
    <p:extLst>
      <p:ext uri="{BB962C8B-B14F-4D97-AF65-F5344CB8AC3E}">
        <p14:creationId xmlns:p14="http://schemas.microsoft.com/office/powerpoint/2010/main" val="1212119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 of the study</a:t>
            </a:r>
            <a:endParaRPr lang="en-GB" dirty="0"/>
          </a:p>
        </p:txBody>
      </p:sp>
      <p:sp>
        <p:nvSpPr>
          <p:cNvPr id="3" name="Content Placeholder 2"/>
          <p:cNvSpPr>
            <a:spLocks noGrp="1"/>
          </p:cNvSpPr>
          <p:nvPr>
            <p:ph idx="1"/>
          </p:nvPr>
        </p:nvSpPr>
        <p:spPr/>
        <p:txBody>
          <a:bodyPr/>
          <a:lstStyle/>
          <a:p>
            <a:r>
              <a:rPr lang="en-US" dirty="0" smtClean="0"/>
              <a:t>With the use of the system the organization under study help them prepare for risk management especially on disaster planning, information fro rescue and relief operation.</a:t>
            </a:r>
          </a:p>
          <a:p>
            <a:r>
              <a:rPr lang="en-US" dirty="0" smtClean="0"/>
              <a:t>Enhance their communication of information, create plans with the used of the information available from the system.</a:t>
            </a:r>
            <a:endParaRPr lang="en-GB" dirty="0"/>
          </a:p>
        </p:txBody>
      </p:sp>
    </p:spTree>
    <p:extLst>
      <p:ext uri="{BB962C8B-B14F-4D97-AF65-F5344CB8AC3E}">
        <p14:creationId xmlns:p14="http://schemas.microsoft.com/office/powerpoint/2010/main" val="890906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Statement of the Problem</a:t>
            </a:r>
            <a:endParaRPr lang="en-GB" dirty="0"/>
          </a:p>
        </p:txBody>
      </p:sp>
      <p:sp>
        <p:nvSpPr>
          <p:cNvPr id="3" name="Content Placeholder 2"/>
          <p:cNvSpPr>
            <a:spLocks noGrp="1"/>
          </p:cNvSpPr>
          <p:nvPr>
            <p:ph idx="1"/>
          </p:nvPr>
        </p:nvSpPr>
        <p:spPr/>
        <p:txBody>
          <a:bodyPr/>
          <a:lstStyle/>
          <a:p>
            <a:r>
              <a:rPr lang="en-US" dirty="0" smtClean="0"/>
              <a:t>What are the major requirements of the proposed Information Extraction System?</a:t>
            </a:r>
          </a:p>
          <a:p>
            <a:r>
              <a:rPr lang="en-US" dirty="0" smtClean="0"/>
              <a:t>What are the feature of the proposed Information Extraction System (IES)?</a:t>
            </a:r>
          </a:p>
          <a:p>
            <a:r>
              <a:rPr lang="en-US" dirty="0" smtClean="0"/>
              <a:t>What is the level of usability of the proposed Information Extraction System (IES)?</a:t>
            </a:r>
            <a:endParaRPr lang="en-GB" dirty="0"/>
          </a:p>
        </p:txBody>
      </p:sp>
    </p:spTree>
    <p:extLst>
      <p:ext uri="{BB962C8B-B14F-4D97-AF65-F5344CB8AC3E}">
        <p14:creationId xmlns:p14="http://schemas.microsoft.com/office/powerpoint/2010/main" val="947972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163</TotalTime>
  <Words>882</Words>
  <Application>Microsoft Office PowerPoint</Application>
  <PresentationFormat>On-screen Show (4:3)</PresentationFormat>
  <Paragraphs>54</Paragraphs>
  <Slides>13</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Tech 16x9</vt:lpstr>
      <vt:lpstr>Information Extraction Using Random Forest Algorithm of Filipino Disaster-Related Tweets</vt:lpstr>
      <vt:lpstr>Significance of the Study</vt:lpstr>
      <vt:lpstr>Significance of the Study (Cont..)</vt:lpstr>
      <vt:lpstr>Significance of the Study (Cont..)</vt:lpstr>
      <vt:lpstr>Significance of the Study (Cont..)</vt:lpstr>
      <vt:lpstr>Proposed Information Extraction System (IES)</vt:lpstr>
      <vt:lpstr>Company Profile</vt:lpstr>
      <vt:lpstr>Purpose of the study</vt:lpstr>
      <vt:lpstr>Statement of the Problem</vt:lpstr>
      <vt:lpstr>Methodology</vt:lpstr>
      <vt:lpstr>Scope of the Study</vt:lpstr>
      <vt:lpstr>Data gathering techniques &amp; Sources of data</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Extraction Using Random Forest Algorithm of Filipino Disaster-Related Tweets</dc:title>
  <dc:creator>Gabrentina Johnmark</dc:creator>
  <cp:lastModifiedBy>Gabrentina Johnmark</cp:lastModifiedBy>
  <cp:revision>19</cp:revision>
  <dcterms:created xsi:type="dcterms:W3CDTF">2017-08-03T17:01:45Z</dcterms:created>
  <dcterms:modified xsi:type="dcterms:W3CDTF">2017-08-06T01:33:57Z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