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79" r:id="rId7"/>
    <p:sldId id="28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E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91" d="100"/>
          <a:sy n="91" d="100"/>
        </p:scale>
        <p:origin x="140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BD5639D-8BE5-4BB4-A26A-7EA253929696}"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20FF8-FB67-4431-A064-D050193FC62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D5639D-8BE5-4BB4-A26A-7EA253929696}"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20FF8-FB67-4431-A064-D050193FC62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D5639D-8BE5-4BB4-A26A-7EA253929696}"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20FF8-FB67-4431-A064-D050193FC62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D5639D-8BE5-4BB4-A26A-7EA253929696}"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20FF8-FB67-4431-A064-D050193FC62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D5639D-8BE5-4BB4-A26A-7EA253929696}"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20FF8-FB67-4431-A064-D050193FC62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BD5639D-8BE5-4BB4-A26A-7EA253929696}" type="datetimeFigureOut">
              <a:rPr lang="en-US" smtClean="0"/>
              <a:t>10/9/2016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20FF8-FB67-4431-A064-D050193FC62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D5639D-8BE5-4BB4-A26A-7EA253929696}" type="datetimeFigureOut">
              <a:rPr lang="en-US" smtClean="0"/>
              <a:t>10/9/2016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520FF8-FB67-4431-A064-D050193FC62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BD5639D-8BE5-4BB4-A26A-7EA253929696}" type="datetimeFigureOut">
              <a:rPr lang="en-US" smtClean="0"/>
              <a:t>10/9/2016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520FF8-FB67-4431-A064-D050193FC62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D5639D-8BE5-4BB4-A26A-7EA253929696}" type="datetimeFigureOut">
              <a:rPr lang="en-US" smtClean="0"/>
              <a:t>10/9/2016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520FF8-FB67-4431-A064-D050193FC62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BD5639D-8BE5-4BB4-A26A-7EA253929696}" type="datetimeFigureOut">
              <a:rPr lang="en-US" smtClean="0"/>
              <a:t>10/9/2016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20FF8-FB67-4431-A064-D050193FC62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BD5639D-8BE5-4BB4-A26A-7EA253929696}" type="datetimeFigureOut">
              <a:rPr lang="en-US" smtClean="0"/>
              <a:t>10/9/2016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20FF8-FB67-4431-A064-D050193FC62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1"/>
            <a:ext cx="8229600" cy="3657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D5639D-8BE5-4BB4-A26A-7EA253929696}" type="datetimeFigureOut">
              <a:rPr lang="en-US" smtClean="0"/>
              <a:t>10/9/2016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520FF8-FB67-4431-A064-D050193FC62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bg1">
              <a:lumMod val="9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lumMod val="9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lumMod val="9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lumMod val="9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lumMod val="9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lumMod val="9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331640" y="836712"/>
            <a:ext cx="6701515" cy="3170099"/>
          </a:xfrm>
          <a:prstGeom prst="rect">
            <a:avLst/>
          </a:prstGeom>
          <a:noFill/>
        </p:spPr>
        <p:txBody>
          <a:bodyPr wrap="none" rtlCol="0">
            <a:spAutoFit/>
          </a:bodyPr>
          <a:lstStyle/>
          <a:p>
            <a:pPr algn="ctr"/>
            <a:r>
              <a:rPr lang="en-US" sz="5000" b="1" dirty="0">
                <a:solidFill>
                  <a:srgbClr val="00B0F0"/>
                </a:solidFill>
              </a:rPr>
              <a:t>Management System for</a:t>
            </a:r>
          </a:p>
          <a:p>
            <a:pPr algn="ctr"/>
            <a:r>
              <a:rPr lang="en-US" sz="5000" b="1" dirty="0">
                <a:solidFill>
                  <a:srgbClr val="00B0F0"/>
                </a:solidFill>
              </a:rPr>
              <a:t>Food E-Commerce with</a:t>
            </a:r>
          </a:p>
          <a:p>
            <a:pPr algn="ctr"/>
            <a:r>
              <a:rPr lang="en-US" sz="5000" b="1" dirty="0">
                <a:solidFill>
                  <a:srgbClr val="00B0F0"/>
                </a:solidFill>
              </a:rPr>
              <a:t>PayPal Integration and</a:t>
            </a:r>
          </a:p>
          <a:p>
            <a:pPr algn="ctr"/>
            <a:r>
              <a:rPr lang="en-US" sz="5000" b="1" dirty="0">
                <a:solidFill>
                  <a:srgbClr val="00B0F0"/>
                </a:solidFill>
              </a:rPr>
              <a:t>Database Algorithms</a:t>
            </a:r>
          </a:p>
        </p:txBody>
      </p:sp>
      <p:sp>
        <p:nvSpPr>
          <p:cNvPr id="5" name="TextBox 4"/>
          <p:cNvSpPr txBox="1"/>
          <p:nvPr/>
        </p:nvSpPr>
        <p:spPr>
          <a:xfrm>
            <a:off x="6967743" y="6093296"/>
            <a:ext cx="2164247" cy="646331"/>
          </a:xfrm>
          <a:prstGeom prst="rect">
            <a:avLst/>
          </a:prstGeom>
          <a:noFill/>
        </p:spPr>
        <p:txBody>
          <a:bodyPr wrap="none" rtlCol="0">
            <a:spAutoFit/>
          </a:bodyPr>
          <a:lstStyle/>
          <a:p>
            <a:r>
              <a:rPr lang="en-US" b="1" dirty="0"/>
              <a:t>John Mark C. Abril</a:t>
            </a:r>
          </a:p>
          <a:p>
            <a:r>
              <a:rPr lang="en-US" b="1" dirty="0"/>
              <a:t>Farrah Mae Gregorio</a:t>
            </a:r>
            <a:endParaRPr lang="en-PH" dirty="0"/>
          </a:p>
        </p:txBody>
      </p:sp>
      <p:sp>
        <p:nvSpPr>
          <p:cNvPr id="2" name="Rectangle 1"/>
          <p:cNvSpPr/>
          <p:nvPr/>
        </p:nvSpPr>
        <p:spPr>
          <a:xfrm>
            <a:off x="72008" y="6597352"/>
            <a:ext cx="1043608" cy="188640"/>
          </a:xfrm>
          <a:prstGeom prst="rect">
            <a:avLst/>
          </a:prstGeom>
          <a:solidFill>
            <a:srgbClr val="2F2E33"/>
          </a:solidFill>
          <a:ln>
            <a:solidFill>
              <a:srgbClr val="2F2E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260648"/>
            <a:ext cx="8229600" cy="6322713"/>
          </a:xfrm>
        </p:spPr>
        <p:txBody>
          <a:bodyPr/>
          <a:lstStyle/>
          <a:p>
            <a:pPr lvl="1"/>
            <a:r>
              <a:rPr lang="en-PH" dirty="0"/>
              <a:t>Admin of client site.</a:t>
            </a:r>
          </a:p>
          <a:p>
            <a:pPr lvl="1"/>
            <a:r>
              <a:rPr lang="en-PH" dirty="0"/>
              <a:t>Handle many users.</a:t>
            </a:r>
          </a:p>
          <a:p>
            <a:pPr lvl="1"/>
            <a:r>
              <a:rPr lang="en-PH" dirty="0"/>
              <a:t>Administrator can add co-admin or agent.</a:t>
            </a:r>
          </a:p>
          <a:p>
            <a:pPr lvl="1"/>
            <a:r>
              <a:rPr lang="en-PH" dirty="0"/>
              <a:t>Google map API.</a:t>
            </a:r>
          </a:p>
          <a:p>
            <a:pPr lvl="1"/>
            <a:r>
              <a:rPr lang="en-PH" dirty="0"/>
              <a:t>Add to Cart.</a:t>
            </a:r>
          </a:p>
          <a:p>
            <a:pPr marL="457200" lvl="1" indent="0">
              <a:buNone/>
            </a:pPr>
            <a:endParaRPr lang="en-PH" dirty="0"/>
          </a:p>
          <a:p>
            <a:r>
              <a:rPr lang="en-PH" b="1" dirty="0">
                <a:solidFill>
                  <a:srgbClr val="00B0F0"/>
                </a:solidFill>
              </a:rPr>
              <a:t>Limitation:</a:t>
            </a:r>
          </a:p>
          <a:p>
            <a:pPr lvl="1"/>
            <a:r>
              <a:rPr lang="en-PH" dirty="0"/>
              <a:t>Only for Food E-Commerce</a:t>
            </a:r>
          </a:p>
          <a:p>
            <a:pPr lvl="1"/>
            <a:r>
              <a:rPr lang="en-PH" dirty="0"/>
              <a:t>Can only run with the internet connection</a:t>
            </a:r>
          </a:p>
          <a:p>
            <a:pPr lvl="1"/>
            <a:r>
              <a:rPr lang="en-PH" dirty="0"/>
              <a:t>Downloaded template excluded the web server</a:t>
            </a:r>
          </a:p>
        </p:txBody>
      </p:sp>
      <p:sp>
        <p:nvSpPr>
          <p:cNvPr id="4" name="Rectangle 3"/>
          <p:cNvSpPr/>
          <p:nvPr/>
        </p:nvSpPr>
        <p:spPr>
          <a:xfrm>
            <a:off x="72008" y="6597352"/>
            <a:ext cx="1043608" cy="188640"/>
          </a:xfrm>
          <a:prstGeom prst="rect">
            <a:avLst/>
          </a:prstGeom>
          <a:solidFill>
            <a:srgbClr val="2F2E33"/>
          </a:solidFill>
          <a:ln>
            <a:solidFill>
              <a:srgbClr val="2F2E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4056930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solidFill>
                  <a:srgbClr val="00B0F0"/>
                </a:solidFill>
              </a:rPr>
              <a:t>Significance of the Study</a:t>
            </a:r>
          </a:p>
        </p:txBody>
      </p:sp>
      <p:sp>
        <p:nvSpPr>
          <p:cNvPr id="3" name="Content Placeholder 2"/>
          <p:cNvSpPr>
            <a:spLocks noGrp="1"/>
          </p:cNvSpPr>
          <p:nvPr>
            <p:ph idx="1"/>
          </p:nvPr>
        </p:nvSpPr>
        <p:spPr>
          <a:xfrm>
            <a:off x="457200" y="1600200"/>
            <a:ext cx="8229600" cy="5257799"/>
          </a:xfrm>
        </p:spPr>
        <p:txBody>
          <a:bodyPr/>
          <a:lstStyle/>
          <a:p>
            <a:r>
              <a:rPr lang="en-PH" b="1" dirty="0">
                <a:solidFill>
                  <a:srgbClr val="00B0F0"/>
                </a:solidFill>
              </a:rPr>
              <a:t>Beneficiaries:</a:t>
            </a:r>
          </a:p>
          <a:p>
            <a:pPr lvl="1"/>
            <a:r>
              <a:rPr lang="en-PH" b="1" dirty="0">
                <a:solidFill>
                  <a:srgbClr val="00B0F0"/>
                </a:solidFill>
              </a:rPr>
              <a:t>To the proponents</a:t>
            </a:r>
          </a:p>
          <a:p>
            <a:pPr lvl="2"/>
            <a:r>
              <a:rPr lang="en-PH" dirty="0"/>
              <a:t>Making this studies …</a:t>
            </a:r>
          </a:p>
          <a:p>
            <a:pPr lvl="1"/>
            <a:r>
              <a:rPr lang="en-PH" b="1" dirty="0">
                <a:solidFill>
                  <a:srgbClr val="00B0F0"/>
                </a:solidFill>
              </a:rPr>
              <a:t>To the clients</a:t>
            </a:r>
          </a:p>
          <a:p>
            <a:pPr lvl="2"/>
            <a:r>
              <a:rPr lang="en-PH" dirty="0"/>
              <a:t>They will minimize …</a:t>
            </a:r>
          </a:p>
          <a:p>
            <a:pPr lvl="1"/>
            <a:r>
              <a:rPr lang="en-PH" b="1" dirty="0">
                <a:solidFill>
                  <a:srgbClr val="00B0F0"/>
                </a:solidFill>
              </a:rPr>
              <a:t>To the customers</a:t>
            </a:r>
          </a:p>
          <a:p>
            <a:pPr lvl="2"/>
            <a:r>
              <a:rPr lang="en-PH" dirty="0"/>
              <a:t>It helps the customers …</a:t>
            </a:r>
          </a:p>
          <a:p>
            <a:pPr lvl="1"/>
            <a:r>
              <a:rPr lang="en-PH" b="1" dirty="0">
                <a:solidFill>
                  <a:srgbClr val="00B0F0"/>
                </a:solidFill>
              </a:rPr>
              <a:t>To the administrators</a:t>
            </a:r>
          </a:p>
          <a:p>
            <a:pPr lvl="2"/>
            <a:r>
              <a:rPr lang="en-PH" dirty="0"/>
              <a:t>The administrators can simply …</a:t>
            </a:r>
          </a:p>
        </p:txBody>
      </p:sp>
      <p:sp>
        <p:nvSpPr>
          <p:cNvPr id="4" name="Rectangle 3"/>
          <p:cNvSpPr/>
          <p:nvPr/>
        </p:nvSpPr>
        <p:spPr>
          <a:xfrm>
            <a:off x="72008" y="6597352"/>
            <a:ext cx="1043608" cy="188640"/>
          </a:xfrm>
          <a:prstGeom prst="rect">
            <a:avLst/>
          </a:prstGeom>
          <a:solidFill>
            <a:srgbClr val="2F2E33"/>
          </a:solidFill>
          <a:ln>
            <a:solidFill>
              <a:srgbClr val="2F2E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3281684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solidFill>
                  <a:srgbClr val="00B0F0"/>
                </a:solidFill>
              </a:rPr>
              <a:t>Definition of Terms</a:t>
            </a:r>
          </a:p>
        </p:txBody>
      </p:sp>
      <p:sp>
        <p:nvSpPr>
          <p:cNvPr id="3" name="Content Placeholder 2"/>
          <p:cNvSpPr>
            <a:spLocks noGrp="1"/>
          </p:cNvSpPr>
          <p:nvPr>
            <p:ph idx="1"/>
          </p:nvPr>
        </p:nvSpPr>
        <p:spPr>
          <a:xfrm>
            <a:off x="457200" y="1600200"/>
            <a:ext cx="8229600" cy="4997151"/>
          </a:xfrm>
        </p:spPr>
        <p:txBody>
          <a:bodyPr>
            <a:normAutofit fontScale="85000" lnSpcReduction="20000"/>
          </a:bodyPr>
          <a:lstStyle/>
          <a:p>
            <a:r>
              <a:rPr lang="en-PH" dirty="0"/>
              <a:t>AJAX (Asynchronous JavaScript and XML)</a:t>
            </a:r>
          </a:p>
          <a:p>
            <a:r>
              <a:rPr lang="en-PH" dirty="0"/>
              <a:t>API (Application Programming Interface)</a:t>
            </a:r>
          </a:p>
          <a:p>
            <a:r>
              <a:rPr lang="en-PH" dirty="0"/>
              <a:t>CMS (Content Management System)</a:t>
            </a:r>
          </a:p>
          <a:p>
            <a:r>
              <a:rPr lang="en-PH" dirty="0"/>
              <a:t>E-commerce</a:t>
            </a:r>
          </a:p>
          <a:p>
            <a:r>
              <a:rPr lang="en-PH" dirty="0"/>
              <a:t>Internet traffic</a:t>
            </a:r>
          </a:p>
          <a:p>
            <a:r>
              <a:rPr lang="en-PH" dirty="0"/>
              <a:t>JavaScript</a:t>
            </a:r>
          </a:p>
          <a:p>
            <a:r>
              <a:rPr lang="en-PH" dirty="0"/>
              <a:t>jQuery</a:t>
            </a:r>
          </a:p>
          <a:p>
            <a:r>
              <a:rPr lang="en-PH" dirty="0"/>
              <a:t>MySQL</a:t>
            </a:r>
          </a:p>
          <a:p>
            <a:r>
              <a:rPr lang="en-PH" dirty="0"/>
              <a:t>PayPal</a:t>
            </a:r>
          </a:p>
          <a:p>
            <a:r>
              <a:rPr lang="en-PH" dirty="0"/>
              <a:t>PHP (PHP: Hypertext Preprocessor)</a:t>
            </a:r>
          </a:p>
          <a:p>
            <a:r>
              <a:rPr lang="en-PH" dirty="0"/>
              <a:t>SMS (Short Message Service)</a:t>
            </a:r>
          </a:p>
          <a:p>
            <a:r>
              <a:rPr lang="en-PH" dirty="0"/>
              <a:t>Web Server</a:t>
            </a:r>
          </a:p>
          <a:p>
            <a:endParaRPr lang="en-PH" dirty="0"/>
          </a:p>
        </p:txBody>
      </p:sp>
      <p:sp>
        <p:nvSpPr>
          <p:cNvPr id="4" name="Rectangle 3"/>
          <p:cNvSpPr/>
          <p:nvPr/>
        </p:nvSpPr>
        <p:spPr>
          <a:xfrm>
            <a:off x="72008" y="6597352"/>
            <a:ext cx="1043608" cy="188640"/>
          </a:xfrm>
          <a:prstGeom prst="rect">
            <a:avLst/>
          </a:prstGeom>
          <a:solidFill>
            <a:srgbClr val="2F2E33"/>
          </a:solidFill>
          <a:ln>
            <a:solidFill>
              <a:srgbClr val="2F2E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1429864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74638"/>
            <a:ext cx="8928992" cy="1143000"/>
          </a:xfrm>
        </p:spPr>
        <p:txBody>
          <a:bodyPr>
            <a:normAutofit fontScale="90000"/>
          </a:bodyPr>
          <a:lstStyle/>
          <a:p>
            <a:r>
              <a:rPr lang="en-PH" b="1" dirty="0">
                <a:solidFill>
                  <a:srgbClr val="00B0F0"/>
                </a:solidFill>
              </a:rPr>
              <a:t>CHAPTER II</a:t>
            </a:r>
            <a:br>
              <a:rPr lang="en-PH" b="1" dirty="0"/>
            </a:br>
            <a:r>
              <a:rPr lang="en-PH" sz="3600" b="1" dirty="0">
                <a:solidFill>
                  <a:srgbClr val="00B0F0"/>
                </a:solidFill>
              </a:rPr>
              <a:t>REVIEW OF RELATED LITERATURE AND STUDIES</a:t>
            </a:r>
            <a:endParaRPr lang="en-PH" dirty="0"/>
          </a:p>
        </p:txBody>
      </p:sp>
      <p:sp>
        <p:nvSpPr>
          <p:cNvPr id="3" name="Content Placeholder 2"/>
          <p:cNvSpPr>
            <a:spLocks noGrp="1"/>
          </p:cNvSpPr>
          <p:nvPr>
            <p:ph idx="1"/>
          </p:nvPr>
        </p:nvSpPr>
        <p:spPr/>
        <p:txBody>
          <a:bodyPr>
            <a:normAutofit fontScale="92500"/>
          </a:bodyPr>
          <a:lstStyle/>
          <a:p>
            <a:r>
              <a:rPr lang="en-PH" dirty="0"/>
              <a:t>In this chapter, it deals with the related studies and concepts. For extensive and wider understanding of the study, especially to related literature and studies were investigated. </a:t>
            </a:r>
          </a:p>
          <a:p>
            <a:r>
              <a:rPr lang="en-PH" dirty="0"/>
              <a:t>The information and knowledge we gathered focused on the advancement of e-commerce to the economy, customers and businesses.</a:t>
            </a:r>
          </a:p>
        </p:txBody>
      </p:sp>
      <p:sp>
        <p:nvSpPr>
          <p:cNvPr id="4" name="Rectangle 3"/>
          <p:cNvSpPr/>
          <p:nvPr/>
        </p:nvSpPr>
        <p:spPr>
          <a:xfrm>
            <a:off x="72008" y="6597352"/>
            <a:ext cx="1043608" cy="188640"/>
          </a:xfrm>
          <a:prstGeom prst="rect">
            <a:avLst/>
          </a:prstGeom>
          <a:solidFill>
            <a:srgbClr val="2F2E33"/>
          </a:solidFill>
          <a:ln>
            <a:solidFill>
              <a:srgbClr val="2F2E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1033040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solidFill>
                  <a:srgbClr val="00B0F0"/>
                </a:solidFill>
              </a:rPr>
              <a:t>Synthesis</a:t>
            </a:r>
          </a:p>
        </p:txBody>
      </p:sp>
      <p:sp>
        <p:nvSpPr>
          <p:cNvPr id="3" name="Content Placeholder 2"/>
          <p:cNvSpPr>
            <a:spLocks noGrp="1"/>
          </p:cNvSpPr>
          <p:nvPr>
            <p:ph idx="1"/>
          </p:nvPr>
        </p:nvSpPr>
        <p:spPr>
          <a:xfrm>
            <a:off x="457200" y="1600200"/>
            <a:ext cx="8229600" cy="4997151"/>
          </a:xfrm>
        </p:spPr>
        <p:txBody>
          <a:bodyPr>
            <a:normAutofit lnSpcReduction="10000"/>
          </a:bodyPr>
          <a:lstStyle/>
          <a:p>
            <a:r>
              <a:rPr lang="en-PH" dirty="0"/>
              <a:t>Conforming to the related literature collected, benefits of both consumer and company are also promoted by e-commerce.</a:t>
            </a:r>
          </a:p>
          <a:p>
            <a:r>
              <a:rPr lang="en-PH" dirty="0"/>
              <a:t>Ease of use, Maintainability, Quality, Reliability, Security, the target visitors, useful and its design.</a:t>
            </a:r>
          </a:p>
          <a:p>
            <a:r>
              <a:rPr lang="en-PH" dirty="0"/>
              <a:t>Our goals is to make a CMS by sustaining enough environment, friendly search engine, product details, secured payment transaction and user-friendly interface.</a:t>
            </a:r>
          </a:p>
        </p:txBody>
      </p:sp>
      <p:sp>
        <p:nvSpPr>
          <p:cNvPr id="4" name="Rectangle 3"/>
          <p:cNvSpPr/>
          <p:nvPr/>
        </p:nvSpPr>
        <p:spPr>
          <a:xfrm>
            <a:off x="72008" y="6597352"/>
            <a:ext cx="1043608" cy="188640"/>
          </a:xfrm>
          <a:prstGeom prst="rect">
            <a:avLst/>
          </a:prstGeom>
          <a:solidFill>
            <a:srgbClr val="2F2E33"/>
          </a:solidFill>
          <a:ln>
            <a:solidFill>
              <a:srgbClr val="2F2E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13321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6120680"/>
          </a:xfrm>
        </p:spPr>
        <p:txBody>
          <a:bodyPr/>
          <a:lstStyle/>
          <a:p>
            <a:r>
              <a:rPr lang="en-PH" dirty="0"/>
              <a:t>Provide a good service to the target visitors but not just to advertise over the web.</a:t>
            </a:r>
          </a:p>
          <a:p>
            <a:r>
              <a:rPr lang="en-PH" dirty="0"/>
              <a:t>Advanced technology has led to the advancement of the e-commerce.</a:t>
            </a:r>
          </a:p>
          <a:p>
            <a:r>
              <a:rPr lang="en-PH" dirty="0"/>
              <a:t>E-commerce business makes shopping more simple and not difficult. </a:t>
            </a:r>
          </a:p>
        </p:txBody>
      </p:sp>
      <p:sp>
        <p:nvSpPr>
          <p:cNvPr id="4" name="Rectangle 3"/>
          <p:cNvSpPr/>
          <p:nvPr/>
        </p:nvSpPr>
        <p:spPr>
          <a:xfrm>
            <a:off x="72008" y="6597352"/>
            <a:ext cx="1043608" cy="188640"/>
          </a:xfrm>
          <a:prstGeom prst="rect">
            <a:avLst/>
          </a:prstGeom>
          <a:solidFill>
            <a:srgbClr val="2F2E33"/>
          </a:solidFill>
          <a:ln>
            <a:solidFill>
              <a:srgbClr val="2F2E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1913553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b="1" dirty="0">
                <a:solidFill>
                  <a:srgbClr val="00B0F0"/>
                </a:solidFill>
              </a:rPr>
              <a:t>CHAPTER III</a:t>
            </a:r>
            <a:br>
              <a:rPr lang="en-PH" b="1" dirty="0">
                <a:solidFill>
                  <a:srgbClr val="00B0F0"/>
                </a:solidFill>
              </a:rPr>
            </a:br>
            <a:r>
              <a:rPr lang="en-PH" b="1" dirty="0">
                <a:solidFill>
                  <a:srgbClr val="00B0F0"/>
                </a:solidFill>
              </a:rPr>
              <a:t>METHODS OF RESEARCH</a:t>
            </a:r>
          </a:p>
        </p:txBody>
      </p:sp>
      <p:sp>
        <p:nvSpPr>
          <p:cNvPr id="3" name="Content Placeholder 2"/>
          <p:cNvSpPr>
            <a:spLocks noGrp="1"/>
          </p:cNvSpPr>
          <p:nvPr>
            <p:ph idx="1"/>
          </p:nvPr>
        </p:nvSpPr>
        <p:spPr>
          <a:xfrm>
            <a:off x="457200" y="1600200"/>
            <a:ext cx="8229600" cy="4997151"/>
          </a:xfrm>
        </p:spPr>
        <p:txBody>
          <a:bodyPr>
            <a:normAutofit/>
          </a:bodyPr>
          <a:lstStyle/>
          <a:p>
            <a:r>
              <a:rPr lang="en-PH" dirty="0"/>
              <a:t>It focuses on the research methods we used in this study.</a:t>
            </a:r>
          </a:p>
          <a:p>
            <a:r>
              <a:rPr lang="en-PH" dirty="0"/>
              <a:t>We describes a survey for qualitative methods. </a:t>
            </a:r>
          </a:p>
          <a:p>
            <a:r>
              <a:rPr lang="en-PH" dirty="0"/>
              <a:t>We also discusses research locale, population and sampling techniques, instrumentation, data gathering procedure, description of respondents and statistical treatment.</a:t>
            </a:r>
          </a:p>
        </p:txBody>
      </p:sp>
      <p:sp>
        <p:nvSpPr>
          <p:cNvPr id="4" name="Rectangle 3"/>
          <p:cNvSpPr/>
          <p:nvPr/>
        </p:nvSpPr>
        <p:spPr>
          <a:xfrm>
            <a:off x="72008" y="6597352"/>
            <a:ext cx="1043608" cy="188640"/>
          </a:xfrm>
          <a:prstGeom prst="rect">
            <a:avLst/>
          </a:prstGeom>
          <a:solidFill>
            <a:srgbClr val="2F2E33"/>
          </a:solidFill>
          <a:ln>
            <a:solidFill>
              <a:srgbClr val="2F2E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2394230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solidFill>
                  <a:srgbClr val="00B0F0"/>
                </a:solidFill>
              </a:rPr>
              <a:t>Research Design</a:t>
            </a:r>
          </a:p>
        </p:txBody>
      </p:sp>
      <p:sp>
        <p:nvSpPr>
          <p:cNvPr id="3" name="Content Placeholder 2"/>
          <p:cNvSpPr>
            <a:spLocks noGrp="1"/>
          </p:cNvSpPr>
          <p:nvPr>
            <p:ph idx="1"/>
          </p:nvPr>
        </p:nvSpPr>
        <p:spPr>
          <a:xfrm>
            <a:off x="457200" y="1600200"/>
            <a:ext cx="8229600" cy="4781127"/>
          </a:xfrm>
        </p:spPr>
        <p:txBody>
          <a:bodyPr/>
          <a:lstStyle/>
          <a:p>
            <a:r>
              <a:rPr lang="en-PH" dirty="0"/>
              <a:t>We used a descriptive research method.</a:t>
            </a:r>
          </a:p>
          <a:p>
            <a:r>
              <a:rPr lang="en-PH" dirty="0"/>
              <a:t>The reason of us why we use this kind of research design.</a:t>
            </a:r>
          </a:p>
          <a:p>
            <a:r>
              <a:rPr lang="en-PH" dirty="0"/>
              <a:t>We also used a quantitative research to collect information which is numerical form.</a:t>
            </a:r>
          </a:p>
          <a:p>
            <a:r>
              <a:rPr lang="en-PH" dirty="0"/>
              <a:t>This research helps us to easily identify …</a:t>
            </a:r>
          </a:p>
        </p:txBody>
      </p:sp>
      <p:sp>
        <p:nvSpPr>
          <p:cNvPr id="4" name="Rectangle 3"/>
          <p:cNvSpPr/>
          <p:nvPr/>
        </p:nvSpPr>
        <p:spPr>
          <a:xfrm>
            <a:off x="72008" y="6597352"/>
            <a:ext cx="1043608" cy="188640"/>
          </a:xfrm>
          <a:prstGeom prst="rect">
            <a:avLst/>
          </a:prstGeom>
          <a:solidFill>
            <a:srgbClr val="2F2E33"/>
          </a:solidFill>
          <a:ln>
            <a:solidFill>
              <a:srgbClr val="2F2E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497595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solidFill>
                  <a:srgbClr val="00B0F0"/>
                </a:solidFill>
              </a:rPr>
              <a:t>Research Locale</a:t>
            </a:r>
          </a:p>
        </p:txBody>
      </p:sp>
      <p:sp>
        <p:nvSpPr>
          <p:cNvPr id="3" name="Content Placeholder 2"/>
          <p:cNvSpPr>
            <a:spLocks noGrp="1"/>
          </p:cNvSpPr>
          <p:nvPr>
            <p:ph idx="1"/>
          </p:nvPr>
        </p:nvSpPr>
        <p:spPr/>
        <p:txBody>
          <a:bodyPr/>
          <a:lstStyle/>
          <a:p>
            <a:r>
              <a:rPr lang="en-PH" dirty="0"/>
              <a:t>We don’t have an exact place or location.</a:t>
            </a:r>
          </a:p>
          <a:p>
            <a:r>
              <a:rPr lang="en-PH" dirty="0"/>
              <a:t>We get the information based on interviewing some businessman or businesswoman who established a small to medium-scale business.</a:t>
            </a:r>
          </a:p>
          <a:p>
            <a:r>
              <a:rPr lang="en-PH" dirty="0"/>
              <a:t>They want to make their transaction secured and not difficult to manage.</a:t>
            </a:r>
          </a:p>
        </p:txBody>
      </p:sp>
      <p:sp>
        <p:nvSpPr>
          <p:cNvPr id="4" name="Rectangle 3"/>
          <p:cNvSpPr/>
          <p:nvPr/>
        </p:nvSpPr>
        <p:spPr>
          <a:xfrm>
            <a:off x="72008" y="6597352"/>
            <a:ext cx="1043608" cy="188640"/>
          </a:xfrm>
          <a:prstGeom prst="rect">
            <a:avLst/>
          </a:prstGeom>
          <a:solidFill>
            <a:srgbClr val="2F2E33"/>
          </a:solidFill>
          <a:ln>
            <a:solidFill>
              <a:srgbClr val="2F2E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1781760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b="1" dirty="0">
                <a:solidFill>
                  <a:srgbClr val="00B0F0"/>
                </a:solidFill>
              </a:rPr>
              <a:t>Population, Sample and Sampling Technique</a:t>
            </a:r>
          </a:p>
        </p:txBody>
      </p:sp>
      <p:sp>
        <p:nvSpPr>
          <p:cNvPr id="3" name="Content Placeholder 2"/>
          <p:cNvSpPr>
            <a:spLocks noGrp="1"/>
          </p:cNvSpPr>
          <p:nvPr>
            <p:ph idx="1"/>
          </p:nvPr>
        </p:nvSpPr>
        <p:spPr>
          <a:xfrm>
            <a:off x="457200" y="1600200"/>
            <a:ext cx="8229600" cy="4925143"/>
          </a:xfrm>
        </p:spPr>
        <p:txBody>
          <a:bodyPr/>
          <a:lstStyle/>
          <a:p>
            <a:r>
              <a:rPr lang="en-PH" dirty="0"/>
              <a:t>Entire the Philippine and the non-business people for the population</a:t>
            </a:r>
          </a:p>
          <a:p>
            <a:r>
              <a:rPr lang="en-PH" dirty="0"/>
              <a:t>Entire Metro Manila is our sample, and the twenty persons  for businessman and businesswoman category and ten persons for developers or programmer and the other ten persons for the future customer category, this is the sample size.</a:t>
            </a:r>
          </a:p>
        </p:txBody>
      </p:sp>
      <p:sp>
        <p:nvSpPr>
          <p:cNvPr id="4" name="Rectangle 3"/>
          <p:cNvSpPr/>
          <p:nvPr/>
        </p:nvSpPr>
        <p:spPr>
          <a:xfrm>
            <a:off x="72008" y="6597352"/>
            <a:ext cx="1043608" cy="188640"/>
          </a:xfrm>
          <a:prstGeom prst="rect">
            <a:avLst/>
          </a:prstGeom>
          <a:solidFill>
            <a:srgbClr val="2F2E33"/>
          </a:solidFill>
          <a:ln>
            <a:solidFill>
              <a:srgbClr val="2F2E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2225208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b="1" dirty="0">
                <a:solidFill>
                  <a:srgbClr val="00B0F0"/>
                </a:solidFill>
              </a:rPr>
              <a:t>CHAPTER I</a:t>
            </a:r>
            <a:br>
              <a:rPr lang="en-PH" b="1" dirty="0"/>
            </a:br>
            <a:r>
              <a:rPr lang="en-PH" sz="3100" b="1" dirty="0">
                <a:solidFill>
                  <a:srgbClr val="00B0F0"/>
                </a:solidFill>
              </a:rPr>
              <a:t>PROBLEM AND ITS BACKGROUND</a:t>
            </a:r>
            <a:endParaRPr lang="en-PH" b="1" dirty="0">
              <a:solidFill>
                <a:srgbClr val="00B0F0"/>
              </a:solidFill>
            </a:endParaRPr>
          </a:p>
        </p:txBody>
      </p:sp>
      <p:sp>
        <p:nvSpPr>
          <p:cNvPr id="3" name="Content Placeholder 2"/>
          <p:cNvSpPr>
            <a:spLocks noGrp="1"/>
          </p:cNvSpPr>
          <p:nvPr>
            <p:ph idx="1"/>
          </p:nvPr>
        </p:nvSpPr>
        <p:spPr/>
        <p:txBody>
          <a:bodyPr/>
          <a:lstStyle/>
          <a:p>
            <a:r>
              <a:rPr lang="en-PH" dirty="0"/>
              <a:t>Background of the Study</a:t>
            </a:r>
          </a:p>
          <a:p>
            <a:r>
              <a:rPr lang="en-PH" dirty="0"/>
              <a:t>Statement of the Problem</a:t>
            </a:r>
          </a:p>
          <a:p>
            <a:r>
              <a:rPr lang="en-PH" dirty="0"/>
              <a:t>Conceptual Framework</a:t>
            </a:r>
          </a:p>
          <a:p>
            <a:r>
              <a:rPr lang="en-PH" dirty="0"/>
              <a:t>Scope and Limitation of the Study</a:t>
            </a:r>
          </a:p>
          <a:p>
            <a:r>
              <a:rPr lang="en-PH" dirty="0"/>
              <a:t>Significance of the Study</a:t>
            </a:r>
          </a:p>
          <a:p>
            <a:r>
              <a:rPr lang="en-PH" dirty="0"/>
              <a:t>Definition of terms</a:t>
            </a:r>
          </a:p>
        </p:txBody>
      </p:sp>
      <p:sp>
        <p:nvSpPr>
          <p:cNvPr id="4" name="Rectangle 3"/>
          <p:cNvSpPr/>
          <p:nvPr/>
        </p:nvSpPr>
        <p:spPr>
          <a:xfrm>
            <a:off x="72008" y="6597352"/>
            <a:ext cx="1043608" cy="188640"/>
          </a:xfrm>
          <a:prstGeom prst="rect">
            <a:avLst/>
          </a:prstGeom>
          <a:solidFill>
            <a:srgbClr val="2F2E33"/>
          </a:solidFill>
          <a:ln>
            <a:solidFill>
              <a:srgbClr val="2F2E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16091866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6120680"/>
          </a:xfrm>
        </p:spPr>
        <p:txBody>
          <a:bodyPr/>
          <a:lstStyle/>
          <a:p>
            <a:r>
              <a:rPr lang="en-PH" dirty="0"/>
              <a:t>We used a probabilistic sampling technique.</a:t>
            </a:r>
          </a:p>
          <a:p>
            <a:r>
              <a:rPr lang="en-PH" dirty="0"/>
              <a:t>Stratified sampling method to be exact.</a:t>
            </a:r>
          </a:p>
          <a:p>
            <a:r>
              <a:rPr lang="en-PH" dirty="0"/>
              <a:t>Stratified method to give more accurate result by grouping or categorizing people.</a:t>
            </a:r>
          </a:p>
        </p:txBody>
      </p:sp>
      <p:sp>
        <p:nvSpPr>
          <p:cNvPr id="4" name="Rectangle 3"/>
          <p:cNvSpPr/>
          <p:nvPr/>
        </p:nvSpPr>
        <p:spPr>
          <a:xfrm>
            <a:off x="72008" y="6597352"/>
            <a:ext cx="1043608" cy="188640"/>
          </a:xfrm>
          <a:prstGeom prst="rect">
            <a:avLst/>
          </a:prstGeom>
          <a:solidFill>
            <a:srgbClr val="2F2E33"/>
          </a:solidFill>
          <a:ln>
            <a:solidFill>
              <a:srgbClr val="2F2E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2686823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solidFill>
                  <a:srgbClr val="00B0F0"/>
                </a:solidFill>
              </a:rPr>
              <a:t>Instrumentation</a:t>
            </a:r>
          </a:p>
        </p:txBody>
      </p:sp>
      <p:sp>
        <p:nvSpPr>
          <p:cNvPr id="3" name="Content Placeholder 2"/>
          <p:cNvSpPr>
            <a:spLocks noGrp="1"/>
          </p:cNvSpPr>
          <p:nvPr>
            <p:ph idx="1"/>
          </p:nvPr>
        </p:nvSpPr>
        <p:spPr>
          <a:xfrm>
            <a:off x="457200" y="1600200"/>
            <a:ext cx="8229600" cy="5141167"/>
          </a:xfrm>
        </p:spPr>
        <p:txBody>
          <a:bodyPr/>
          <a:lstStyle/>
          <a:p>
            <a:r>
              <a:rPr lang="en-PH" dirty="0"/>
              <a:t>It is the stage where the client documented the user requirements.</a:t>
            </a:r>
          </a:p>
          <a:p>
            <a:r>
              <a:rPr lang="en-PH" dirty="0"/>
              <a:t>Steps to make an acute research:</a:t>
            </a:r>
          </a:p>
          <a:p>
            <a:pPr lvl="1"/>
            <a:r>
              <a:rPr lang="en-PH" dirty="0"/>
              <a:t>Survey Method</a:t>
            </a:r>
          </a:p>
          <a:p>
            <a:pPr lvl="1"/>
            <a:r>
              <a:rPr lang="en-PH" dirty="0"/>
              <a:t>Interview Method</a:t>
            </a:r>
          </a:p>
          <a:p>
            <a:pPr lvl="1"/>
            <a:r>
              <a:rPr lang="en-PH" dirty="0"/>
              <a:t>Internet Method</a:t>
            </a:r>
          </a:p>
          <a:p>
            <a:pPr lvl="1"/>
            <a:r>
              <a:rPr lang="en-PH" dirty="0"/>
              <a:t>Library Method</a:t>
            </a:r>
          </a:p>
          <a:p>
            <a:pPr lvl="1"/>
            <a:r>
              <a:rPr lang="en-PH" dirty="0"/>
              <a:t>Observation Method</a:t>
            </a:r>
          </a:p>
        </p:txBody>
      </p:sp>
      <p:sp>
        <p:nvSpPr>
          <p:cNvPr id="4" name="Rectangle 3"/>
          <p:cNvSpPr/>
          <p:nvPr/>
        </p:nvSpPr>
        <p:spPr>
          <a:xfrm>
            <a:off x="72008" y="6597352"/>
            <a:ext cx="1043608" cy="188640"/>
          </a:xfrm>
          <a:prstGeom prst="rect">
            <a:avLst/>
          </a:prstGeom>
          <a:solidFill>
            <a:srgbClr val="2F2E33"/>
          </a:solidFill>
          <a:ln>
            <a:solidFill>
              <a:srgbClr val="2F2E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3814174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solidFill>
                  <a:srgbClr val="00B0F0"/>
                </a:solidFill>
              </a:rPr>
              <a:t>Data Gathering Procedure</a:t>
            </a:r>
          </a:p>
        </p:txBody>
      </p:sp>
      <p:sp>
        <p:nvSpPr>
          <p:cNvPr id="3" name="Content Placeholder 2"/>
          <p:cNvSpPr>
            <a:spLocks noGrp="1"/>
          </p:cNvSpPr>
          <p:nvPr>
            <p:ph idx="1"/>
          </p:nvPr>
        </p:nvSpPr>
        <p:spPr>
          <a:xfrm>
            <a:off x="457200" y="1600200"/>
            <a:ext cx="8229600" cy="4997151"/>
          </a:xfrm>
        </p:spPr>
        <p:txBody>
          <a:bodyPr>
            <a:normAutofit/>
          </a:bodyPr>
          <a:lstStyle/>
          <a:p>
            <a:r>
              <a:rPr lang="en-PH" dirty="0"/>
              <a:t>We gathered different data for the necessity of our research.</a:t>
            </a:r>
          </a:p>
          <a:p>
            <a:r>
              <a:rPr lang="en-PH" dirty="0"/>
              <a:t>The research we made using internet and different materials to help us to know further and deepen our knowledge about our study.</a:t>
            </a:r>
          </a:p>
          <a:p>
            <a:r>
              <a:rPr lang="en-PH" dirty="0"/>
              <a:t>We also asks professionals about the web server we use to store the website and the advantages of using framework.</a:t>
            </a:r>
          </a:p>
        </p:txBody>
      </p:sp>
      <p:sp>
        <p:nvSpPr>
          <p:cNvPr id="4" name="Rectangle 3"/>
          <p:cNvSpPr/>
          <p:nvPr/>
        </p:nvSpPr>
        <p:spPr>
          <a:xfrm>
            <a:off x="72008" y="6597352"/>
            <a:ext cx="1043608" cy="188640"/>
          </a:xfrm>
          <a:prstGeom prst="rect">
            <a:avLst/>
          </a:prstGeom>
          <a:solidFill>
            <a:srgbClr val="2F2E33"/>
          </a:solidFill>
          <a:ln>
            <a:solidFill>
              <a:srgbClr val="2F2E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1653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solidFill>
                  <a:srgbClr val="00B0F0"/>
                </a:solidFill>
              </a:rPr>
              <a:t>Description of Respondent</a:t>
            </a:r>
          </a:p>
        </p:txBody>
      </p:sp>
      <p:sp>
        <p:nvSpPr>
          <p:cNvPr id="3" name="Content Placeholder 2"/>
          <p:cNvSpPr>
            <a:spLocks noGrp="1"/>
          </p:cNvSpPr>
          <p:nvPr>
            <p:ph idx="1"/>
          </p:nvPr>
        </p:nvSpPr>
        <p:spPr>
          <a:xfrm>
            <a:off x="457200" y="1600200"/>
            <a:ext cx="8229600" cy="4997151"/>
          </a:xfrm>
        </p:spPr>
        <p:txBody>
          <a:bodyPr>
            <a:normAutofit/>
          </a:bodyPr>
          <a:lstStyle/>
          <a:p>
            <a:r>
              <a:rPr lang="en-PH" dirty="0"/>
              <a:t>The target users are the greater part of the data recommended for our study.</a:t>
            </a:r>
          </a:p>
          <a:p>
            <a:r>
              <a:rPr lang="en-PH" dirty="0"/>
              <a:t>There are 2 sets of respondents:</a:t>
            </a:r>
          </a:p>
          <a:p>
            <a:pPr lvl="1"/>
            <a:r>
              <a:rPr lang="en-PH" dirty="0"/>
              <a:t>related courses</a:t>
            </a:r>
          </a:p>
          <a:p>
            <a:pPr lvl="2"/>
            <a:r>
              <a:rPr lang="en-PH" dirty="0"/>
              <a:t>BSIT, BSCS, IT professionals, and work in field of an IT</a:t>
            </a:r>
          </a:p>
          <a:p>
            <a:pPr lvl="1"/>
            <a:r>
              <a:rPr lang="en-PH" dirty="0"/>
              <a:t>non-related course</a:t>
            </a:r>
          </a:p>
          <a:p>
            <a:pPr lvl="2"/>
            <a:r>
              <a:rPr lang="en-PH" dirty="0"/>
              <a:t>businessman or businesswoman who have and haven’t knowledge of making website</a:t>
            </a:r>
          </a:p>
        </p:txBody>
      </p:sp>
      <p:sp>
        <p:nvSpPr>
          <p:cNvPr id="4" name="Rectangle 3"/>
          <p:cNvSpPr/>
          <p:nvPr/>
        </p:nvSpPr>
        <p:spPr>
          <a:xfrm>
            <a:off x="72008" y="6597352"/>
            <a:ext cx="1043608" cy="188640"/>
          </a:xfrm>
          <a:prstGeom prst="rect">
            <a:avLst/>
          </a:prstGeom>
          <a:solidFill>
            <a:srgbClr val="2F2E33"/>
          </a:solidFill>
          <a:ln>
            <a:solidFill>
              <a:srgbClr val="2F2E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4248343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solidFill>
                  <a:srgbClr val="00B0F0"/>
                </a:solidFill>
              </a:rPr>
              <a:t>Statistical Treatment</a:t>
            </a:r>
          </a:p>
        </p:txBody>
      </p:sp>
      <p:sp>
        <p:nvSpPr>
          <p:cNvPr id="3" name="Content Placeholder 2"/>
          <p:cNvSpPr>
            <a:spLocks noGrp="1"/>
          </p:cNvSpPr>
          <p:nvPr>
            <p:ph idx="1"/>
          </p:nvPr>
        </p:nvSpPr>
        <p:spPr>
          <a:xfrm>
            <a:off x="457200" y="1600201"/>
            <a:ext cx="8229600" cy="4997152"/>
          </a:xfrm>
        </p:spPr>
        <p:txBody>
          <a:bodyPr>
            <a:normAutofit/>
          </a:bodyPr>
          <a:lstStyle/>
          <a:p>
            <a:r>
              <a:rPr lang="en-PH" dirty="0"/>
              <a:t>We used a survey to measure the efficiency and capacity of the operation.</a:t>
            </a:r>
          </a:p>
          <a:p>
            <a:r>
              <a:rPr lang="en-PH" dirty="0"/>
              <a:t> mean = no. of people who’s in favor</a:t>
            </a:r>
          </a:p>
          <a:p>
            <a:pPr marL="0" indent="0">
              <a:buNone/>
            </a:pPr>
            <a:r>
              <a:rPr lang="en-PH" dirty="0"/>
              <a:t>		total no. of people</a:t>
            </a:r>
          </a:p>
          <a:p>
            <a:r>
              <a:rPr lang="en-PH" dirty="0"/>
              <a:t>To get the range:</a:t>
            </a:r>
          </a:p>
          <a:p>
            <a:pPr lvl="1"/>
            <a:r>
              <a:rPr lang="en-PH" dirty="0"/>
              <a:t>sorting the choices from highest to lowest</a:t>
            </a:r>
          </a:p>
          <a:p>
            <a:pPr lvl="1"/>
            <a:r>
              <a:rPr lang="en-PH" dirty="0"/>
              <a:t>differentiate it to each other</a:t>
            </a:r>
          </a:p>
        </p:txBody>
      </p:sp>
      <p:cxnSp>
        <p:nvCxnSpPr>
          <p:cNvPr id="5" name="Straight Connector 4"/>
          <p:cNvCxnSpPr/>
          <p:nvPr/>
        </p:nvCxnSpPr>
        <p:spPr>
          <a:xfrm>
            <a:off x="2267744" y="3284984"/>
            <a:ext cx="4824536" cy="0"/>
          </a:xfrm>
          <a:prstGeom prst="line">
            <a:avLst/>
          </a:prstGeom>
        </p:spPr>
        <p:style>
          <a:lnRef idx="3">
            <a:schemeClr val="accent4"/>
          </a:lnRef>
          <a:fillRef idx="0">
            <a:schemeClr val="accent4"/>
          </a:fillRef>
          <a:effectRef idx="2">
            <a:schemeClr val="accent4"/>
          </a:effectRef>
          <a:fontRef idx="minor">
            <a:schemeClr val="tx1"/>
          </a:fontRef>
        </p:style>
      </p:cxnSp>
      <p:sp>
        <p:nvSpPr>
          <p:cNvPr id="6" name="Rectangle 5"/>
          <p:cNvSpPr/>
          <p:nvPr/>
        </p:nvSpPr>
        <p:spPr>
          <a:xfrm>
            <a:off x="72008" y="6597352"/>
            <a:ext cx="1043608" cy="188640"/>
          </a:xfrm>
          <a:prstGeom prst="rect">
            <a:avLst/>
          </a:prstGeom>
          <a:solidFill>
            <a:srgbClr val="2F2E33"/>
          </a:solidFill>
          <a:ln>
            <a:solidFill>
              <a:srgbClr val="2F2E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3491212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solidFill>
                  <a:srgbClr val="00B0F0"/>
                </a:solidFill>
              </a:rPr>
              <a:t>Background of the Study</a:t>
            </a:r>
          </a:p>
        </p:txBody>
      </p:sp>
      <p:sp>
        <p:nvSpPr>
          <p:cNvPr id="3" name="Content Placeholder 2"/>
          <p:cNvSpPr>
            <a:spLocks noGrp="1"/>
          </p:cNvSpPr>
          <p:nvPr>
            <p:ph idx="1"/>
          </p:nvPr>
        </p:nvSpPr>
        <p:spPr/>
        <p:txBody>
          <a:bodyPr>
            <a:normAutofit/>
          </a:bodyPr>
          <a:lstStyle/>
          <a:p>
            <a:r>
              <a:rPr lang="en-PH" b="1" dirty="0">
                <a:solidFill>
                  <a:srgbClr val="00B0F0"/>
                </a:solidFill>
              </a:rPr>
              <a:t>Management system for food e-commerce</a:t>
            </a:r>
          </a:p>
          <a:p>
            <a:pPr lvl="1"/>
            <a:r>
              <a:rPr lang="en-PH" dirty="0"/>
              <a:t>Is the one of in demand when it comes to e-commerce. </a:t>
            </a:r>
          </a:p>
          <a:p>
            <a:pPr marL="457200" lvl="1" indent="0">
              <a:buNone/>
            </a:pPr>
            <a:endParaRPr lang="en-PH" dirty="0"/>
          </a:p>
          <a:p>
            <a:r>
              <a:rPr lang="en-PH" b="1" dirty="0">
                <a:solidFill>
                  <a:srgbClr val="00B0F0"/>
                </a:solidFill>
              </a:rPr>
              <a:t>Content Management System (CMS)</a:t>
            </a:r>
          </a:p>
          <a:p>
            <a:pPr lvl="1"/>
            <a:r>
              <a:rPr lang="en-PH" dirty="0"/>
              <a:t>Web publisher use the CMS to instantly and dynamically ….</a:t>
            </a:r>
          </a:p>
        </p:txBody>
      </p:sp>
      <p:sp>
        <p:nvSpPr>
          <p:cNvPr id="4" name="Rectangle 3"/>
          <p:cNvSpPr/>
          <p:nvPr/>
        </p:nvSpPr>
        <p:spPr>
          <a:xfrm>
            <a:off x="72008" y="6597352"/>
            <a:ext cx="1043608" cy="188640"/>
          </a:xfrm>
          <a:prstGeom prst="rect">
            <a:avLst/>
          </a:prstGeom>
          <a:solidFill>
            <a:srgbClr val="2F2E33"/>
          </a:solidFill>
          <a:ln>
            <a:solidFill>
              <a:srgbClr val="2F2E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2582824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322713"/>
          </a:xfrm>
        </p:spPr>
        <p:txBody>
          <a:bodyPr>
            <a:normAutofit/>
          </a:bodyPr>
          <a:lstStyle/>
          <a:p>
            <a:r>
              <a:rPr lang="en-PH" b="1" dirty="0">
                <a:solidFill>
                  <a:srgbClr val="00B0F0"/>
                </a:solidFill>
              </a:rPr>
              <a:t>Proposed System</a:t>
            </a:r>
          </a:p>
          <a:p>
            <a:pPr lvl="1"/>
            <a:r>
              <a:rPr lang="en-PH" dirty="0"/>
              <a:t>Content delivery applications</a:t>
            </a:r>
          </a:p>
          <a:p>
            <a:pPr lvl="1"/>
            <a:r>
              <a:rPr lang="en-PH" dirty="0"/>
              <a:t>Electronic payment system</a:t>
            </a:r>
          </a:p>
          <a:p>
            <a:pPr lvl="1"/>
            <a:r>
              <a:rPr lang="en-PH" dirty="0"/>
              <a:t>Internet traffic issue</a:t>
            </a:r>
          </a:p>
          <a:p>
            <a:pPr lvl="1"/>
            <a:r>
              <a:rPr lang="en-PH" dirty="0"/>
              <a:t>Database Algorithms</a:t>
            </a:r>
          </a:p>
          <a:p>
            <a:pPr marL="457200" lvl="1" indent="0">
              <a:buNone/>
            </a:pPr>
            <a:endParaRPr lang="en-PH" dirty="0"/>
          </a:p>
          <a:p>
            <a:r>
              <a:rPr lang="en-PH" b="1" dirty="0">
                <a:solidFill>
                  <a:srgbClr val="00B0F0"/>
                </a:solidFill>
              </a:rPr>
              <a:t>3 users of the main website:</a:t>
            </a:r>
          </a:p>
          <a:p>
            <a:pPr lvl="1"/>
            <a:r>
              <a:rPr lang="en-PH" dirty="0"/>
              <a:t>Administrator</a:t>
            </a:r>
          </a:p>
          <a:p>
            <a:pPr lvl="1"/>
            <a:r>
              <a:rPr lang="en-PH" dirty="0"/>
              <a:t>Customers</a:t>
            </a:r>
          </a:p>
          <a:p>
            <a:pPr lvl="1"/>
            <a:r>
              <a:rPr lang="en-PH" dirty="0"/>
              <a:t>agent</a:t>
            </a:r>
          </a:p>
        </p:txBody>
      </p:sp>
      <p:sp>
        <p:nvSpPr>
          <p:cNvPr id="4" name="Rectangle 3"/>
          <p:cNvSpPr/>
          <p:nvPr/>
        </p:nvSpPr>
        <p:spPr>
          <a:xfrm>
            <a:off x="72008" y="6597352"/>
            <a:ext cx="1043608" cy="188640"/>
          </a:xfrm>
          <a:prstGeom prst="rect">
            <a:avLst/>
          </a:prstGeom>
          <a:solidFill>
            <a:srgbClr val="2F2E33"/>
          </a:solidFill>
          <a:ln>
            <a:solidFill>
              <a:srgbClr val="2F2E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1198797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solidFill>
                  <a:srgbClr val="00B0F0"/>
                </a:solidFill>
              </a:rPr>
              <a:t>Statement of the Problem</a:t>
            </a:r>
          </a:p>
        </p:txBody>
      </p:sp>
      <p:sp>
        <p:nvSpPr>
          <p:cNvPr id="3" name="Content Placeholder 2"/>
          <p:cNvSpPr>
            <a:spLocks noGrp="1"/>
          </p:cNvSpPr>
          <p:nvPr>
            <p:ph idx="1"/>
          </p:nvPr>
        </p:nvSpPr>
        <p:spPr>
          <a:xfrm>
            <a:off x="457200" y="1600200"/>
            <a:ext cx="8229600" cy="4781128"/>
          </a:xfrm>
        </p:spPr>
        <p:txBody>
          <a:bodyPr>
            <a:normAutofit/>
          </a:bodyPr>
          <a:lstStyle/>
          <a:p>
            <a:r>
              <a:rPr lang="en-PH" dirty="0"/>
              <a:t>The purpose of this study is to develop a management …..</a:t>
            </a:r>
          </a:p>
          <a:p>
            <a:r>
              <a:rPr lang="en-PH" dirty="0"/>
              <a:t>The main problem of other online food ordering website ….</a:t>
            </a:r>
          </a:p>
          <a:p>
            <a:pPr lvl="1"/>
            <a:r>
              <a:rPr lang="en-PH" dirty="0"/>
              <a:t>Don’t have PayPal payment</a:t>
            </a:r>
          </a:p>
          <a:p>
            <a:pPr lvl="1"/>
            <a:r>
              <a:rPr lang="en-PH" dirty="0"/>
              <a:t>Geographical location of the customers</a:t>
            </a:r>
          </a:p>
          <a:p>
            <a:pPr lvl="1"/>
            <a:r>
              <a:rPr lang="en-PH" dirty="0"/>
              <a:t>Less security provision</a:t>
            </a:r>
          </a:p>
          <a:p>
            <a:pPr lvl="1"/>
            <a:r>
              <a:rPr lang="en-PH" dirty="0"/>
              <a:t>Internet traffic</a:t>
            </a:r>
          </a:p>
          <a:p>
            <a:pPr lvl="1"/>
            <a:r>
              <a:rPr lang="en-PH" dirty="0"/>
              <a:t>Accurate of the product management</a:t>
            </a:r>
          </a:p>
          <a:p>
            <a:pPr lvl="1"/>
            <a:endParaRPr lang="en-PH" dirty="0"/>
          </a:p>
        </p:txBody>
      </p:sp>
      <p:sp>
        <p:nvSpPr>
          <p:cNvPr id="4" name="Rectangle 3"/>
          <p:cNvSpPr/>
          <p:nvPr/>
        </p:nvSpPr>
        <p:spPr>
          <a:xfrm>
            <a:off x="72008" y="6597352"/>
            <a:ext cx="1043608" cy="188640"/>
          </a:xfrm>
          <a:prstGeom prst="rect">
            <a:avLst/>
          </a:prstGeom>
          <a:solidFill>
            <a:srgbClr val="2F2E33"/>
          </a:solidFill>
          <a:ln>
            <a:solidFill>
              <a:srgbClr val="2F2E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3526041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048672"/>
          </a:xfrm>
        </p:spPr>
        <p:txBody>
          <a:bodyPr>
            <a:normAutofit lnSpcReduction="10000"/>
          </a:bodyPr>
          <a:lstStyle/>
          <a:p>
            <a:pPr marL="514350" indent="-514350">
              <a:buFont typeface="+mj-lt"/>
              <a:buAutoNum type="arabicPeriod"/>
            </a:pPr>
            <a:r>
              <a:rPr lang="en-PH" dirty="0"/>
              <a:t>How the researchers or proponents will have a file management system that can handle the uploaded files or documents of the user?</a:t>
            </a:r>
          </a:p>
          <a:p>
            <a:pPr marL="514350" indent="-514350">
              <a:buFont typeface="+mj-lt"/>
              <a:buAutoNum type="arabicPeriod"/>
            </a:pPr>
            <a:r>
              <a:rPr lang="en-PH" dirty="0"/>
              <a:t>How the management system for food e-commerce with PayPal integration and database algorithms can maintain and secure the files, product and transaction of the client?</a:t>
            </a:r>
          </a:p>
          <a:p>
            <a:pPr marL="514350" indent="-514350">
              <a:buFont typeface="+mj-lt"/>
              <a:buAutoNum type="arabicPeriod"/>
            </a:pPr>
            <a:r>
              <a:rPr lang="en-PH" dirty="0"/>
              <a:t>What are the helps of having different modules of a management system for food e-commerce with PayPal integration and database algorithms performing to improve the website?</a:t>
            </a:r>
          </a:p>
        </p:txBody>
      </p:sp>
      <p:sp>
        <p:nvSpPr>
          <p:cNvPr id="4" name="Rectangle 3"/>
          <p:cNvSpPr/>
          <p:nvPr/>
        </p:nvSpPr>
        <p:spPr>
          <a:xfrm>
            <a:off x="72008" y="6597352"/>
            <a:ext cx="1043608" cy="188640"/>
          </a:xfrm>
          <a:prstGeom prst="rect">
            <a:avLst/>
          </a:prstGeom>
          <a:solidFill>
            <a:srgbClr val="2F2E33"/>
          </a:solidFill>
          <a:ln>
            <a:solidFill>
              <a:srgbClr val="2F2E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210481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408712"/>
          </a:xfrm>
        </p:spPr>
        <p:txBody>
          <a:bodyPr/>
          <a:lstStyle/>
          <a:p>
            <a:pPr marL="514350" indent="-514350">
              <a:buFont typeface="+mj-lt"/>
              <a:buAutoNum type="arabicPeriod" startAt="4"/>
            </a:pPr>
            <a:r>
              <a:rPr lang="en-PH" dirty="0"/>
              <a:t>How the clients and customer pay their purchased template or product?</a:t>
            </a:r>
          </a:p>
          <a:p>
            <a:pPr marL="514350" indent="-514350">
              <a:buFont typeface="+mj-lt"/>
              <a:buAutoNum type="arabicPeriod" startAt="4"/>
            </a:pPr>
            <a:r>
              <a:rPr lang="en-PH" dirty="0"/>
              <a:t>How the clients sure if the management system for food e-commerce with PayPal integration and database algorithms is very secure and safe for the money transaction to those unethical hackers?</a:t>
            </a:r>
          </a:p>
          <a:p>
            <a:pPr marL="514350" indent="-514350">
              <a:buFont typeface="+mj-lt"/>
              <a:buAutoNum type="arabicPeriod" startAt="4"/>
            </a:pPr>
            <a:r>
              <a:rPr lang="en-PH" dirty="0"/>
              <a:t>What is the performance of the system according to:</a:t>
            </a:r>
          </a:p>
          <a:p>
            <a:pPr marL="914400" lvl="1" indent="-514350">
              <a:buFont typeface="+mj-lt"/>
              <a:buAutoNum type="alphaLcPeriod"/>
            </a:pPr>
            <a:r>
              <a:rPr lang="en-PH" dirty="0"/>
              <a:t>Accuracy,</a:t>
            </a:r>
          </a:p>
          <a:p>
            <a:pPr marL="914400" lvl="1" indent="-514350">
              <a:buFont typeface="+mj-lt"/>
              <a:buAutoNum type="alphaLcPeriod"/>
            </a:pPr>
            <a:r>
              <a:rPr lang="en-PH" dirty="0"/>
              <a:t>Productivity,</a:t>
            </a:r>
          </a:p>
          <a:p>
            <a:pPr marL="914400" lvl="1" indent="-514350">
              <a:buFont typeface="+mj-lt"/>
              <a:buAutoNum type="alphaLcPeriod"/>
            </a:pPr>
            <a:r>
              <a:rPr lang="en-PH" dirty="0"/>
              <a:t>Security?</a:t>
            </a:r>
          </a:p>
        </p:txBody>
      </p:sp>
      <p:sp>
        <p:nvSpPr>
          <p:cNvPr id="4" name="Rectangle 3"/>
          <p:cNvSpPr/>
          <p:nvPr/>
        </p:nvSpPr>
        <p:spPr>
          <a:xfrm>
            <a:off x="72008" y="6597352"/>
            <a:ext cx="1043608" cy="188640"/>
          </a:xfrm>
          <a:prstGeom prst="rect">
            <a:avLst/>
          </a:prstGeom>
          <a:solidFill>
            <a:srgbClr val="2F2E33"/>
          </a:solidFill>
          <a:ln>
            <a:solidFill>
              <a:srgbClr val="2F2E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2926575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solidFill>
                  <a:srgbClr val="00B0F0"/>
                </a:solidFill>
              </a:rPr>
              <a:t>Conceptual Framework</a:t>
            </a:r>
          </a:p>
        </p:txBody>
      </p:sp>
      <p:sp>
        <p:nvSpPr>
          <p:cNvPr id="3" name="Content Placeholder 2"/>
          <p:cNvSpPr>
            <a:spLocks noGrp="1"/>
          </p:cNvSpPr>
          <p:nvPr>
            <p:ph idx="1"/>
          </p:nvPr>
        </p:nvSpPr>
        <p:spPr>
          <a:xfrm>
            <a:off x="457200" y="1600200"/>
            <a:ext cx="8229600" cy="4997152"/>
          </a:xfrm>
        </p:spPr>
        <p:txBody>
          <a:bodyPr>
            <a:normAutofit/>
          </a:bodyPr>
          <a:lstStyle/>
          <a:p>
            <a:r>
              <a:rPr lang="en-PH" b="1" dirty="0">
                <a:solidFill>
                  <a:srgbClr val="00B0F0"/>
                </a:solidFill>
              </a:rPr>
              <a:t>Input</a:t>
            </a:r>
          </a:p>
          <a:p>
            <a:pPr lvl="1"/>
            <a:r>
              <a:rPr lang="en-PH" dirty="0"/>
              <a:t>Client and Customer Information</a:t>
            </a:r>
          </a:p>
          <a:p>
            <a:r>
              <a:rPr lang="en-PH" b="1" dirty="0">
                <a:solidFill>
                  <a:srgbClr val="00B0F0"/>
                </a:solidFill>
              </a:rPr>
              <a:t>Process</a:t>
            </a:r>
          </a:p>
          <a:p>
            <a:pPr lvl="1"/>
            <a:r>
              <a:rPr lang="en-PH" dirty="0"/>
              <a:t>Waterfall Model</a:t>
            </a:r>
          </a:p>
          <a:p>
            <a:r>
              <a:rPr lang="en-PH" b="1" dirty="0">
                <a:solidFill>
                  <a:srgbClr val="00B0F0"/>
                </a:solidFill>
              </a:rPr>
              <a:t>Output</a:t>
            </a:r>
          </a:p>
          <a:p>
            <a:pPr lvl="1"/>
            <a:r>
              <a:rPr lang="en-PH" dirty="0"/>
              <a:t>Management System for Food E-Commerce with PayPal Integration and Database Algorithm</a:t>
            </a:r>
          </a:p>
        </p:txBody>
      </p:sp>
      <p:sp>
        <p:nvSpPr>
          <p:cNvPr id="4" name="Rectangle 3"/>
          <p:cNvSpPr/>
          <p:nvPr/>
        </p:nvSpPr>
        <p:spPr>
          <a:xfrm>
            <a:off x="72008" y="6597352"/>
            <a:ext cx="1043608" cy="188640"/>
          </a:xfrm>
          <a:prstGeom prst="rect">
            <a:avLst/>
          </a:prstGeom>
          <a:solidFill>
            <a:srgbClr val="2F2E33"/>
          </a:solidFill>
          <a:ln>
            <a:solidFill>
              <a:srgbClr val="2F2E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1600937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solidFill>
                  <a:srgbClr val="00B0F0"/>
                </a:solidFill>
              </a:rPr>
              <a:t>Scope and Limitations of the Study</a:t>
            </a:r>
          </a:p>
        </p:txBody>
      </p:sp>
      <p:sp>
        <p:nvSpPr>
          <p:cNvPr id="3" name="Content Placeholder 2"/>
          <p:cNvSpPr>
            <a:spLocks noGrp="1"/>
          </p:cNvSpPr>
          <p:nvPr>
            <p:ph idx="1"/>
          </p:nvPr>
        </p:nvSpPr>
        <p:spPr>
          <a:xfrm>
            <a:off x="457200" y="1600200"/>
            <a:ext cx="8229600" cy="4997151"/>
          </a:xfrm>
        </p:spPr>
        <p:txBody>
          <a:bodyPr>
            <a:normAutofit lnSpcReduction="10000"/>
          </a:bodyPr>
          <a:lstStyle/>
          <a:p>
            <a:r>
              <a:rPr lang="en-PH" b="1" dirty="0">
                <a:solidFill>
                  <a:srgbClr val="00B0F0"/>
                </a:solidFill>
              </a:rPr>
              <a:t>Scope:</a:t>
            </a:r>
          </a:p>
          <a:p>
            <a:pPr lvl="1"/>
            <a:r>
              <a:rPr lang="en-PH" dirty="0"/>
              <a:t>3 main modules or users on the main website.</a:t>
            </a:r>
          </a:p>
          <a:p>
            <a:pPr lvl="1"/>
            <a:r>
              <a:rPr lang="en-PH" dirty="0"/>
              <a:t>PayPal Integration.</a:t>
            </a:r>
          </a:p>
          <a:p>
            <a:pPr lvl="1"/>
            <a:r>
              <a:rPr lang="en-PH" dirty="0"/>
              <a:t>SMS or E-mail for the verification.</a:t>
            </a:r>
          </a:p>
          <a:p>
            <a:pPr lvl="1"/>
            <a:r>
              <a:rPr lang="en-PH" dirty="0"/>
              <a:t>Web server.</a:t>
            </a:r>
          </a:p>
          <a:p>
            <a:pPr lvl="1"/>
            <a:r>
              <a:rPr lang="en-PH" dirty="0"/>
              <a:t>Client can manage and operate its template through CMS.</a:t>
            </a:r>
          </a:p>
          <a:p>
            <a:pPr lvl="1"/>
            <a:r>
              <a:rPr lang="en-PH" dirty="0"/>
              <a:t>Database algorithm.</a:t>
            </a:r>
          </a:p>
          <a:p>
            <a:pPr lvl="1"/>
            <a:r>
              <a:rPr lang="en-PH" dirty="0"/>
              <a:t>Security features.</a:t>
            </a:r>
          </a:p>
          <a:p>
            <a:pPr lvl="1"/>
            <a:r>
              <a:rPr lang="en-PH" dirty="0"/>
              <a:t>2 main module on the template.</a:t>
            </a:r>
          </a:p>
          <a:p>
            <a:pPr lvl="1"/>
            <a:endParaRPr lang="en-PH" dirty="0"/>
          </a:p>
        </p:txBody>
      </p:sp>
      <p:sp>
        <p:nvSpPr>
          <p:cNvPr id="4" name="Rectangle 3"/>
          <p:cNvSpPr/>
          <p:nvPr/>
        </p:nvSpPr>
        <p:spPr>
          <a:xfrm>
            <a:off x="72008" y="6597352"/>
            <a:ext cx="1043608" cy="188640"/>
          </a:xfrm>
          <a:prstGeom prst="rect">
            <a:avLst/>
          </a:prstGeom>
          <a:solidFill>
            <a:srgbClr val="2F2E33"/>
          </a:solidFill>
          <a:ln>
            <a:solidFill>
              <a:srgbClr val="2F2E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3378333266"/>
      </p:ext>
    </p:extLst>
  </p:cSld>
  <p:clrMapOvr>
    <a:masterClrMapping/>
  </p:clrMapOvr>
</p:sld>
</file>

<file path=ppt/theme/theme1.xml><?xml version="1.0" encoding="utf-8"?>
<a:theme xmlns:a="http://schemas.openxmlformats.org/drawingml/2006/main" name="Office Theme">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Sale-Purchase-PowerPoint-Template-27374</Template>
  <TotalTime>756</TotalTime>
  <Words>1015</Words>
  <Application>Microsoft Office PowerPoint</Application>
  <PresentationFormat>On-screen Show (4:3)</PresentationFormat>
  <Paragraphs>151</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PowerPoint Presentation</vt:lpstr>
      <vt:lpstr>CHAPTER I PROBLEM AND ITS BACKGROUND</vt:lpstr>
      <vt:lpstr>Background of the Study</vt:lpstr>
      <vt:lpstr>PowerPoint Presentation</vt:lpstr>
      <vt:lpstr>Statement of the Problem</vt:lpstr>
      <vt:lpstr>PowerPoint Presentation</vt:lpstr>
      <vt:lpstr>PowerPoint Presentation</vt:lpstr>
      <vt:lpstr>Conceptual Framework</vt:lpstr>
      <vt:lpstr>Scope and Limitations of the Study</vt:lpstr>
      <vt:lpstr>PowerPoint Presentation</vt:lpstr>
      <vt:lpstr>Significance of the Study</vt:lpstr>
      <vt:lpstr>Definition of Terms</vt:lpstr>
      <vt:lpstr>CHAPTER II REVIEW OF RELATED LITERATURE AND STUDIES</vt:lpstr>
      <vt:lpstr>Synthesis</vt:lpstr>
      <vt:lpstr>PowerPoint Presentation</vt:lpstr>
      <vt:lpstr>CHAPTER III METHODS OF RESEARCH</vt:lpstr>
      <vt:lpstr>Research Design</vt:lpstr>
      <vt:lpstr>Research Locale</vt:lpstr>
      <vt:lpstr>Population, Sample and Sampling Technique</vt:lpstr>
      <vt:lpstr>PowerPoint Presentation</vt:lpstr>
      <vt:lpstr>Instrumentation</vt:lpstr>
      <vt:lpstr>Data Gathering Procedure</vt:lpstr>
      <vt:lpstr>Description of Respondent</vt:lpstr>
      <vt:lpstr>Statistical Treatment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Farrahmae Gregorio</dc:creator>
  <cp:lastModifiedBy>Johnmark Abril</cp:lastModifiedBy>
  <cp:revision>24</cp:revision>
  <dcterms:created xsi:type="dcterms:W3CDTF">2016-10-07T15:21:19Z</dcterms:created>
  <dcterms:modified xsi:type="dcterms:W3CDTF">2016-10-08T17:41:51Z</dcterms:modified>
</cp:coreProperties>
</file>