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9" r:id="rId2"/>
    <p:sldId id="268" r:id="rId3"/>
    <p:sldId id="257" r:id="rId4"/>
    <p:sldId id="269" r:id="rId5"/>
    <p:sldId id="270" r:id="rId6"/>
    <p:sldId id="271" r:id="rId7"/>
    <p:sldId id="272" r:id="rId8"/>
    <p:sldId id="275" r:id="rId9"/>
    <p:sldId id="281" r:id="rId10"/>
    <p:sldId id="276" r:id="rId11"/>
    <p:sldId id="277" r:id="rId12"/>
    <p:sldId id="283" r:id="rId13"/>
    <p:sldId id="278" r:id="rId14"/>
    <p:sldId id="279" r:id="rId15"/>
    <p:sldId id="280" r:id="rId16"/>
    <p:sldId id="263" r:id="rId1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36" y="126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CFC9-0C97-42D2-8A56-427A21F65459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0F2C9-FB39-40D7-BEA1-AAAA08E8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34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BF67-2324-4B55-8059-D5F04664B8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min (can skip if needed)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2/27/2018 4:39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52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738981" y="1627913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801814" y="1795288"/>
            <a:ext cx="4963405" cy="22357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12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Titel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Titel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Titel</a:t>
            </a:r>
          </a:p>
        </p:txBody>
      </p:sp>
    </p:spTree>
    <p:extLst>
      <p:ext uri="{BB962C8B-B14F-4D97-AF65-F5344CB8AC3E}">
        <p14:creationId xmlns:p14="http://schemas.microsoft.com/office/powerpoint/2010/main" val="31006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91" r:id="rId3"/>
    <p:sldLayoutId id="2147483683" r:id="rId4"/>
    <p:sldLayoutId id="2147483684" r:id="rId5"/>
    <p:sldLayoutId id="2147483680" r:id="rId6"/>
    <p:sldLayoutId id="2147483686" r:id="rId7"/>
    <p:sldLayoutId id="2147483687" r:id="rId8"/>
    <p:sldLayoutId id="2147483681" r:id="rId9"/>
    <p:sldLayoutId id="2147483685" r:id="rId10"/>
    <p:sldLayoutId id="2147483693" r:id="rId11"/>
    <p:sldLayoutId id="2147483694" r:id="rId12"/>
    <p:sldLayoutId id="2147483695" r:id="rId13"/>
    <p:sldLayoutId id="2147483688" r:id="rId14"/>
    <p:sldLayoutId id="2147483689" r:id="rId15"/>
    <p:sldLayoutId id="2147483692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twitter.com/sqldiplom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530306"/>
          </a:xfrm>
        </p:spPr>
        <p:txBody>
          <a:bodyPr/>
          <a:lstStyle/>
          <a:p>
            <a:r>
              <a:rPr lang="en-GB" dirty="0"/>
              <a:t>Azure SQL Database Managed Instances</a:t>
            </a:r>
            <a:endParaRPr lang="de-DE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</a:rPr>
              <a:t>John Q. Martin</a:t>
            </a:r>
          </a:p>
        </p:txBody>
      </p:sp>
    </p:spTree>
    <p:extLst>
      <p:ext uri="{BB962C8B-B14F-4D97-AF65-F5344CB8AC3E}">
        <p14:creationId xmlns:p14="http://schemas.microsoft.com/office/powerpoint/2010/main" val="14079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C43B0B-A6C6-4336-9F35-D9D21D881AF2}"/>
              </a:ext>
            </a:extLst>
          </p:cNvPr>
          <p:cNvGrpSpPr/>
          <p:nvPr/>
        </p:nvGrpSpPr>
        <p:grpSpPr>
          <a:xfrm>
            <a:off x="470809" y="3003697"/>
            <a:ext cx="3225076" cy="1545930"/>
            <a:chOff x="470809" y="3003697"/>
            <a:chExt cx="3225076" cy="15459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A2C2F5-8707-42CE-83B2-AB0B237D72C5}"/>
                </a:ext>
              </a:extLst>
            </p:cNvPr>
            <p:cNvGrpSpPr/>
            <p:nvPr/>
          </p:nvGrpSpPr>
          <p:grpSpPr>
            <a:xfrm>
              <a:off x="507277" y="3990904"/>
              <a:ext cx="326645" cy="329026"/>
              <a:chOff x="3777169" y="3860653"/>
              <a:chExt cx="326645" cy="3290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D03A2D-4A34-4680-BE43-DB633D2D9314}"/>
                  </a:ext>
                </a:extLst>
              </p:cNvPr>
              <p:cNvSpPr/>
              <p:nvPr/>
            </p:nvSpPr>
            <p:spPr>
              <a:xfrm>
                <a:off x="3836194" y="3860653"/>
                <a:ext cx="198564" cy="326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1DE577F-6345-4AF0-B531-D6D9DE275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169" y="3863034"/>
                <a:ext cx="326645" cy="326645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62AB2-2451-4BBC-868F-9750C0035CF6}"/>
                </a:ext>
              </a:extLst>
            </p:cNvPr>
            <p:cNvSpPr txBox="1"/>
            <p:nvPr/>
          </p:nvSpPr>
          <p:spPr>
            <a:xfrm>
              <a:off x="470809" y="4303406"/>
              <a:ext cx="584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Site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9A357CE-3ED3-447C-93CC-5ECCC2826207}"/>
                </a:ext>
              </a:extLst>
            </p:cNvPr>
            <p:cNvSpPr/>
            <p:nvPr/>
          </p:nvSpPr>
          <p:spPr>
            <a:xfrm>
              <a:off x="566302" y="3003697"/>
              <a:ext cx="3129583" cy="1298753"/>
            </a:xfrm>
            <a:prstGeom prst="roundRect">
              <a:avLst>
                <a:gd name="adj" fmla="val 7092"/>
              </a:avLst>
            </a:prstGeom>
            <a:noFill/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1CA3EA-AF4B-4007-9640-55E96165FF7F}"/>
              </a:ext>
            </a:extLst>
          </p:cNvPr>
          <p:cNvGrpSpPr/>
          <p:nvPr/>
        </p:nvGrpSpPr>
        <p:grpSpPr>
          <a:xfrm>
            <a:off x="450535" y="1380192"/>
            <a:ext cx="3250955" cy="1551343"/>
            <a:chOff x="450535" y="1380192"/>
            <a:chExt cx="3250955" cy="155134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8DE6F3-5DCE-41A5-A93F-5FB9C331C77E}"/>
                </a:ext>
              </a:extLst>
            </p:cNvPr>
            <p:cNvSpPr/>
            <p:nvPr/>
          </p:nvSpPr>
          <p:spPr>
            <a:xfrm>
              <a:off x="571907" y="1380192"/>
              <a:ext cx="3129583" cy="1298753"/>
            </a:xfrm>
            <a:prstGeom prst="roundRect">
              <a:avLst>
                <a:gd name="adj" fmla="val 7092"/>
              </a:avLst>
            </a:prstGeom>
            <a:noFill/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1B13CF-CCB1-4026-A9B1-B3F36B3A529E}"/>
                </a:ext>
              </a:extLst>
            </p:cNvPr>
            <p:cNvGrpSpPr/>
            <p:nvPr/>
          </p:nvGrpSpPr>
          <p:grpSpPr>
            <a:xfrm>
              <a:off x="507277" y="2364550"/>
              <a:ext cx="326645" cy="329026"/>
              <a:chOff x="3777169" y="3860653"/>
              <a:chExt cx="326645" cy="3290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45D0D48-E414-495D-A016-356950BFC6C6}"/>
                  </a:ext>
                </a:extLst>
              </p:cNvPr>
              <p:cNvSpPr/>
              <p:nvPr/>
            </p:nvSpPr>
            <p:spPr>
              <a:xfrm>
                <a:off x="3836194" y="3860653"/>
                <a:ext cx="198564" cy="326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8260350-420C-42A3-BB42-DA70C479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169" y="3863034"/>
                <a:ext cx="326645" cy="32664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8A39FA-E720-4B71-9C31-977906A548DA}"/>
                </a:ext>
              </a:extLst>
            </p:cNvPr>
            <p:cNvSpPr txBox="1"/>
            <p:nvPr/>
          </p:nvSpPr>
          <p:spPr>
            <a:xfrm>
              <a:off x="450535" y="2685314"/>
              <a:ext cx="584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Site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C209F-00AB-46FF-8E8B-54B153F5BAFF}"/>
              </a:ext>
            </a:extLst>
          </p:cNvPr>
          <p:cNvGrpSpPr/>
          <p:nvPr/>
        </p:nvGrpSpPr>
        <p:grpSpPr>
          <a:xfrm>
            <a:off x="5389143" y="2419667"/>
            <a:ext cx="3126206" cy="1621736"/>
            <a:chOff x="5389143" y="2419667"/>
            <a:chExt cx="3126206" cy="162173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4A525D-1F85-45D9-B4BC-62EBB305D646}"/>
                </a:ext>
              </a:extLst>
            </p:cNvPr>
            <p:cNvSpPr/>
            <p:nvPr/>
          </p:nvSpPr>
          <p:spPr>
            <a:xfrm>
              <a:off x="5389143" y="2419667"/>
              <a:ext cx="3126206" cy="1584198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C89994EC-5B03-4846-9DE8-F6EE5EB17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508" y="3713803"/>
              <a:ext cx="327600" cy="327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CE855E-2E8E-445D-AB24-758F2CD7B075}"/>
              </a:ext>
            </a:extLst>
          </p:cNvPr>
          <p:cNvGrpSpPr/>
          <p:nvPr/>
        </p:nvGrpSpPr>
        <p:grpSpPr>
          <a:xfrm>
            <a:off x="4899279" y="1380192"/>
            <a:ext cx="3737444" cy="3168703"/>
            <a:chOff x="4899279" y="1380192"/>
            <a:chExt cx="3737444" cy="316870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0EF4FA3-10D1-4ACD-9815-0BF491B6C1B3}"/>
                </a:ext>
              </a:extLst>
            </p:cNvPr>
            <p:cNvSpPr/>
            <p:nvPr/>
          </p:nvSpPr>
          <p:spPr>
            <a:xfrm>
              <a:off x="5121872" y="1380192"/>
              <a:ext cx="3514851" cy="2922257"/>
            </a:xfrm>
            <a:prstGeom prst="roundRect">
              <a:avLst>
                <a:gd name="adj" fmla="val 7092"/>
              </a:avLst>
            </a:prstGeom>
            <a:noFill/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E25115A-B893-493C-9DC8-CE314D07366D}"/>
                </a:ext>
              </a:extLst>
            </p:cNvPr>
            <p:cNvGrpSpPr/>
            <p:nvPr/>
          </p:nvGrpSpPr>
          <p:grpSpPr>
            <a:xfrm>
              <a:off x="4946040" y="3894362"/>
              <a:ext cx="490468" cy="490467"/>
              <a:chOff x="4317207" y="3894362"/>
              <a:chExt cx="490468" cy="490467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01469E5-EF49-4A09-8DA2-D7D02DF4FF63}"/>
                  </a:ext>
                </a:extLst>
              </p:cNvPr>
              <p:cNvSpPr/>
              <p:nvPr/>
            </p:nvSpPr>
            <p:spPr>
              <a:xfrm>
                <a:off x="4317207" y="3976274"/>
                <a:ext cx="490468" cy="326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6" name="Picture 2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72AFD6DA-3BB4-48AC-9660-4FD15C0CC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7208" y="3894362"/>
                <a:ext cx="490467" cy="490467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5E4848-6337-49B6-A0CD-2CACAD9ED7A3}"/>
                </a:ext>
              </a:extLst>
            </p:cNvPr>
            <p:cNvSpPr txBox="1"/>
            <p:nvPr/>
          </p:nvSpPr>
          <p:spPr>
            <a:xfrm>
              <a:off x="4899279" y="4302674"/>
              <a:ext cx="584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Azure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982DB7-3A18-4C8F-86B6-F6FB468F158F}"/>
              </a:ext>
            </a:extLst>
          </p:cNvPr>
          <p:cNvGrpSpPr/>
          <p:nvPr/>
        </p:nvGrpSpPr>
        <p:grpSpPr>
          <a:xfrm>
            <a:off x="3707095" y="1702430"/>
            <a:ext cx="1414777" cy="648182"/>
            <a:chOff x="3707095" y="1632580"/>
            <a:chExt cx="1414777" cy="648182"/>
          </a:xfrm>
        </p:grpSpPr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AFF3D18A-B20C-4731-BB05-044BC61678E7}"/>
                </a:ext>
              </a:extLst>
            </p:cNvPr>
            <p:cNvSpPr/>
            <p:nvPr/>
          </p:nvSpPr>
          <p:spPr>
            <a:xfrm>
              <a:off x="3707095" y="1632580"/>
              <a:ext cx="1414777" cy="648182"/>
            </a:xfrm>
            <a:prstGeom prst="leftRightArrow">
              <a:avLst/>
            </a:prstGeom>
            <a:solidFill>
              <a:schemeClr val="bg1"/>
            </a:solidFill>
            <a:ln w="9525"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BA425E4D-6035-48D0-BAE8-A7DF04AAA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683" y="1804287"/>
              <a:ext cx="327600" cy="327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8C9484-0546-47AA-8F60-4102B6C93FC4}"/>
              </a:ext>
            </a:extLst>
          </p:cNvPr>
          <p:cNvGrpSpPr/>
          <p:nvPr/>
        </p:nvGrpSpPr>
        <p:grpSpPr>
          <a:xfrm>
            <a:off x="5287601" y="3115741"/>
            <a:ext cx="327600" cy="327600"/>
            <a:chOff x="4338787" y="3169812"/>
            <a:chExt cx="327600" cy="327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E6C299-518F-4DB1-BD45-437A6C50831A}"/>
                </a:ext>
              </a:extLst>
            </p:cNvPr>
            <p:cNvSpPr/>
            <p:nvPr/>
          </p:nvSpPr>
          <p:spPr>
            <a:xfrm>
              <a:off x="4371975" y="3300413"/>
              <a:ext cx="259556" cy="18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A6C7B2-CD52-4767-9341-FB8BD9C9D578}"/>
                </a:ext>
              </a:extLst>
            </p:cNvPr>
            <p:cNvSpPr/>
            <p:nvPr/>
          </p:nvSpPr>
          <p:spPr>
            <a:xfrm>
              <a:off x="4419600" y="3215557"/>
              <a:ext cx="152400" cy="18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B9EB838-7B2B-44A0-862D-4E38AFF50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787" y="3169812"/>
              <a:ext cx="327600" cy="327600"/>
            </a:xfrm>
            <a:prstGeom prst="rect">
              <a:avLst/>
            </a:prstGeom>
          </p:spPr>
        </p:pic>
      </p:grp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1597198-D8E6-4CA5-9E07-D28C4BF1152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1428188"/>
            <a:ext cx="624116" cy="327600"/>
          </a:xfrm>
          <a:prstGeom prst="rect">
            <a:avLst/>
          </a:prstGeom>
        </p:spPr>
      </p:pic>
      <p:pic>
        <p:nvPicPr>
          <p:cNvPr id="35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4BAA84-80DE-46D8-8629-9084742A621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1712379"/>
            <a:ext cx="624116" cy="327600"/>
          </a:xfrm>
          <a:prstGeom prst="rect">
            <a:avLst/>
          </a:prstGeom>
        </p:spPr>
      </p:pic>
      <p:pic>
        <p:nvPicPr>
          <p:cNvPr id="36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3CC38B-42AD-4A94-AD75-21C12539531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1996570"/>
            <a:ext cx="624116" cy="327600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C757E8C-0477-4ACA-93D9-26F5DE267DF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2280762"/>
            <a:ext cx="624116" cy="3276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7AA8FED-ACE9-4A64-9349-373C7C6834DD}"/>
              </a:ext>
            </a:extLst>
          </p:cNvPr>
          <p:cNvSpPr/>
          <p:nvPr/>
        </p:nvSpPr>
        <p:spPr>
          <a:xfrm>
            <a:off x="873125" y="3083552"/>
            <a:ext cx="1351685" cy="621003"/>
          </a:xfrm>
          <a:prstGeom prst="roundRect">
            <a:avLst>
              <a:gd name="adj" fmla="val 7092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7D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0" dirty="0"/>
          </a:p>
          <a:p>
            <a:pPr algn="ctr"/>
            <a:endParaRPr lang="en-GB" sz="500" dirty="0"/>
          </a:p>
          <a:p>
            <a:pPr algn="ctr"/>
            <a:endParaRPr lang="en-GB" sz="500" dirty="0"/>
          </a:p>
          <a:p>
            <a:pPr algn="ctr"/>
            <a:endParaRPr lang="en-GB" sz="500" dirty="0"/>
          </a:p>
          <a:p>
            <a:pPr algn="ctr"/>
            <a:endParaRPr lang="en-GB" sz="500" dirty="0"/>
          </a:p>
          <a:p>
            <a:pPr algn="ctr"/>
            <a:endParaRPr lang="en-GB" sz="500" dirty="0"/>
          </a:p>
          <a:p>
            <a:pPr algn="ctr"/>
            <a:endParaRPr lang="en-GB" sz="600" dirty="0">
              <a:solidFill>
                <a:schemeClr val="tx1"/>
              </a:solidFill>
            </a:endParaRPr>
          </a:p>
          <a:p>
            <a:pPr algn="ctr"/>
            <a:r>
              <a:rPr lang="en-GB" sz="600" dirty="0">
                <a:solidFill>
                  <a:schemeClr val="tx1"/>
                </a:solidFill>
              </a:rPr>
              <a:t>Availability Group 01</a:t>
            </a:r>
          </a:p>
        </p:txBody>
      </p:sp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1CBA32-0345-4BF9-BC6B-55107B91D5C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1541990" y="3066834"/>
            <a:ext cx="624116" cy="327600"/>
          </a:xfrm>
          <a:prstGeom prst="rect">
            <a:avLst/>
          </a:prstGeom>
        </p:spPr>
      </p:pic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4C5D08-CAEE-4C72-9C95-5213380DDB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1547412" y="3288686"/>
            <a:ext cx="624116" cy="327600"/>
          </a:xfrm>
          <a:prstGeom prst="rect">
            <a:avLst/>
          </a:prstGeom>
        </p:spPr>
      </p:pic>
      <p:pic>
        <p:nvPicPr>
          <p:cNvPr id="41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0B7A58-5B9C-4204-B90B-A930E5F130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3981" y="3074669"/>
            <a:ext cx="624116" cy="327600"/>
          </a:xfrm>
          <a:prstGeom prst="rect">
            <a:avLst/>
          </a:prstGeom>
        </p:spPr>
      </p:pic>
      <p:pic>
        <p:nvPicPr>
          <p:cNvPr id="42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95A0F-EB09-49A9-B294-9D986902CB6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3981" y="3358860"/>
            <a:ext cx="624116" cy="327600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ED25DC-14FB-46CD-A036-98908CBC27D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3981" y="3643051"/>
            <a:ext cx="624116" cy="327600"/>
          </a:xfrm>
          <a:prstGeom prst="rect">
            <a:avLst/>
          </a:prstGeom>
        </p:spPr>
      </p:pic>
      <p:pic>
        <p:nvPicPr>
          <p:cNvPr id="44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42A6C3-B228-4FBD-AE40-8B453AADA7E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3981" y="3927243"/>
            <a:ext cx="624116" cy="32760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8F4D0C3-8DC5-4EF4-9CAF-B9C513DDE0B6}"/>
              </a:ext>
            </a:extLst>
          </p:cNvPr>
          <p:cNvSpPr/>
          <p:nvPr/>
        </p:nvSpPr>
        <p:spPr>
          <a:xfrm>
            <a:off x="1092178" y="1561775"/>
            <a:ext cx="1094968" cy="401641"/>
          </a:xfrm>
          <a:prstGeom prst="roundRect">
            <a:avLst>
              <a:gd name="adj" fmla="val 709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7D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434850-380A-4887-944D-A7944F1EA6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1771136" y="1698114"/>
            <a:ext cx="624116" cy="327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97D8D6-7060-4FC3-A67C-23545EE0E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0" y="1594262"/>
            <a:ext cx="162000" cy="162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078272-C71A-4630-AE81-C53FE3A4BB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66" y="1594262"/>
            <a:ext cx="162000" cy="162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C476DF9-831D-4F46-B440-A82299A3D4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25" y="1594262"/>
            <a:ext cx="162000" cy="162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A40CB4-97E6-4B66-9D28-92D35EDCAA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47" y="1789638"/>
            <a:ext cx="162000" cy="162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325FA96-C074-4119-9150-83B9617304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73" y="1789638"/>
            <a:ext cx="162000" cy="162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860D533-FEEB-4119-83A7-AC14AAFE47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2" y="1789638"/>
            <a:ext cx="162000" cy="162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7D7DBC6-4A15-4EFB-83B3-94ACF32F1D44}"/>
              </a:ext>
            </a:extLst>
          </p:cNvPr>
          <p:cNvSpPr/>
          <p:nvPr/>
        </p:nvSpPr>
        <p:spPr>
          <a:xfrm>
            <a:off x="1092178" y="2087943"/>
            <a:ext cx="1094968" cy="401641"/>
          </a:xfrm>
          <a:prstGeom prst="roundRect">
            <a:avLst>
              <a:gd name="adj" fmla="val 709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7D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52F321-1F5C-41D3-AA63-51B63EDE5E4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1771136" y="2224282"/>
            <a:ext cx="624116" cy="327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3219F0E-A134-47C5-A07A-5824EADA2D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0" y="2120430"/>
            <a:ext cx="162000" cy="162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F601A97-5522-4831-98BF-63509EE891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66" y="2120430"/>
            <a:ext cx="162000" cy="162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986DC61-A216-4EBA-A55D-1E12D90B79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25" y="2120430"/>
            <a:ext cx="162000" cy="162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4E91CD-A72B-4CE6-8137-D58B54D195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47" y="2315806"/>
            <a:ext cx="162000" cy="16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4595CF-0F76-463D-A906-5A2CA64016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73" y="2315806"/>
            <a:ext cx="162000" cy="162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317FE43-6E97-4ECC-B796-DF0CA9E165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2" y="2315806"/>
            <a:ext cx="162000" cy="16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43A8A46-9D64-48BB-A3C3-2BC07033DF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75" y="3164269"/>
            <a:ext cx="162000" cy="162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F1E135F-6992-4D56-A68E-FB43700DC4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34" y="3164269"/>
            <a:ext cx="162000" cy="162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53D7CED-F8FD-44F5-8D15-A8922DD080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2" y="3359645"/>
            <a:ext cx="162000" cy="162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B79681F-FAF9-453A-8E99-A9BF34DF5E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1" y="3359645"/>
            <a:ext cx="162000" cy="162000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301FC94-6C4A-4492-893D-2471686BB6C2}"/>
              </a:ext>
            </a:extLst>
          </p:cNvPr>
          <p:cNvSpPr/>
          <p:nvPr/>
        </p:nvSpPr>
        <p:spPr>
          <a:xfrm>
            <a:off x="1044790" y="3814476"/>
            <a:ext cx="1094968" cy="401641"/>
          </a:xfrm>
          <a:prstGeom prst="roundRect">
            <a:avLst>
              <a:gd name="adj" fmla="val 709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7D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6" name="Picture 6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D52836-EF85-4CF0-A0B5-B0B9583193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1723748" y="3950815"/>
            <a:ext cx="624116" cy="3276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0A567AC-D957-4973-AE10-A4A4B9F7A5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2" y="3846963"/>
            <a:ext cx="162000" cy="162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1CD742-2719-43C6-953F-D6A48ED403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78" y="3846963"/>
            <a:ext cx="162000" cy="1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B1CC488-2F62-467E-8562-BCD370C4DB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37" y="3846963"/>
            <a:ext cx="162000" cy="162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B43C26-DAE9-4C05-A831-87513FB62E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" y="4042339"/>
            <a:ext cx="162000" cy="162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084BF89-9FAD-4821-97DF-EE0B139B70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85" y="4042339"/>
            <a:ext cx="162000" cy="16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7F5B4C0-B560-4EAA-9710-A469B557EA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44" y="4042339"/>
            <a:ext cx="162000" cy="1620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8770B36-1528-4CC6-8DB3-9D37746BD040}"/>
              </a:ext>
            </a:extLst>
          </p:cNvPr>
          <p:cNvGrpSpPr/>
          <p:nvPr/>
        </p:nvGrpSpPr>
        <p:grpSpPr>
          <a:xfrm>
            <a:off x="5378115" y="1472207"/>
            <a:ext cx="3126206" cy="664295"/>
            <a:chOff x="5378115" y="1472207"/>
            <a:chExt cx="3126206" cy="66429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FD91E16-9CD0-45E6-A060-17F0D679CBED}"/>
                </a:ext>
              </a:extLst>
            </p:cNvPr>
            <p:cNvSpPr/>
            <p:nvPr/>
          </p:nvSpPr>
          <p:spPr>
            <a:xfrm>
              <a:off x="5378115" y="1472207"/>
              <a:ext cx="3126206" cy="664295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78A86E6-1B40-4047-9B2F-8A8C4C17FEE4}"/>
                </a:ext>
              </a:extLst>
            </p:cNvPr>
            <p:cNvGrpSpPr/>
            <p:nvPr/>
          </p:nvGrpSpPr>
          <p:grpSpPr>
            <a:xfrm>
              <a:off x="5409390" y="1804846"/>
              <a:ext cx="327600" cy="327600"/>
              <a:chOff x="4280689" y="2464102"/>
              <a:chExt cx="327600" cy="3276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0CD86C-D0DB-46C2-BF4A-77D5040A461F}"/>
                  </a:ext>
                </a:extLst>
              </p:cNvPr>
              <p:cNvSpPr/>
              <p:nvPr/>
            </p:nvSpPr>
            <p:spPr>
              <a:xfrm>
                <a:off x="4363088" y="2530253"/>
                <a:ext cx="162802" cy="196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7" name="Picture 76" descr="A stop sign&#10;&#10;Description generated with high confidence">
                <a:extLst>
                  <a:ext uri="{FF2B5EF4-FFF2-40B4-BE49-F238E27FC236}">
                    <a16:creationId xmlns:a16="http://schemas.microsoft.com/office/drawing/2014/main" id="{A48803DE-ED75-4E6D-B2C3-F93FE9A3F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0689" y="2464102"/>
                <a:ext cx="327600" cy="327600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693BB9-9337-4ABA-AC77-028A4E414CA7}"/>
              </a:ext>
            </a:extLst>
          </p:cNvPr>
          <p:cNvGrpSpPr/>
          <p:nvPr/>
        </p:nvGrpSpPr>
        <p:grpSpPr>
          <a:xfrm>
            <a:off x="6963781" y="2479805"/>
            <a:ext cx="1497950" cy="1447437"/>
            <a:chOff x="6963781" y="2479805"/>
            <a:chExt cx="1497950" cy="1447437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AE4CFEA-D1D0-4C94-87FB-2869497B2530}"/>
                </a:ext>
              </a:extLst>
            </p:cNvPr>
            <p:cNvSpPr/>
            <p:nvPr/>
          </p:nvSpPr>
          <p:spPr>
            <a:xfrm>
              <a:off x="6963781" y="2479805"/>
              <a:ext cx="1497950" cy="1447437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CD3B60C-7A7F-4C9D-AA04-40FCB7026F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93228" y="3585134"/>
              <a:ext cx="327600" cy="327600"/>
              <a:chOff x="3943840" y="2356323"/>
              <a:chExt cx="780290" cy="780290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CA384083-E61E-4A69-B188-FB672C914365}"/>
                  </a:ext>
                </a:extLst>
              </p:cNvPr>
              <p:cNvSpPr/>
              <p:nvPr/>
            </p:nvSpPr>
            <p:spPr>
              <a:xfrm rot="18887353">
                <a:off x="4064886" y="2466728"/>
                <a:ext cx="539682" cy="5615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2" name="Picture 8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D463E133-CAFE-4B42-AAD8-D96F0F9C7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3840" y="2356323"/>
                <a:ext cx="780290" cy="780290"/>
              </a:xfrm>
              <a:prstGeom prst="rect">
                <a:avLst/>
              </a:prstGeom>
            </p:spPr>
          </p:pic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CBE398-0149-44FA-97F6-BF322F89F686}"/>
              </a:ext>
            </a:extLst>
          </p:cNvPr>
          <p:cNvGrpSpPr/>
          <p:nvPr/>
        </p:nvGrpSpPr>
        <p:grpSpPr>
          <a:xfrm>
            <a:off x="3695885" y="3143735"/>
            <a:ext cx="1591716" cy="247360"/>
            <a:chOff x="3695885" y="3143735"/>
            <a:chExt cx="1591716" cy="24736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E5210CD-3992-49E8-BDB2-E1980E4121A0}"/>
                </a:ext>
              </a:extLst>
            </p:cNvPr>
            <p:cNvGrpSpPr/>
            <p:nvPr/>
          </p:nvGrpSpPr>
          <p:grpSpPr>
            <a:xfrm>
              <a:off x="3695885" y="3154168"/>
              <a:ext cx="1591716" cy="236927"/>
              <a:chOff x="3695885" y="3154168"/>
              <a:chExt cx="1591716" cy="236927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5253F2D-2A94-449D-A1DA-7E81C11AD584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>
                <a:off x="3695885" y="3279541"/>
                <a:ext cx="1591716" cy="0"/>
              </a:xfrm>
              <a:prstGeom prst="straightConnector1">
                <a:avLst/>
              </a:prstGeom>
              <a:ln w="12700">
                <a:solidFill>
                  <a:srgbClr val="0079D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56D59C2-53AF-4EF5-82C9-EBD2BBEA0161}"/>
                  </a:ext>
                </a:extLst>
              </p:cNvPr>
              <p:cNvGrpSpPr/>
              <p:nvPr/>
            </p:nvGrpSpPr>
            <p:grpSpPr>
              <a:xfrm>
                <a:off x="4034835" y="3154168"/>
                <a:ext cx="780290" cy="236927"/>
                <a:chOff x="4034835" y="3051757"/>
                <a:chExt cx="780290" cy="236927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09DF10A-C36B-47BB-AF22-AA07A6AF4729}"/>
                    </a:ext>
                  </a:extLst>
                </p:cNvPr>
                <p:cNvSpPr/>
                <p:nvPr/>
              </p:nvSpPr>
              <p:spPr>
                <a:xfrm>
                  <a:off x="4099128" y="3105335"/>
                  <a:ext cx="88671" cy="129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9" name="Picture 88" descr="A close up of a logo&#10;&#10;Description generated with very high confidence">
                  <a:extLst>
                    <a:ext uri="{FF2B5EF4-FFF2-40B4-BE49-F238E27FC236}">
                      <a16:creationId xmlns:a16="http://schemas.microsoft.com/office/drawing/2014/main" id="{2A7E45DD-3D75-492B-9AE4-95CC2A696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870" b="34766"/>
                <a:stretch/>
              </p:blipFill>
              <p:spPr>
                <a:xfrm>
                  <a:off x="4034835" y="3051757"/>
                  <a:ext cx="780290" cy="236927"/>
                </a:xfrm>
                <a:prstGeom prst="rect">
                  <a:avLst/>
                </a:prstGeom>
              </p:spPr>
            </p:pic>
          </p:grp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FBF4C63-614C-4AAA-8B19-9C671EDD40B9}"/>
                </a:ext>
              </a:extLst>
            </p:cNvPr>
            <p:cNvSpPr txBox="1"/>
            <p:nvPr/>
          </p:nvSpPr>
          <p:spPr>
            <a:xfrm>
              <a:off x="4184245" y="3143735"/>
              <a:ext cx="707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+mj-lt"/>
                </a:rPr>
                <a:t>VPN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1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DF13278-B5FD-4293-B0A6-62B66781E967}"/>
              </a:ext>
            </a:extLst>
          </p:cNvPr>
          <p:cNvGrpSpPr/>
          <p:nvPr/>
        </p:nvGrpSpPr>
        <p:grpSpPr>
          <a:xfrm>
            <a:off x="5378115" y="1472207"/>
            <a:ext cx="3126206" cy="664295"/>
            <a:chOff x="5378115" y="1472207"/>
            <a:chExt cx="3126206" cy="66429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EEB20AB-939C-4614-95D9-BB59A767D347}"/>
                </a:ext>
              </a:extLst>
            </p:cNvPr>
            <p:cNvSpPr/>
            <p:nvPr/>
          </p:nvSpPr>
          <p:spPr>
            <a:xfrm>
              <a:off x="5378115" y="1472207"/>
              <a:ext cx="3126206" cy="664295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9559DF0-F968-435F-847B-6530DBF8601D}"/>
                </a:ext>
              </a:extLst>
            </p:cNvPr>
            <p:cNvGrpSpPr/>
            <p:nvPr/>
          </p:nvGrpSpPr>
          <p:grpSpPr>
            <a:xfrm>
              <a:off x="5409390" y="1804846"/>
              <a:ext cx="327600" cy="327600"/>
              <a:chOff x="4280689" y="2464102"/>
              <a:chExt cx="327600" cy="3276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02EB29A-F1E7-4C2D-BECB-F8EC6F763897}"/>
                  </a:ext>
                </a:extLst>
              </p:cNvPr>
              <p:cNvSpPr/>
              <p:nvPr/>
            </p:nvSpPr>
            <p:spPr>
              <a:xfrm>
                <a:off x="4363088" y="2530253"/>
                <a:ext cx="162802" cy="196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0" name="Picture 89" descr="A stop sign&#10;&#10;Description generated with high confidence">
                <a:extLst>
                  <a:ext uri="{FF2B5EF4-FFF2-40B4-BE49-F238E27FC236}">
                    <a16:creationId xmlns:a16="http://schemas.microsoft.com/office/drawing/2014/main" id="{1185E50A-C2DF-4AE7-A0BB-7EE5459FC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0689" y="2464102"/>
                <a:ext cx="327600" cy="327600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153CAF-A8A6-4890-9DD1-1896495616B1}"/>
              </a:ext>
            </a:extLst>
          </p:cNvPr>
          <p:cNvGrpSpPr/>
          <p:nvPr/>
        </p:nvGrpSpPr>
        <p:grpSpPr>
          <a:xfrm>
            <a:off x="470809" y="3003697"/>
            <a:ext cx="3225076" cy="1545930"/>
            <a:chOff x="470809" y="3003697"/>
            <a:chExt cx="3225076" cy="154593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E9C6AB8-5ECE-4FCE-8D5C-C7D7A2F1663C}"/>
                </a:ext>
              </a:extLst>
            </p:cNvPr>
            <p:cNvGrpSpPr/>
            <p:nvPr/>
          </p:nvGrpSpPr>
          <p:grpSpPr>
            <a:xfrm>
              <a:off x="507277" y="3990904"/>
              <a:ext cx="326645" cy="329026"/>
              <a:chOff x="3777169" y="3860653"/>
              <a:chExt cx="326645" cy="3290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40F2E13-D17B-459A-9FB4-2F561A796651}"/>
                  </a:ext>
                </a:extLst>
              </p:cNvPr>
              <p:cNvSpPr/>
              <p:nvPr/>
            </p:nvSpPr>
            <p:spPr>
              <a:xfrm>
                <a:off x="3836194" y="3860653"/>
                <a:ext cx="198564" cy="326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AB49C7E3-1CD6-4343-AC85-C385AF73D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169" y="3863034"/>
                <a:ext cx="326645" cy="326645"/>
              </a:xfrm>
              <a:prstGeom prst="rect">
                <a:avLst/>
              </a:prstGeom>
            </p:spPr>
          </p:pic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8D90532-3936-4EE4-AA1A-0D25C0317359}"/>
                </a:ext>
              </a:extLst>
            </p:cNvPr>
            <p:cNvSpPr txBox="1"/>
            <p:nvPr/>
          </p:nvSpPr>
          <p:spPr>
            <a:xfrm>
              <a:off x="470809" y="4303406"/>
              <a:ext cx="584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Site 2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E9D56C9-E5E3-4539-9D8F-9104255C6FE3}"/>
                </a:ext>
              </a:extLst>
            </p:cNvPr>
            <p:cNvSpPr/>
            <p:nvPr/>
          </p:nvSpPr>
          <p:spPr>
            <a:xfrm>
              <a:off x="566302" y="3003697"/>
              <a:ext cx="3129583" cy="1298753"/>
            </a:xfrm>
            <a:prstGeom prst="roundRect">
              <a:avLst>
                <a:gd name="adj" fmla="val 7092"/>
              </a:avLst>
            </a:prstGeom>
            <a:noFill/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13E745F-ECA0-4F7D-8104-F5A31587ADF9}"/>
              </a:ext>
            </a:extLst>
          </p:cNvPr>
          <p:cNvGrpSpPr/>
          <p:nvPr/>
        </p:nvGrpSpPr>
        <p:grpSpPr>
          <a:xfrm>
            <a:off x="450535" y="1380192"/>
            <a:ext cx="3250955" cy="1551343"/>
            <a:chOff x="450535" y="1380192"/>
            <a:chExt cx="3250955" cy="1551343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A2B0EBB-BC5F-42F6-B91F-6E1D31A8F21A}"/>
                </a:ext>
              </a:extLst>
            </p:cNvPr>
            <p:cNvSpPr/>
            <p:nvPr/>
          </p:nvSpPr>
          <p:spPr>
            <a:xfrm>
              <a:off x="571907" y="1380192"/>
              <a:ext cx="3129583" cy="1298753"/>
            </a:xfrm>
            <a:prstGeom prst="roundRect">
              <a:avLst>
                <a:gd name="adj" fmla="val 7092"/>
              </a:avLst>
            </a:prstGeom>
            <a:noFill/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7B74A88-1789-4BD7-98BE-8DD1CB268C9C}"/>
                </a:ext>
              </a:extLst>
            </p:cNvPr>
            <p:cNvGrpSpPr/>
            <p:nvPr/>
          </p:nvGrpSpPr>
          <p:grpSpPr>
            <a:xfrm>
              <a:off x="507277" y="2364550"/>
              <a:ext cx="326645" cy="329026"/>
              <a:chOff x="3777169" y="3860653"/>
              <a:chExt cx="326645" cy="3290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24E5A2-4E75-43EE-A8A7-3867C44B1DFF}"/>
                  </a:ext>
                </a:extLst>
              </p:cNvPr>
              <p:cNvSpPr/>
              <p:nvPr/>
            </p:nvSpPr>
            <p:spPr>
              <a:xfrm>
                <a:off x="3836194" y="3860653"/>
                <a:ext cx="198564" cy="326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F9A51E96-965F-439A-A5E3-5B0143070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169" y="3863034"/>
                <a:ext cx="326645" cy="326645"/>
              </a:xfrm>
              <a:prstGeom prst="rect">
                <a:avLst/>
              </a:prstGeom>
            </p:spPr>
          </p:pic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A58A482-E975-4F88-9DDF-C23FDD0DC0C4}"/>
                </a:ext>
              </a:extLst>
            </p:cNvPr>
            <p:cNvSpPr txBox="1"/>
            <p:nvPr/>
          </p:nvSpPr>
          <p:spPr>
            <a:xfrm>
              <a:off x="450535" y="2685314"/>
              <a:ext cx="584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Site 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A1446B-A36D-4FCD-BCF8-D057A75D96A4}"/>
              </a:ext>
            </a:extLst>
          </p:cNvPr>
          <p:cNvGrpSpPr/>
          <p:nvPr/>
        </p:nvGrpSpPr>
        <p:grpSpPr>
          <a:xfrm>
            <a:off x="5389143" y="2419667"/>
            <a:ext cx="3126206" cy="1621736"/>
            <a:chOff x="5389143" y="2419667"/>
            <a:chExt cx="3126206" cy="162173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35928EF-2CE0-4C7F-A0DE-F26B652FDF16}"/>
                </a:ext>
              </a:extLst>
            </p:cNvPr>
            <p:cNvSpPr/>
            <p:nvPr/>
          </p:nvSpPr>
          <p:spPr>
            <a:xfrm>
              <a:off x="5389143" y="2419667"/>
              <a:ext cx="3126206" cy="1584198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5" name="Picture 104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C928F335-B070-4D83-9476-A1B639B03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508" y="3713803"/>
              <a:ext cx="327600" cy="32760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149478-20A7-4DBC-9CA5-21F281586E9E}"/>
              </a:ext>
            </a:extLst>
          </p:cNvPr>
          <p:cNvGrpSpPr/>
          <p:nvPr/>
        </p:nvGrpSpPr>
        <p:grpSpPr>
          <a:xfrm>
            <a:off x="4899279" y="1380192"/>
            <a:ext cx="3737444" cy="3168703"/>
            <a:chOff x="4899279" y="1380192"/>
            <a:chExt cx="3737444" cy="3168703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EE93E87-2E89-4951-BB25-25922FC7992A}"/>
                </a:ext>
              </a:extLst>
            </p:cNvPr>
            <p:cNvSpPr/>
            <p:nvPr/>
          </p:nvSpPr>
          <p:spPr>
            <a:xfrm>
              <a:off x="5121872" y="1380192"/>
              <a:ext cx="3514851" cy="2922257"/>
            </a:xfrm>
            <a:prstGeom prst="roundRect">
              <a:avLst>
                <a:gd name="adj" fmla="val 7092"/>
              </a:avLst>
            </a:prstGeom>
            <a:noFill/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E99B5A-3DE1-4544-AD47-D6F3E6A3B2E8}"/>
                </a:ext>
              </a:extLst>
            </p:cNvPr>
            <p:cNvGrpSpPr/>
            <p:nvPr/>
          </p:nvGrpSpPr>
          <p:grpSpPr>
            <a:xfrm>
              <a:off x="4946040" y="3894362"/>
              <a:ext cx="490468" cy="490467"/>
              <a:chOff x="4317207" y="3894362"/>
              <a:chExt cx="490468" cy="490467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B66CA60B-BB3E-4AAB-8B4B-A952B22EF183}"/>
                  </a:ext>
                </a:extLst>
              </p:cNvPr>
              <p:cNvSpPr/>
              <p:nvPr/>
            </p:nvSpPr>
            <p:spPr>
              <a:xfrm>
                <a:off x="4317207" y="3976274"/>
                <a:ext cx="490468" cy="326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1" name="Picture 11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C39245E8-F9A1-4A96-BB27-56F32A81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7208" y="3894362"/>
                <a:ext cx="490467" cy="490467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2940BC-5422-49A3-8150-ADA743E9F86C}"/>
                </a:ext>
              </a:extLst>
            </p:cNvPr>
            <p:cNvSpPr txBox="1"/>
            <p:nvPr/>
          </p:nvSpPr>
          <p:spPr>
            <a:xfrm>
              <a:off x="4899279" y="4302674"/>
              <a:ext cx="584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Azure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08D53AD-DE27-42EC-BABA-FD11B4B03B3E}"/>
              </a:ext>
            </a:extLst>
          </p:cNvPr>
          <p:cNvGrpSpPr/>
          <p:nvPr/>
        </p:nvGrpSpPr>
        <p:grpSpPr>
          <a:xfrm>
            <a:off x="3707095" y="1702430"/>
            <a:ext cx="1414777" cy="648182"/>
            <a:chOff x="3707095" y="1632580"/>
            <a:chExt cx="1414777" cy="648182"/>
          </a:xfrm>
        </p:grpSpPr>
        <p:sp>
          <p:nvSpPr>
            <p:cNvPr id="113" name="Arrow: Left-Right 112">
              <a:extLst>
                <a:ext uri="{FF2B5EF4-FFF2-40B4-BE49-F238E27FC236}">
                  <a16:creationId xmlns:a16="http://schemas.microsoft.com/office/drawing/2014/main" id="{F2A85A97-8F44-4377-8A03-0CEBE50B04EC}"/>
                </a:ext>
              </a:extLst>
            </p:cNvPr>
            <p:cNvSpPr/>
            <p:nvPr/>
          </p:nvSpPr>
          <p:spPr>
            <a:xfrm>
              <a:off x="3707095" y="1632580"/>
              <a:ext cx="1414777" cy="648182"/>
            </a:xfrm>
            <a:prstGeom prst="leftRightArrow">
              <a:avLst/>
            </a:prstGeom>
            <a:solidFill>
              <a:schemeClr val="bg1"/>
            </a:solidFill>
            <a:ln w="9525"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4" name="Picture 113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C18DC7DB-12F7-40F1-938F-E86AEF6EE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683" y="1804287"/>
              <a:ext cx="327600" cy="3276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8BB9B8A-8EEE-4D5D-874A-00141414A5BD}"/>
              </a:ext>
            </a:extLst>
          </p:cNvPr>
          <p:cNvGrpSpPr/>
          <p:nvPr/>
        </p:nvGrpSpPr>
        <p:grpSpPr>
          <a:xfrm>
            <a:off x="5287601" y="3115741"/>
            <a:ext cx="327600" cy="327600"/>
            <a:chOff x="4338787" y="3169812"/>
            <a:chExt cx="327600" cy="3276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04F0EF3-191E-4FFD-95EF-8A7BC081F2E3}"/>
                </a:ext>
              </a:extLst>
            </p:cNvPr>
            <p:cNvSpPr/>
            <p:nvPr/>
          </p:nvSpPr>
          <p:spPr>
            <a:xfrm>
              <a:off x="4371975" y="3300413"/>
              <a:ext cx="259556" cy="18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F9320B0-1CEC-4EB2-9E27-0B1B6ABFC739}"/>
                </a:ext>
              </a:extLst>
            </p:cNvPr>
            <p:cNvSpPr/>
            <p:nvPr/>
          </p:nvSpPr>
          <p:spPr>
            <a:xfrm>
              <a:off x="4419600" y="3215557"/>
              <a:ext cx="152400" cy="18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5E1E6B5-21E3-41BC-81D7-E11A1289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787" y="3169812"/>
              <a:ext cx="327600" cy="327600"/>
            </a:xfrm>
            <a:prstGeom prst="rect">
              <a:avLst/>
            </a:prstGeom>
          </p:spPr>
        </p:pic>
      </p:grpSp>
      <p:pic>
        <p:nvPicPr>
          <p:cNvPr id="119" name="Picture 1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E0FBBC-ABD4-4A1E-BB21-B39BBA1F614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1428188"/>
            <a:ext cx="624116" cy="327600"/>
          </a:xfrm>
          <a:prstGeom prst="rect">
            <a:avLst/>
          </a:prstGeom>
        </p:spPr>
      </p:pic>
      <p:pic>
        <p:nvPicPr>
          <p:cNvPr id="120" name="Picture 1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44B842-224E-464E-B610-04A46145E62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1712379"/>
            <a:ext cx="624116" cy="327600"/>
          </a:xfrm>
          <a:prstGeom prst="rect">
            <a:avLst/>
          </a:prstGeom>
        </p:spPr>
      </p:pic>
      <p:pic>
        <p:nvPicPr>
          <p:cNvPr id="121" name="Picture 1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188C17-F1F0-45C3-9E6F-CD62C259FC7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1996570"/>
            <a:ext cx="624116" cy="327600"/>
          </a:xfrm>
          <a:prstGeom prst="rect">
            <a:avLst/>
          </a:prstGeom>
        </p:spPr>
      </p:pic>
      <p:pic>
        <p:nvPicPr>
          <p:cNvPr id="122" name="Picture 1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35D40C-90FE-4FBC-8B3D-3F5357F1F21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2646" y="2280762"/>
            <a:ext cx="624116" cy="32760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2D5920-12C5-4BA1-B416-60FA28DFB91A}"/>
              </a:ext>
            </a:extLst>
          </p:cNvPr>
          <p:cNvGrpSpPr/>
          <p:nvPr/>
        </p:nvGrpSpPr>
        <p:grpSpPr>
          <a:xfrm>
            <a:off x="873125" y="3066834"/>
            <a:ext cx="1351685" cy="637721"/>
            <a:chOff x="873125" y="3066834"/>
            <a:chExt cx="1351685" cy="637721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5FC0B57-6831-4C5B-8C9D-86342F4CE9BF}"/>
                </a:ext>
              </a:extLst>
            </p:cNvPr>
            <p:cNvSpPr/>
            <p:nvPr/>
          </p:nvSpPr>
          <p:spPr>
            <a:xfrm>
              <a:off x="873125" y="3083552"/>
              <a:ext cx="1351685" cy="621003"/>
            </a:xfrm>
            <a:prstGeom prst="roundRect">
              <a:avLst>
                <a:gd name="adj" fmla="val 7092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 dirty="0"/>
            </a:p>
            <a:p>
              <a:pPr algn="ctr"/>
              <a:endParaRPr lang="en-GB" sz="500" dirty="0"/>
            </a:p>
            <a:p>
              <a:pPr algn="ctr"/>
              <a:endParaRPr lang="en-GB" sz="500" dirty="0"/>
            </a:p>
            <a:p>
              <a:pPr algn="ctr"/>
              <a:endParaRPr lang="en-GB" sz="500" dirty="0"/>
            </a:p>
            <a:p>
              <a:pPr algn="ctr"/>
              <a:endParaRPr lang="en-GB" sz="500" dirty="0"/>
            </a:p>
            <a:p>
              <a:pPr algn="ctr"/>
              <a:endParaRPr lang="en-GB" sz="500" dirty="0"/>
            </a:p>
            <a:p>
              <a:pPr algn="ctr"/>
              <a:endParaRPr lang="en-GB" sz="6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Availability Group 01</a:t>
              </a:r>
            </a:p>
          </p:txBody>
        </p:sp>
        <p:pic>
          <p:nvPicPr>
            <p:cNvPr id="125" name="Picture 12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9D93E46-FDA2-4FD4-816D-27C6D1623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9" b="24871"/>
            <a:stretch/>
          </p:blipFill>
          <p:spPr>
            <a:xfrm>
              <a:off x="1541990" y="3066834"/>
              <a:ext cx="624116" cy="327600"/>
            </a:xfrm>
            <a:prstGeom prst="rect">
              <a:avLst/>
            </a:prstGeom>
          </p:spPr>
        </p:pic>
        <p:pic>
          <p:nvPicPr>
            <p:cNvPr id="126" name="Picture 12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F3F103E-3244-4E14-81D4-BBD4D03D2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9" b="24871"/>
            <a:stretch/>
          </p:blipFill>
          <p:spPr>
            <a:xfrm>
              <a:off x="1547412" y="3288686"/>
              <a:ext cx="624116" cy="327600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4CEB670-B8DB-4AC8-BD93-09265F4AE6B9}"/>
              </a:ext>
            </a:extLst>
          </p:cNvPr>
          <p:cNvGrpSpPr/>
          <p:nvPr/>
        </p:nvGrpSpPr>
        <p:grpSpPr>
          <a:xfrm>
            <a:off x="2823981" y="3074669"/>
            <a:ext cx="624116" cy="611791"/>
            <a:chOff x="2823981" y="3074669"/>
            <a:chExt cx="624116" cy="611791"/>
          </a:xfrm>
        </p:grpSpPr>
        <p:pic>
          <p:nvPicPr>
            <p:cNvPr id="128" name="Picture 12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5439281-5332-4082-8A05-CCEE9ECDF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9" b="24871"/>
            <a:stretch/>
          </p:blipFill>
          <p:spPr>
            <a:xfrm>
              <a:off x="2823981" y="3074669"/>
              <a:ext cx="624116" cy="327600"/>
            </a:xfrm>
            <a:prstGeom prst="rect">
              <a:avLst/>
            </a:prstGeom>
          </p:spPr>
        </p:pic>
        <p:pic>
          <p:nvPicPr>
            <p:cNvPr id="129" name="Picture 12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F71C36-B183-4C01-BB77-FAB7C7D94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9" b="24871"/>
            <a:stretch/>
          </p:blipFill>
          <p:spPr>
            <a:xfrm>
              <a:off x="2823981" y="3358860"/>
              <a:ext cx="624116" cy="327600"/>
            </a:xfrm>
            <a:prstGeom prst="rect">
              <a:avLst/>
            </a:prstGeom>
          </p:spPr>
        </p:pic>
      </p:grpSp>
      <p:pic>
        <p:nvPicPr>
          <p:cNvPr id="130" name="Picture 1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61F226-744E-464F-89D3-367F0FAA00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3981" y="3643051"/>
            <a:ext cx="624116" cy="327600"/>
          </a:xfrm>
          <a:prstGeom prst="rect">
            <a:avLst/>
          </a:prstGeom>
        </p:spPr>
      </p:pic>
      <p:pic>
        <p:nvPicPr>
          <p:cNvPr id="131" name="Picture 13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B4C411-4AB6-484E-95C2-769DF1748B7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2823981" y="3927243"/>
            <a:ext cx="624116" cy="3276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BE4720-766F-416F-8C52-21E4034BE418}"/>
              </a:ext>
            </a:extLst>
          </p:cNvPr>
          <p:cNvGrpSpPr/>
          <p:nvPr/>
        </p:nvGrpSpPr>
        <p:grpSpPr>
          <a:xfrm>
            <a:off x="1092178" y="1561775"/>
            <a:ext cx="1303074" cy="463939"/>
            <a:chOff x="1092178" y="1561775"/>
            <a:chExt cx="1303074" cy="463939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57D658FA-D801-4E43-A31B-E088B593667C}"/>
                </a:ext>
              </a:extLst>
            </p:cNvPr>
            <p:cNvSpPr/>
            <p:nvPr/>
          </p:nvSpPr>
          <p:spPr>
            <a:xfrm>
              <a:off x="1092178" y="1561775"/>
              <a:ext cx="1094968" cy="401641"/>
            </a:xfrm>
            <a:prstGeom prst="roundRect">
              <a:avLst>
                <a:gd name="adj" fmla="val 709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4" name="Picture 13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2D306519-EA3F-4C93-8CD1-3A19AEC8C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9" b="24871"/>
            <a:stretch/>
          </p:blipFill>
          <p:spPr>
            <a:xfrm>
              <a:off x="1771136" y="1698114"/>
              <a:ext cx="624116" cy="327600"/>
            </a:xfrm>
            <a:prstGeom prst="rect">
              <a:avLst/>
            </a:prstGeom>
          </p:spPr>
        </p:pic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75C6871-3DD1-4172-B6A3-3129F7F32F72}"/>
              </a:ext>
            </a:extLst>
          </p:cNvPr>
          <p:cNvSpPr/>
          <p:nvPr/>
        </p:nvSpPr>
        <p:spPr>
          <a:xfrm>
            <a:off x="1092178" y="2087943"/>
            <a:ext cx="1094968" cy="401641"/>
          </a:xfrm>
          <a:prstGeom prst="roundRect">
            <a:avLst>
              <a:gd name="adj" fmla="val 709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7D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3FCC36-9262-46FF-8A4C-61E727C0640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1771136" y="2224282"/>
            <a:ext cx="624116" cy="32760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467E208-78DA-4397-B68A-5B239550C7A2}"/>
              </a:ext>
            </a:extLst>
          </p:cNvPr>
          <p:cNvGrpSpPr/>
          <p:nvPr/>
        </p:nvGrpSpPr>
        <p:grpSpPr>
          <a:xfrm>
            <a:off x="1123240" y="2120430"/>
            <a:ext cx="510692" cy="357376"/>
            <a:chOff x="1123240" y="2120430"/>
            <a:chExt cx="510692" cy="357376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36FD526-F545-440B-B1E3-C34A973B2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40" y="2120430"/>
              <a:ext cx="162000" cy="16200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6281CD62-6525-4DF3-848D-6BB69196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566" y="2120430"/>
              <a:ext cx="162000" cy="16200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81E1950-0EB0-4A75-82F1-7563F91EF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525" y="2120430"/>
              <a:ext cx="162000" cy="1620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27A916C2-C961-4362-A4F0-07633D28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647" y="2315806"/>
              <a:ext cx="162000" cy="16200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7848079-6F89-49D4-92C7-C1A372D6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973" y="2315806"/>
              <a:ext cx="162000" cy="162000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2E33BFB9-5CD2-4B80-9F94-E02BBC226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932" y="2315806"/>
              <a:ext cx="162000" cy="162000"/>
            </a:xfrm>
            <a:prstGeom prst="rect">
              <a:avLst/>
            </a:prstGeom>
          </p:spPr>
        </p:pic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EC8B8F63-0B73-4037-AA1A-AE40962DAAFB}"/>
              </a:ext>
            </a:extLst>
          </p:cNvPr>
          <p:cNvSpPr/>
          <p:nvPr/>
        </p:nvSpPr>
        <p:spPr>
          <a:xfrm>
            <a:off x="1044790" y="3814476"/>
            <a:ext cx="1094968" cy="401641"/>
          </a:xfrm>
          <a:prstGeom prst="roundRect">
            <a:avLst>
              <a:gd name="adj" fmla="val 709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7D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5" name="Picture 1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B9B117-4CC5-4C8C-8C0F-EF306394D0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b="24871"/>
          <a:stretch/>
        </p:blipFill>
        <p:spPr>
          <a:xfrm>
            <a:off x="1723748" y="3950815"/>
            <a:ext cx="624116" cy="3276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511D3B2F-07CE-4F43-B78C-BC33B5C735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2" y="3846963"/>
            <a:ext cx="162000" cy="162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E9C0615-4087-4880-BEDA-DB88C4A813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78" y="3846963"/>
            <a:ext cx="162000" cy="16200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F782C422-FF21-41E4-9298-0128A1E1DD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" y="4042339"/>
            <a:ext cx="162000" cy="162000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7255125-58E6-4996-A109-54E4441F661B}"/>
              </a:ext>
            </a:extLst>
          </p:cNvPr>
          <p:cNvGrpSpPr/>
          <p:nvPr/>
        </p:nvGrpSpPr>
        <p:grpSpPr>
          <a:xfrm>
            <a:off x="6963781" y="2479805"/>
            <a:ext cx="1497950" cy="1447437"/>
            <a:chOff x="6963781" y="2479805"/>
            <a:chExt cx="1497950" cy="1447437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9AF28803-82EC-4B9C-A714-5C03B0C670BC}"/>
                </a:ext>
              </a:extLst>
            </p:cNvPr>
            <p:cNvSpPr/>
            <p:nvPr/>
          </p:nvSpPr>
          <p:spPr>
            <a:xfrm>
              <a:off x="6963781" y="2479805"/>
              <a:ext cx="1497950" cy="1447437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7D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E82D3FD-2A9A-455A-B6C8-5293EFB1B5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93228" y="3585134"/>
              <a:ext cx="327600" cy="327600"/>
              <a:chOff x="3943840" y="2356323"/>
              <a:chExt cx="780290" cy="780290"/>
            </a:xfrm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2AC8345F-6CAD-47DA-AD5B-B8BD4421D26F}"/>
                  </a:ext>
                </a:extLst>
              </p:cNvPr>
              <p:cNvSpPr/>
              <p:nvPr/>
            </p:nvSpPr>
            <p:spPr>
              <a:xfrm rot="18887353">
                <a:off x="4064886" y="2466728"/>
                <a:ext cx="539682" cy="5615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3" name="Picture 152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299E199B-4ACA-47CA-A4A9-3D371E75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3840" y="2356323"/>
                <a:ext cx="780290" cy="780290"/>
              </a:xfrm>
              <a:prstGeom prst="rect">
                <a:avLst/>
              </a:prstGeom>
            </p:spPr>
          </p:pic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992A7D3-9C3A-4B74-993F-E871C36713D4}"/>
              </a:ext>
            </a:extLst>
          </p:cNvPr>
          <p:cNvGrpSpPr/>
          <p:nvPr/>
        </p:nvGrpSpPr>
        <p:grpSpPr>
          <a:xfrm>
            <a:off x="3695885" y="3143735"/>
            <a:ext cx="1591716" cy="247360"/>
            <a:chOff x="3695885" y="3143735"/>
            <a:chExt cx="1591716" cy="24736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876093A-07D8-49D6-B646-EFBE9494B5DA}"/>
                </a:ext>
              </a:extLst>
            </p:cNvPr>
            <p:cNvGrpSpPr/>
            <p:nvPr/>
          </p:nvGrpSpPr>
          <p:grpSpPr>
            <a:xfrm>
              <a:off x="3695885" y="3154168"/>
              <a:ext cx="1591716" cy="236927"/>
              <a:chOff x="3695885" y="3154168"/>
              <a:chExt cx="1591716" cy="236927"/>
            </a:xfrm>
          </p:grpSpPr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F854441A-0608-499B-A05B-89FA75C6162E}"/>
                  </a:ext>
                </a:extLst>
              </p:cNvPr>
              <p:cNvCxnSpPr>
                <a:cxnSpLocks/>
                <a:stCxn id="118" idx="1"/>
              </p:cNvCxnSpPr>
              <p:nvPr/>
            </p:nvCxnSpPr>
            <p:spPr>
              <a:xfrm flipH="1">
                <a:off x="3695885" y="3279541"/>
                <a:ext cx="1591716" cy="0"/>
              </a:xfrm>
              <a:prstGeom prst="straightConnector1">
                <a:avLst/>
              </a:prstGeom>
              <a:ln w="12700">
                <a:solidFill>
                  <a:srgbClr val="0079D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6CC4E14-05F7-4282-BB81-143C5A121D8A}"/>
                  </a:ext>
                </a:extLst>
              </p:cNvPr>
              <p:cNvGrpSpPr/>
              <p:nvPr/>
            </p:nvGrpSpPr>
            <p:grpSpPr>
              <a:xfrm>
                <a:off x="4034835" y="3154168"/>
                <a:ext cx="780290" cy="236927"/>
                <a:chOff x="4034835" y="3051757"/>
                <a:chExt cx="780290" cy="236927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66B52AD-2DDD-4B82-8C41-C2AE9EAF3390}"/>
                    </a:ext>
                  </a:extLst>
                </p:cNvPr>
                <p:cNvSpPr/>
                <p:nvPr/>
              </p:nvSpPr>
              <p:spPr>
                <a:xfrm>
                  <a:off x="4099128" y="3105335"/>
                  <a:ext cx="88671" cy="129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60" name="Picture 159" descr="A close up of a logo&#10;&#10;Description generated with very high confidence">
                  <a:extLst>
                    <a:ext uri="{FF2B5EF4-FFF2-40B4-BE49-F238E27FC236}">
                      <a16:creationId xmlns:a16="http://schemas.microsoft.com/office/drawing/2014/main" id="{E914B340-B073-495E-8C31-154FE7378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870" b="34766"/>
                <a:stretch/>
              </p:blipFill>
              <p:spPr>
                <a:xfrm>
                  <a:off x="4034835" y="3051757"/>
                  <a:ext cx="780290" cy="236927"/>
                </a:xfrm>
                <a:prstGeom prst="rect">
                  <a:avLst/>
                </a:prstGeom>
              </p:spPr>
            </p:pic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D1E6F52-71F0-4CED-8B25-242D495116BF}"/>
                </a:ext>
              </a:extLst>
            </p:cNvPr>
            <p:cNvSpPr txBox="1"/>
            <p:nvPr/>
          </p:nvSpPr>
          <p:spPr>
            <a:xfrm>
              <a:off x="4184245" y="3143735"/>
              <a:ext cx="707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+mj-lt"/>
                </a:rPr>
                <a:t>VPN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D1D10FB-3709-49BB-BF5F-B16181F151E8}"/>
              </a:ext>
            </a:extLst>
          </p:cNvPr>
          <p:cNvGrpSpPr/>
          <p:nvPr/>
        </p:nvGrpSpPr>
        <p:grpSpPr>
          <a:xfrm>
            <a:off x="1001175" y="3164269"/>
            <a:ext cx="341366" cy="357376"/>
            <a:chOff x="1001175" y="3164269"/>
            <a:chExt cx="341366" cy="357376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5FC8E8C-1850-4B32-8F4D-6C307EFA4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75" y="3164269"/>
              <a:ext cx="162000" cy="162000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98991382-4B4B-464C-97B1-8FE0040BB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134" y="3164269"/>
              <a:ext cx="162000" cy="16200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FFB11DB6-384E-46C5-94B7-859E27428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82" y="3359645"/>
              <a:ext cx="162000" cy="162000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2E3537B-3D26-497C-A84C-FA605148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541" y="3359645"/>
              <a:ext cx="162000" cy="162000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2972631-DC0F-4A06-9718-98BB2829738B}"/>
              </a:ext>
            </a:extLst>
          </p:cNvPr>
          <p:cNvGrpSpPr/>
          <p:nvPr/>
        </p:nvGrpSpPr>
        <p:grpSpPr>
          <a:xfrm>
            <a:off x="1249585" y="3846963"/>
            <a:ext cx="336959" cy="357376"/>
            <a:chOff x="1249585" y="3846963"/>
            <a:chExt cx="336959" cy="357376"/>
          </a:xfrm>
        </p:grpSpPr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6FDDDE39-D241-4387-8140-EFD6E39A7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137" y="3846963"/>
              <a:ext cx="162000" cy="1620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9DEBB9B0-0F16-4423-996B-9CD18EF86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85" y="4042339"/>
              <a:ext cx="162000" cy="162000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E65F9FD4-1B6B-44E4-BFB3-6072F7C33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44" y="4042339"/>
              <a:ext cx="162000" cy="162000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B54191E-3550-4A4B-9591-CC50F670A96B}"/>
              </a:ext>
            </a:extLst>
          </p:cNvPr>
          <p:cNvGrpSpPr/>
          <p:nvPr/>
        </p:nvGrpSpPr>
        <p:grpSpPr>
          <a:xfrm>
            <a:off x="1123240" y="1594262"/>
            <a:ext cx="510692" cy="357376"/>
            <a:chOff x="1123240" y="1594262"/>
            <a:chExt cx="510692" cy="357376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5002B8B-27B2-4577-B2C9-E4A0E522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40" y="1594262"/>
              <a:ext cx="162000" cy="162000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81AD8176-83F7-410F-8EFB-91D2B0A3C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566" y="1594262"/>
              <a:ext cx="162000" cy="16200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776EBFC3-773B-4999-9B5A-8CD8F15AB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525" y="1594262"/>
              <a:ext cx="162000" cy="162000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BE992F61-40B2-47C2-977F-CBC6205C3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647" y="1789638"/>
              <a:ext cx="162000" cy="16200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BBCC42C8-D78E-4287-99C1-D65A0C027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973" y="1789638"/>
              <a:ext cx="162000" cy="16200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8685F27-1861-4664-B506-CA4E5C9EE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932" y="1789638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67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35802E-6 L 0.5408 -0.297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-14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08 -0.29629 L 0.77188 0.066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457E-6 L 0.3533 0.056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55313 -0.4317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-2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13 -0.43179 L 0.74514 -0.16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1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45679E-6 L 0.3533 -0.109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-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0.66181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81 -0.00185 L 0.66233 0.3086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D3F0-43A4-44BA-A741-2E1CA8CA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649" y="1000897"/>
            <a:ext cx="6925015" cy="469557"/>
          </a:xfrm>
        </p:spPr>
        <p:txBody>
          <a:bodyPr/>
          <a:lstStyle/>
          <a:p>
            <a:r>
              <a:rPr lang="en-US" sz="3200" dirty="0"/>
              <a:t>                Database Migration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8BB07-A6A2-4288-9862-13FB153C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22" y="1628711"/>
            <a:ext cx="5064401" cy="2679980"/>
          </a:xfrm>
        </p:spPr>
        <p:txBody>
          <a:bodyPr/>
          <a:lstStyle/>
          <a:p>
            <a:r>
              <a:rPr lang="en-US" sz="1400" b="1" dirty="0"/>
              <a:t>Fully managed, reliable and seamless, migration service for both operational databases and data warehouses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Minimal down time migrations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Homogeneous and heterogeneous source-target pairs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357D778-A864-40D8-AF02-AEBE27EF8A5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7004" y="1165788"/>
          <a:ext cx="1786103" cy="133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orelDRAW" r:id="rId4" imgW="656367" imgH="488632" progId="CorelDraw.Graphic.17">
                  <p:embed/>
                </p:oleObj>
              </mc:Choice>
              <mc:Fallback>
                <p:oleObj name="CorelDRAW" r:id="rId4" imgW="656367" imgH="488632" progId="CorelDraw.Graphic.17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6357D778-A864-40D8-AF02-AEBE27EF8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004" y="1165788"/>
                        <a:ext cx="1786103" cy="133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67D3845-1827-4B2C-BFEF-987038FCB7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4610" y="3443208"/>
          <a:ext cx="849370" cy="110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orelDRAW" r:id="rId6" imgW="306332" imgH="398009" progId="CorelDraw.Graphic.17">
                  <p:embed/>
                </p:oleObj>
              </mc:Choice>
              <mc:Fallback>
                <p:oleObj name="CorelDRAW" r:id="rId6" imgW="306332" imgH="398009" progId="CorelDraw.Graphic.17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67D3845-1827-4B2C-BFEF-987038FCB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4610" y="3443208"/>
                        <a:ext cx="849370" cy="110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B9FB4C59-DCE2-4E5D-B3E5-776D4B73142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50572" y="3443208"/>
          <a:ext cx="849370" cy="110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orelDRAW" r:id="rId8" imgW="306332" imgH="398009" progId="CorelDraw.Graphic.17">
                  <p:embed/>
                </p:oleObj>
              </mc:Choice>
              <mc:Fallback>
                <p:oleObj name="CorelDRAW" r:id="rId8" imgW="306332" imgH="398009" progId="CorelDraw.Graphic.17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B9FB4C59-DCE2-4E5D-B3E5-776D4B7314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0572" y="3443208"/>
                        <a:ext cx="849370" cy="110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28AB1-4401-42FC-AEDB-BDA060443679}"/>
              </a:ext>
            </a:extLst>
          </p:cNvPr>
          <p:cNvCxnSpPr>
            <a:cxnSpLocks/>
          </p:cNvCxnSpPr>
          <p:nvPr/>
        </p:nvCxnSpPr>
        <p:spPr>
          <a:xfrm flipV="1">
            <a:off x="1129295" y="2324100"/>
            <a:ext cx="0" cy="1332010"/>
          </a:xfrm>
          <a:prstGeom prst="straightConnector1">
            <a:avLst/>
          </a:prstGeom>
          <a:ln w="76200">
            <a:solidFill>
              <a:srgbClr val="DC5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03B34-B504-46BC-92F5-076C734F64C9}"/>
              </a:ext>
            </a:extLst>
          </p:cNvPr>
          <p:cNvCxnSpPr>
            <a:cxnSpLocks/>
          </p:cNvCxnSpPr>
          <p:nvPr/>
        </p:nvCxnSpPr>
        <p:spPr>
          <a:xfrm flipV="1">
            <a:off x="2075256" y="2324100"/>
            <a:ext cx="0" cy="1332010"/>
          </a:xfrm>
          <a:prstGeom prst="straightConnector1">
            <a:avLst/>
          </a:prstGeom>
          <a:ln w="76200">
            <a:solidFill>
              <a:srgbClr val="7EB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50A0-D8A5-4BF7-9308-C49E1001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to Managed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92C6-2346-49EE-AE0B-AD85D4D3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Active Directory connectivity for Authentication</a:t>
            </a:r>
          </a:p>
          <a:p>
            <a:pPr lvl="1"/>
            <a:r>
              <a:rPr lang="en-GB" dirty="0"/>
              <a:t>Need to configure Active Directory to sync to Azure Active Directory</a:t>
            </a:r>
          </a:p>
          <a:p>
            <a:pPr lvl="1"/>
            <a:r>
              <a:rPr lang="en-GB" dirty="0"/>
              <a:t>Make use of Azure AD Connect</a:t>
            </a:r>
          </a:p>
          <a:p>
            <a:pPr lvl="1"/>
            <a:endParaRPr lang="en-GB" dirty="0"/>
          </a:p>
          <a:p>
            <a:r>
              <a:rPr lang="en-GB" dirty="0"/>
              <a:t>Migration of Instance level objects</a:t>
            </a:r>
          </a:p>
          <a:p>
            <a:pPr lvl="1"/>
            <a:r>
              <a:rPr lang="en-GB" dirty="0"/>
              <a:t>Credentials, Logins, Jobs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42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DD2-A01B-40E0-BA1B-141B8348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to Managed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2924-4102-4290-97FB-E6B2B77A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Migration Leverages Backup to URL</a:t>
            </a:r>
          </a:p>
          <a:p>
            <a:pPr lvl="1"/>
            <a:r>
              <a:rPr lang="en-GB" dirty="0"/>
              <a:t>Available in SQL Server 2012+</a:t>
            </a:r>
          </a:p>
          <a:p>
            <a:pPr lvl="1"/>
            <a:r>
              <a:rPr lang="en-GB" dirty="0"/>
              <a:t>Roll your own for SQL Server 2005 SP4/2008/2008R2</a:t>
            </a:r>
          </a:p>
          <a:p>
            <a:pPr lvl="1"/>
            <a:endParaRPr lang="en-GB" dirty="0"/>
          </a:p>
          <a:p>
            <a:r>
              <a:rPr lang="en-GB" dirty="0"/>
              <a:t>Reduce costs with license transportability</a:t>
            </a:r>
          </a:p>
          <a:p>
            <a:pPr lvl="1"/>
            <a:r>
              <a:rPr lang="en-GB" dirty="0"/>
              <a:t>Need on-premises SA licensing</a:t>
            </a:r>
          </a:p>
          <a:p>
            <a:pPr lvl="1"/>
            <a:r>
              <a:rPr lang="en-GB" dirty="0"/>
              <a:t>Similar principal to existing IaaS option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BC6E-A49F-4814-B798-EA2F409F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EC7F-6691-4F75-A6EF-A311AF9C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PaaS alternative to SQL Server on-premises or IaaS VMs</a:t>
            </a:r>
          </a:p>
          <a:p>
            <a:pPr lvl="1"/>
            <a:endParaRPr lang="en-GB" dirty="0"/>
          </a:p>
          <a:p>
            <a:r>
              <a:rPr lang="en-GB" dirty="0"/>
              <a:t>High feature coverage against retail SQL Server product</a:t>
            </a:r>
          </a:p>
          <a:p>
            <a:pPr lvl="1"/>
            <a:endParaRPr lang="en-GB" dirty="0"/>
          </a:p>
          <a:p>
            <a:r>
              <a:rPr lang="en-GB" dirty="0"/>
              <a:t>Migration path uses established, trusted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Thank You for your time and attention.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person, man, indoor, window&#10;&#10;Description generated with very high confidence">
            <a:extLst>
              <a:ext uri="{FF2B5EF4-FFF2-40B4-BE49-F238E27FC236}">
                <a16:creationId xmlns:a16="http://schemas.microsoft.com/office/drawing/2014/main" id="{7A5234D5-222B-475F-A03D-8EBDC513C1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r="23830" b="2"/>
          <a:stretch/>
        </p:blipFill>
        <p:spPr>
          <a:xfrm>
            <a:off x="21" y="884070"/>
            <a:ext cx="2879104" cy="4259429"/>
          </a:xfrm>
          <a:prstGeom prst="rect">
            <a:avLst/>
          </a:prstGeom>
          <a:effectLst/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30E1299-B81D-465E-BCA8-FC64930A2944}"/>
              </a:ext>
            </a:extLst>
          </p:cNvPr>
          <p:cNvSpPr txBox="1">
            <a:spLocks/>
          </p:cNvSpPr>
          <p:nvPr/>
        </p:nvSpPr>
        <p:spPr>
          <a:xfrm>
            <a:off x="2895398" y="1301751"/>
            <a:ext cx="2727527" cy="96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Calibri Light" panose="020F0302020204030204" pitchFamily="34" charset="0"/>
              <a:buChar char="⁞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Ubuntu" panose="020B0504030602030204" pitchFamily="34" charset="0"/>
              <a:buChar char=":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alibri Light" panose="020F030202020403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alibri Light" panose="020F0302020204030204" pitchFamily="34" charset="0"/>
              <a:buChar char="⁞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alibri Light" panose="020F0302020204030204" pitchFamily="34" charset="0"/>
              <a:buChar char="⁞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Calibri Light" panose="020F0302020204030204" pitchFamily="34" charset="0"/>
              <a:buNone/>
            </a:pPr>
            <a:r>
              <a:rPr lang="en-GB" sz="2000" b="1" dirty="0"/>
              <a:t>John Q. Martin</a:t>
            </a:r>
          </a:p>
          <a:p>
            <a:pPr marL="0" indent="0">
              <a:spcBef>
                <a:spcPts val="0"/>
              </a:spcBef>
              <a:buFont typeface="Calibri Light" panose="020F0302020204030204" pitchFamily="34" charset="0"/>
              <a:buNone/>
            </a:pPr>
            <a:r>
              <a:rPr lang="en-GB" sz="1500" dirty="0"/>
              <a:t>Product Manager for SentryOne</a:t>
            </a:r>
          </a:p>
          <a:p>
            <a:pPr marL="0" indent="0">
              <a:spcBef>
                <a:spcPts val="0"/>
              </a:spcBef>
              <a:buFont typeface="Calibri Light" panose="020F0302020204030204" pitchFamily="34" charset="0"/>
              <a:buNone/>
            </a:pPr>
            <a:r>
              <a:rPr lang="en-GB" sz="1500" i="1" dirty="0"/>
              <a:t>Microsoft Data Platform MVP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DD2086-2B5D-4898-876A-18E510F5FD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55" y="1349876"/>
            <a:ext cx="1558290" cy="6287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F248A0-5600-4A13-9905-02449BD2A5EA}"/>
              </a:ext>
            </a:extLst>
          </p:cNvPr>
          <p:cNvSpPr txBox="1"/>
          <p:nvPr/>
        </p:nvSpPr>
        <p:spPr>
          <a:xfrm>
            <a:off x="2982025" y="2387400"/>
            <a:ext cx="362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Over a decade of experience with SQL Server as a Dev, DBA and BI Dev. Most recently working as a Premier Field Engineer with Microsoft UK.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42DC95-BE61-4334-BE44-0D811E92165B}"/>
              </a:ext>
            </a:extLst>
          </p:cNvPr>
          <p:cNvCxnSpPr>
            <a:cxnSpLocks/>
          </p:cNvCxnSpPr>
          <p:nvPr/>
        </p:nvCxnSpPr>
        <p:spPr>
          <a:xfrm flipV="1">
            <a:off x="2982025" y="3539945"/>
            <a:ext cx="330708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51E2CC-08D5-4524-9681-001B2DD83552}"/>
              </a:ext>
            </a:extLst>
          </p:cNvPr>
          <p:cNvGrpSpPr/>
          <p:nvPr/>
        </p:nvGrpSpPr>
        <p:grpSpPr>
          <a:xfrm>
            <a:off x="3048833" y="3603494"/>
            <a:ext cx="406800" cy="406800"/>
            <a:chOff x="5667308" y="3787000"/>
            <a:chExt cx="406800" cy="406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C493A4-0CDF-45EB-8CFE-A3D876C70CCF}"/>
                </a:ext>
              </a:extLst>
            </p:cNvPr>
            <p:cNvSpPr/>
            <p:nvPr/>
          </p:nvSpPr>
          <p:spPr>
            <a:xfrm>
              <a:off x="5667308" y="3787000"/>
              <a:ext cx="406800" cy="406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hlinkClick r:id="rId4"/>
              <a:extLst>
                <a:ext uri="{FF2B5EF4-FFF2-40B4-BE49-F238E27FC236}">
                  <a16:creationId xmlns:a16="http://schemas.microsoft.com/office/drawing/2014/main" id="{EC6A2273-76AE-41A9-A4BB-19A3A6DBF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708" y="3855400"/>
              <a:ext cx="270000" cy="2700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0399C11-23CD-4B77-8AAA-E49E54ECE4E7}"/>
              </a:ext>
            </a:extLst>
          </p:cNvPr>
          <p:cNvSpPr txBox="1"/>
          <p:nvPr/>
        </p:nvSpPr>
        <p:spPr>
          <a:xfrm>
            <a:off x="3407475" y="3668395"/>
            <a:ext cx="125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@</a:t>
            </a:r>
            <a:r>
              <a:rPr lang="en-GB" sz="1200" dirty="0" err="1">
                <a:latin typeface="+mj-lt"/>
              </a:rPr>
              <a:t>SQLDiplomat</a:t>
            </a:r>
            <a:endParaRPr lang="en-GB" sz="1200" dirty="0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733795-C1C7-48C6-81FA-3F07C6E8768C}"/>
              </a:ext>
            </a:extLst>
          </p:cNvPr>
          <p:cNvCxnSpPr/>
          <p:nvPr/>
        </p:nvCxnSpPr>
        <p:spPr>
          <a:xfrm>
            <a:off x="4657725" y="3668395"/>
            <a:ext cx="0" cy="273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3B96FE-2BE0-4182-B237-1CCE07E3A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68" y="3671894"/>
            <a:ext cx="306667" cy="27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189EDD2-9AB1-4CED-9007-D702EA3269B8}"/>
              </a:ext>
            </a:extLst>
          </p:cNvPr>
          <p:cNvSpPr txBox="1"/>
          <p:nvPr/>
        </p:nvSpPr>
        <p:spPr>
          <a:xfrm>
            <a:off x="5038855" y="3662645"/>
            <a:ext cx="125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/</a:t>
            </a:r>
            <a:r>
              <a:rPr lang="en-GB" sz="1200" dirty="0" err="1">
                <a:latin typeface="+mj-lt"/>
              </a:rPr>
              <a:t>JohnQMartin</a:t>
            </a:r>
            <a:endParaRPr lang="en-GB" sz="12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EBC14A-4475-486E-AC2F-1233218A35B0}"/>
              </a:ext>
            </a:extLst>
          </p:cNvPr>
          <p:cNvSpPr txBox="1"/>
          <p:nvPr/>
        </p:nvSpPr>
        <p:spPr>
          <a:xfrm>
            <a:off x="3454111" y="4022691"/>
            <a:ext cx="191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jmartin@SentryOne.com</a:t>
            </a:r>
          </a:p>
        </p:txBody>
      </p:sp>
      <p:pic>
        <p:nvPicPr>
          <p:cNvPr id="36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2207BF-3911-4969-863A-545F2E32F8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37" y="4025375"/>
            <a:ext cx="261791" cy="27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D2090C-6F4E-4CAB-8232-34C4F88C9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28" y="4391843"/>
            <a:ext cx="270000" cy="27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DABD23E-CAA6-4EC2-8835-38C4D4BB5EF8}"/>
              </a:ext>
            </a:extLst>
          </p:cNvPr>
          <p:cNvSpPr txBox="1"/>
          <p:nvPr/>
        </p:nvSpPr>
        <p:spPr>
          <a:xfrm>
            <a:off x="3454111" y="4391843"/>
            <a:ext cx="431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https://blogs.sentryone.com/author/JohnMartin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F3D5A8-0DC3-4A36-8722-325F01C5738F}"/>
              </a:ext>
            </a:extLst>
          </p:cNvPr>
          <p:cNvCxnSpPr>
            <a:cxnSpLocks/>
          </p:cNvCxnSpPr>
          <p:nvPr/>
        </p:nvCxnSpPr>
        <p:spPr>
          <a:xfrm flipV="1">
            <a:off x="2982025" y="1056630"/>
            <a:ext cx="473202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F43F4D-404D-40B4-9585-6B3FDAB29A7F}"/>
              </a:ext>
            </a:extLst>
          </p:cNvPr>
          <p:cNvCxnSpPr>
            <a:cxnSpLocks/>
          </p:cNvCxnSpPr>
          <p:nvPr/>
        </p:nvCxnSpPr>
        <p:spPr>
          <a:xfrm flipV="1">
            <a:off x="2982025" y="2282156"/>
            <a:ext cx="330708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Managed Instance?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New Platform as a Service (PaaS) offering from Microsoft</a:t>
            </a:r>
          </a:p>
          <a:p>
            <a:pPr lvl="1"/>
            <a:r>
              <a:rPr lang="en-GB" dirty="0"/>
              <a:t>Microsoft Azure Service</a:t>
            </a:r>
          </a:p>
          <a:p>
            <a:pPr lvl="1"/>
            <a:r>
              <a:rPr lang="en-GB" dirty="0"/>
              <a:t>Comparable to on-premises SQL Server instance</a:t>
            </a:r>
          </a:p>
          <a:p>
            <a:pPr lvl="1"/>
            <a:endParaRPr lang="en-GB" dirty="0"/>
          </a:p>
          <a:p>
            <a:r>
              <a:rPr lang="en-GB" dirty="0"/>
              <a:t>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021B-CCCF-4CEA-93AD-3CAF4ECC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Really PaaS?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93AE-4B27-4F1C-8A30-8BE779E1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/>
              <a:t>Simply put, yes</a:t>
            </a:r>
          </a:p>
          <a:p>
            <a:pPr lvl="1"/>
            <a:r>
              <a:rPr lang="en-GB" dirty="0"/>
              <a:t>No server OS to manage</a:t>
            </a:r>
          </a:p>
          <a:p>
            <a:pPr lvl="1"/>
            <a:r>
              <a:rPr lang="en-GB" dirty="0"/>
              <a:t>No SQL Server Patching to deal with</a:t>
            </a:r>
          </a:p>
          <a:p>
            <a:pPr lvl="1"/>
            <a:r>
              <a:rPr lang="en-GB" dirty="0"/>
              <a:t>High Availability and Disaster Recovery options built-in</a:t>
            </a:r>
          </a:p>
          <a:p>
            <a:pPr lvl="1"/>
            <a:endParaRPr lang="en-GB" dirty="0"/>
          </a:p>
          <a:p>
            <a:r>
              <a:rPr lang="en-GB" dirty="0"/>
              <a:t>It is Azure SQL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62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86455-7286-4428-A340-DB7D1040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Based on Retail SQL Server</a:t>
            </a:r>
          </a:p>
          <a:p>
            <a:pPr lvl="1"/>
            <a:r>
              <a:rPr lang="en-GB" sz="1600" dirty="0"/>
              <a:t>Run older versions of SQL Server</a:t>
            </a:r>
          </a:p>
          <a:p>
            <a:pPr lvl="1"/>
            <a:r>
              <a:rPr lang="en-GB" sz="1600" dirty="0"/>
              <a:t>Manually initiated updates</a:t>
            </a:r>
          </a:p>
          <a:p>
            <a:r>
              <a:rPr lang="en-GB" sz="2400" dirty="0"/>
              <a:t>Authentication</a:t>
            </a:r>
          </a:p>
          <a:p>
            <a:pPr lvl="1"/>
            <a:r>
              <a:rPr lang="en-GB" sz="1600" dirty="0"/>
              <a:t>Relies on SQL Authentication</a:t>
            </a:r>
          </a:p>
          <a:p>
            <a:pPr lvl="1"/>
            <a:r>
              <a:rPr lang="en-GB" sz="1600" dirty="0"/>
              <a:t>Can be connected to on-premises AD</a:t>
            </a:r>
          </a:p>
          <a:p>
            <a:r>
              <a:rPr lang="en-GB" sz="2400" dirty="0"/>
              <a:t>Limited access to instance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BA34D-4122-4453-B609-E707F7623BA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sz="2400" dirty="0"/>
              <a:t>Built on Azure SQL DB</a:t>
            </a:r>
          </a:p>
          <a:p>
            <a:pPr lvl="1"/>
            <a:r>
              <a:rPr lang="en-GB" sz="1600" dirty="0"/>
              <a:t>Running the latest builds</a:t>
            </a:r>
          </a:p>
          <a:p>
            <a:pPr lvl="1"/>
            <a:r>
              <a:rPr lang="en-GB" sz="1600" dirty="0"/>
              <a:t>Full retail compatibility levels</a:t>
            </a:r>
          </a:p>
          <a:p>
            <a:pPr lvl="1"/>
            <a:endParaRPr lang="en-GB" sz="1600" dirty="0"/>
          </a:p>
          <a:p>
            <a:r>
              <a:rPr lang="en-GB" sz="2400" dirty="0"/>
              <a:t>Authentication</a:t>
            </a:r>
          </a:p>
          <a:p>
            <a:pPr lvl="1"/>
            <a:r>
              <a:rPr lang="en-GB" sz="1600" dirty="0"/>
              <a:t>Native integration to Azure AD</a:t>
            </a:r>
          </a:p>
          <a:p>
            <a:pPr lvl="1"/>
            <a:r>
              <a:rPr lang="en-GB" sz="1600" dirty="0"/>
              <a:t>Can use SQL Authentication</a:t>
            </a:r>
          </a:p>
          <a:p>
            <a:pPr lvl="1"/>
            <a:endParaRPr lang="en-GB" sz="1600" dirty="0"/>
          </a:p>
          <a:p>
            <a:r>
              <a:rPr lang="en-GB" sz="2400" dirty="0"/>
              <a:t>Full SA Permissions</a:t>
            </a:r>
          </a:p>
          <a:p>
            <a:endParaRPr lang="en-GB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4D79129-897A-4691-96AF-A05209A72878}"/>
              </a:ext>
            </a:extLst>
          </p:cNvPr>
          <p:cNvSpPr txBox="1">
            <a:spLocks/>
          </p:cNvSpPr>
          <p:nvPr/>
        </p:nvSpPr>
        <p:spPr>
          <a:xfrm>
            <a:off x="921781" y="1118757"/>
            <a:ext cx="2659620" cy="3274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rgbClr val="9AAC4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Amazon RDS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32617E3-F10B-485C-AEE2-97C7324A6A73}"/>
              </a:ext>
            </a:extLst>
          </p:cNvPr>
          <p:cNvSpPr txBox="1">
            <a:spLocks/>
          </p:cNvSpPr>
          <p:nvPr/>
        </p:nvSpPr>
        <p:spPr>
          <a:xfrm>
            <a:off x="5157206" y="1118757"/>
            <a:ext cx="2659620" cy="3274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rgbClr val="9AAC4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Managed 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07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F31E4F-2F1D-4C9B-BD28-AD90AD2B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Workloads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BB5EE-F542-4A07-94B1-3D171DA6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On-Premises/IaaS SQL Server workloads</a:t>
            </a:r>
          </a:p>
          <a:p>
            <a:pPr lvl="1"/>
            <a:r>
              <a:rPr lang="en-GB" dirty="0"/>
              <a:t>High degree of parity with retail SQL Server features</a:t>
            </a:r>
          </a:p>
          <a:p>
            <a:pPr lvl="1"/>
            <a:endParaRPr lang="en-GB" dirty="0"/>
          </a:p>
          <a:p>
            <a:r>
              <a:rPr lang="en-GB" dirty="0"/>
              <a:t>ISV, Third Party, and Custom Applications</a:t>
            </a:r>
          </a:p>
          <a:p>
            <a:pPr lvl="1"/>
            <a:r>
              <a:rPr lang="en-GB" dirty="0"/>
              <a:t>If it runs on SQL Server it is a candidate</a:t>
            </a:r>
          </a:p>
          <a:p>
            <a:pPr lvl="1"/>
            <a:endParaRPr lang="en-GB" dirty="0"/>
          </a:p>
          <a:p>
            <a:r>
              <a:rPr lang="en-GB" dirty="0"/>
              <a:t>Cloud Migration or hybrid deployments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044A0-8BC7-4790-87E0-CBEA63C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6E97-A1CE-447A-91B5-DFDADF15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Agent</a:t>
            </a:r>
          </a:p>
          <a:p>
            <a:pPr lvl="1"/>
            <a:r>
              <a:rPr lang="en-GB" dirty="0"/>
              <a:t>DB Mail</a:t>
            </a:r>
          </a:p>
          <a:p>
            <a:pPr lvl="1"/>
            <a:endParaRPr lang="en-GB" dirty="0"/>
          </a:p>
          <a:p>
            <a:r>
              <a:rPr lang="en-GB" dirty="0"/>
              <a:t>Change Tracking, CDC</a:t>
            </a:r>
          </a:p>
          <a:p>
            <a:pPr lvl="1"/>
            <a:endParaRPr lang="en-GB" dirty="0"/>
          </a:p>
          <a:p>
            <a:r>
              <a:rPr lang="en-GB" dirty="0"/>
              <a:t>Cross Database Queries</a:t>
            </a:r>
          </a:p>
          <a:p>
            <a:pPr lvl="1"/>
            <a:endParaRPr lang="en-GB" dirty="0"/>
          </a:p>
          <a:p>
            <a:r>
              <a:rPr lang="en-GB" dirty="0"/>
              <a:t>Linked Servers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90F690-BD76-4F6D-A67D-1F615A656D3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Service Broker</a:t>
            </a:r>
          </a:p>
          <a:p>
            <a:pPr lvl="1"/>
            <a:endParaRPr lang="en-GB" dirty="0"/>
          </a:p>
          <a:p>
            <a:r>
              <a:rPr lang="en-GB" dirty="0" err="1"/>
              <a:t>vNet</a:t>
            </a:r>
            <a:r>
              <a:rPr lang="en-GB" dirty="0"/>
              <a:t> deployment</a:t>
            </a:r>
          </a:p>
          <a:p>
            <a:pPr lvl="1"/>
            <a:endParaRPr lang="en-GB" dirty="0"/>
          </a:p>
          <a:p>
            <a:r>
              <a:rPr lang="en-GB" dirty="0"/>
              <a:t>Native Backup</a:t>
            </a:r>
          </a:p>
          <a:p>
            <a:pPr lvl="1"/>
            <a:endParaRPr lang="en-GB" dirty="0"/>
          </a:p>
          <a:p>
            <a:r>
              <a:rPr lang="en-GB" dirty="0"/>
              <a:t>Database File Layout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46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0B83-B4EB-4911-A049-64EED37D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Instance Infrastructure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6B0-3D2F-4D3A-99DA-D0670CFB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public endpoint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vNet</a:t>
            </a:r>
            <a:r>
              <a:rPr lang="en-GB" dirty="0"/>
              <a:t> from the outset</a:t>
            </a:r>
          </a:p>
          <a:p>
            <a:pPr lvl="1"/>
            <a:r>
              <a:rPr lang="en-GB" dirty="0"/>
              <a:t>Express Route or VPN</a:t>
            </a:r>
          </a:p>
          <a:p>
            <a:pPr lvl="1"/>
            <a:endParaRPr lang="en-GB" dirty="0"/>
          </a:p>
          <a:p>
            <a:r>
              <a:rPr lang="en-GB" dirty="0"/>
              <a:t>Leverages Azure Storage for General Purpose instances</a:t>
            </a:r>
          </a:p>
          <a:p>
            <a:pPr lvl="1"/>
            <a:r>
              <a:rPr lang="en-GB" dirty="0"/>
              <a:t>High capacity</a:t>
            </a:r>
          </a:p>
          <a:p>
            <a:pPr lvl="1"/>
            <a:endParaRPr lang="en-GB" dirty="0"/>
          </a:p>
          <a:p>
            <a:r>
              <a:rPr lang="en-GB" dirty="0"/>
              <a:t>Local Storage for Business Critical instances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73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A9B5BB-9552-4349-A03B-4AF8E085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/>
                <a:cs typeface="Segoe UI" panose="020B0502040204020203" pitchFamily="34" charset="0"/>
              </a:rPr>
              <a:t>Preparing for migration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DE8F8D-7F79-484C-8D8F-D24110D6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Managed Instance is pre-configured cloud service</a:t>
            </a:r>
          </a:p>
          <a:p>
            <a:pPr lvl="1"/>
            <a:r>
              <a:rPr lang="en-US" dirty="0"/>
              <a:t>Some features not available</a:t>
            </a:r>
          </a:p>
          <a:p>
            <a:pPr lvl="1"/>
            <a:endParaRPr lang="en-US" dirty="0"/>
          </a:p>
          <a:p>
            <a:r>
              <a:rPr lang="en-US" dirty="0"/>
              <a:t>High-availability</a:t>
            </a:r>
          </a:p>
          <a:p>
            <a:pPr lvl="1"/>
            <a:r>
              <a:rPr lang="en-US" dirty="0"/>
              <a:t>SIMPLE/BULK LOGGED</a:t>
            </a:r>
          </a:p>
          <a:p>
            <a:pPr lvl="1"/>
            <a:r>
              <a:rPr lang="en-US" dirty="0"/>
              <a:t>Change service broker</a:t>
            </a:r>
          </a:p>
          <a:p>
            <a:pPr lvl="1"/>
            <a:endParaRPr lang="en-US" dirty="0"/>
          </a:p>
          <a:p>
            <a:r>
              <a:rPr lang="en-US" dirty="0"/>
              <a:t>Windows specific</a:t>
            </a:r>
          </a:p>
          <a:p>
            <a:pPr lvl="1"/>
            <a:r>
              <a:rPr lang="en-US" dirty="0"/>
              <a:t>Windows logins</a:t>
            </a:r>
          </a:p>
          <a:p>
            <a:pPr lvl="1"/>
            <a:r>
              <a:rPr lang="en-US" dirty="0"/>
              <a:t>Network shares</a:t>
            </a:r>
          </a:p>
          <a:p>
            <a:pPr lvl="1"/>
            <a:r>
              <a:rPr lang="en-US" dirty="0" err="1"/>
              <a:t>xp_cmdshell</a:t>
            </a:r>
            <a:r>
              <a:rPr lang="en-US" dirty="0"/>
              <a:t>/local file system</a:t>
            </a:r>
          </a:p>
          <a:p>
            <a:pPr lvl="1"/>
            <a:r>
              <a:rPr lang="en-US" dirty="0"/>
              <a:t>FILESTREAM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FAC96-4ADD-4F0A-B0BB-75384B538C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Compatibility check</a:t>
            </a:r>
          </a:p>
          <a:p>
            <a:pPr lvl="1"/>
            <a:r>
              <a:rPr lang="en-US" dirty="0"/>
              <a:t>Data Migration Assistant</a:t>
            </a:r>
          </a:p>
          <a:p>
            <a:pPr lvl="1"/>
            <a:r>
              <a:rPr lang="en-US" dirty="0"/>
              <a:t>T-SQL scripts</a:t>
            </a:r>
          </a:p>
          <a:p>
            <a:pPr lvl="1"/>
            <a:endParaRPr lang="en-US" dirty="0"/>
          </a:p>
          <a:p>
            <a:r>
              <a:rPr lang="en-US" dirty="0"/>
              <a:t>Offline migration</a:t>
            </a:r>
          </a:p>
          <a:p>
            <a:pPr lvl="1"/>
            <a:r>
              <a:rPr lang="en-US" dirty="0"/>
              <a:t>Native RESTORE from Azure Blob Storage</a:t>
            </a:r>
          </a:p>
          <a:p>
            <a:pPr lvl="2"/>
            <a:r>
              <a:rPr lang="en-US" dirty="0"/>
              <a:t>RESTORE from network shares is currently not supported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bacpac</a:t>
            </a:r>
            <a:r>
              <a:rPr lang="en-US" dirty="0"/>
              <a:t>/.</a:t>
            </a:r>
            <a:r>
              <a:rPr lang="en-US" dirty="0" err="1"/>
              <a:t>dacpac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Online migration</a:t>
            </a:r>
          </a:p>
          <a:p>
            <a:pPr lvl="1"/>
            <a:r>
              <a:rPr lang="en-US" dirty="0"/>
              <a:t>Data Migration Service</a:t>
            </a:r>
          </a:p>
          <a:p>
            <a:pPr lvl="1"/>
            <a:r>
              <a:rPr lang="en-US" dirty="0"/>
              <a:t>Log Reply API</a:t>
            </a:r>
          </a:p>
          <a:p>
            <a:pPr lvl="1"/>
            <a:r>
              <a:rPr lang="en-US" dirty="0"/>
              <a:t>Log shipping – still not supported’</a:t>
            </a:r>
          </a:p>
          <a:p>
            <a:pPr lvl="1"/>
            <a:r>
              <a:rPr lang="en-US" dirty="0"/>
              <a:t>Transactional Replication</a:t>
            </a:r>
          </a:p>
        </p:txBody>
      </p:sp>
    </p:spTree>
    <p:extLst>
      <p:ext uri="{BB962C8B-B14F-4D97-AF65-F5344CB8AC3E}">
        <p14:creationId xmlns:p14="http://schemas.microsoft.com/office/powerpoint/2010/main" val="597449665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558</Words>
  <Application>Microsoft Office PowerPoint</Application>
  <PresentationFormat>On-screen Show (16:9)</PresentationFormat>
  <Paragraphs>159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Segoe UI</vt:lpstr>
      <vt:lpstr>PASS2018</vt:lpstr>
      <vt:lpstr>CorelDRAW</vt:lpstr>
      <vt:lpstr>Azure SQL Database Managed Instances</vt:lpstr>
      <vt:lpstr>PowerPoint Presentation</vt:lpstr>
      <vt:lpstr>What is Managed Instance?</vt:lpstr>
      <vt:lpstr>Is this Really PaaS?</vt:lpstr>
      <vt:lpstr>PowerPoint Presentation</vt:lpstr>
      <vt:lpstr>Intended Workloads</vt:lpstr>
      <vt:lpstr>Key Features</vt:lpstr>
      <vt:lpstr>Managed Instance Infrastructure </vt:lpstr>
      <vt:lpstr>Preparing for migration</vt:lpstr>
      <vt:lpstr>PowerPoint Presentation</vt:lpstr>
      <vt:lpstr>PowerPoint Presentation</vt:lpstr>
      <vt:lpstr>                Database Migration Service</vt:lpstr>
      <vt:lpstr>Migration to Managed Instance</vt:lpstr>
      <vt:lpstr>Migration to Managed Instance</vt:lpstr>
      <vt:lpstr>Summary</vt:lpstr>
      <vt:lpstr>Thank You for your time and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John Martin</cp:lastModifiedBy>
  <cp:revision>30</cp:revision>
  <dcterms:created xsi:type="dcterms:W3CDTF">2013-12-19T14:43:02Z</dcterms:created>
  <dcterms:modified xsi:type="dcterms:W3CDTF">2018-02-27T16:17:53Z</dcterms:modified>
</cp:coreProperties>
</file>