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10" Type="http://schemas.openxmlformats.org/officeDocument/2006/relationships/slide" Target="slides/slide106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Shape 7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Shape 7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Shape 7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Shape 7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Shape 7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Shape 7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Shape 7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Shape 7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Shape 8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Shape 5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Shape 5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Shape 6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Shape 6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Shape 6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Shape 6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Shape 6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Shape 6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Shape 6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Shape 6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Shape 6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Shape 7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Shape 7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Shape 7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Shape 7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Shape 7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Shape 7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Shape 7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Shape 7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hyperlink" Target="http://chrisbateman.github.io/webpack-visualizer/" TargetMode="Externa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chrome.google.com/webstore/detail/react-developer-tools/fmkadmapgofadopljbjfkapdkoienihi" TargetMode="External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odejs.org/en/" TargetMode="External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chrome.google.com/webstore/detail/redux-devtools/lmhkpmbekcpmknklioeibfkpmmfibljd?utm_source=chrome-ntp-icon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ithub.com/reactjs/redux.git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gitforwindows.org/" TargetMode="External"/><Relationship Id="rId4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ortoisegit.org/download/" TargetMode="External"/><Relationship Id="rId4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" TargetMode="External"/><Relationship Id="rId4" Type="http://schemas.openxmlformats.org/officeDocument/2006/relationships/hyperlink" Target="http://gitscr1.moneydj.com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 amt="4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7350" y="2043113"/>
            <a:ext cx="5829300" cy="1057275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9525">
              <a:srgbClr val="000000">
                <a:alpha val="50000"/>
              </a:srgbClr>
            </a:outerShdw>
          </a:effectLst>
        </p:spPr>
      </p:pic>
      <p:sp>
        <p:nvSpPr>
          <p:cNvPr id="57" name="Shape 57"/>
          <p:cNvSpPr/>
          <p:nvPr/>
        </p:nvSpPr>
        <p:spPr>
          <a:xfrm>
            <a:off x="4518375" y="2861425"/>
            <a:ext cx="3951347" cy="3950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980000"/>
                </a:solidFill>
                <a:latin typeface="Comic Sans MS"/>
              </a:rPr>
              <a:t>For JavaScript Developer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編輯README說明檔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新增"README.md"，用MARKDOWN編輯器編輯(MarkdownPad2)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GIT COMMIT專案並PUSH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375" y="2068825"/>
            <a:ext cx="4925000" cy="292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在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專案中引用外來函數庫元件庫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55" name="Shape 7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引用</a:t>
            </a:r>
            <a:endParaRPr/>
          </a:p>
          <a:p>
            <a:pPr indent="22860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zh-TW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MyLib</a:t>
            </a:r>
            <a:r>
              <a:rPr lang="zh-TW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 from</a:t>
            </a: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'../../dist_lib/Mylib.js'</a:t>
            </a:r>
            <a:endParaRPr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2860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使用函數與元件</a:t>
            </a:r>
            <a:endParaRPr/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&lt;MyLib.TextLabel2</a:t>
            </a: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zh-TW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MyLib</a:t>
            </a: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TW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getCurrentTimeFormat</a:t>
            </a: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zh-TW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756" name="Shape 756"/>
          <p:cNvCxnSpPr/>
          <p:nvPr/>
        </p:nvCxnSpPr>
        <p:spPr>
          <a:xfrm>
            <a:off x="1445375" y="2061375"/>
            <a:ext cx="747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關於NPM Publish</a:t>
            </a:r>
            <a:endParaRPr/>
          </a:p>
        </p:txBody>
      </p:sp>
      <p:sp>
        <p:nvSpPr>
          <p:cNvPr id="762" name="Shape 7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必須完整設定好package.json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程式起始點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版本、作者、GITHUB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devDependencies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dependencies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peerDependencies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編譯完成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選擇性:提供TypeScript Schema (index.d.ts)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React元件製作的章節再來談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7" name="Shape 7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1539" y="22"/>
            <a:ext cx="102870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Shape 768"/>
          <p:cNvSpPr/>
          <p:nvPr/>
        </p:nvSpPr>
        <p:spPr>
          <a:xfrm>
            <a:off x="1328363" y="3706777"/>
            <a:ext cx="6487273" cy="63484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F6DB"/>
                    </a:gs>
                    <a:gs pos="100000">
                      <a:srgbClr val="FAD25C"/>
                    </a:gs>
                  </a:gsLst>
                  <a:lin ang="5400012" scaled="0"/>
                </a:gradFill>
                <a:latin typeface="Arial"/>
              </a:rPr>
              <a:t>H.打包分析與靜態壓縮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</a:t>
            </a:r>
            <a:r>
              <a:rPr lang="zh-TW"/>
              <a:t>分析</a:t>
            </a:r>
            <a:r>
              <a:rPr lang="zh-TW"/>
              <a:t>Plugin</a:t>
            </a:r>
            <a:endParaRPr/>
          </a:p>
        </p:txBody>
      </p:sp>
      <p:sp>
        <p:nvSpPr>
          <p:cNvPr id="774" name="Shape 7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sp>
        <p:nvSpPr>
          <p:cNvPr id="775" name="Shape 775"/>
          <p:cNvSpPr txBox="1"/>
          <p:nvPr/>
        </p:nvSpPr>
        <p:spPr>
          <a:xfrm>
            <a:off x="311700" y="1338900"/>
            <a:ext cx="8520600" cy="112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00"/>
                </a:solidFill>
              </a:rPr>
              <a:t>npm install --save-dev webpack-bundle-analyzer</a:t>
            </a:r>
            <a:endParaRPr sz="1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基本用法</a:t>
            </a:r>
            <a:endParaRPr/>
          </a:p>
        </p:txBody>
      </p:sp>
      <p:sp>
        <p:nvSpPr>
          <p:cNvPr id="781" name="Shape 7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在webpack.production.config.js </a:t>
            </a:r>
            <a:r>
              <a:rPr lang="zh-TW"/>
              <a:t>增加引用plugin</a:t>
            </a:r>
            <a:endParaRPr/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zh-TW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BundleAnalyzerPlugin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zh-TW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'webpack-bundle-analyzer'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zh-TW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BundleAnalyzerPlugin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增加plugin 設定</a:t>
            </a:r>
            <a:endParaRPr/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plugins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BundleAnalyzerPlugin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analyzerMode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"static"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  /* server or static*/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reportFilename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"../bundleReport/proj_report.html"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 /* 基於disp(path) */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generateStatsFile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 /* 若有要輸出給其他分析工具 */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statsFilename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"../bundleReport/proj_stats.json"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openAnalyzer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false 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/* 自動開啟報告 */</a:t>
            </a:r>
            <a:endParaRPr sz="1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})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],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執行編譯</a:t>
            </a:r>
            <a:endParaRPr/>
          </a:p>
        </p:txBody>
      </p:sp>
      <p:sp>
        <p:nvSpPr>
          <p:cNvPr id="787" name="Shape 7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有什麼發現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在bundleReport下出現html檔案，點開可用瀏覽器觀看圖形分析資料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json檔可以引入到其他分析工具中(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http://chrisbateman.github.io/webpack-visualizer/</a:t>
            </a:r>
            <a:r>
              <a:rPr lang="zh-TW"/>
              <a:t>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為什麼要用?</a:t>
            </a:r>
            <a:endParaRPr/>
          </a:p>
          <a:p>
            <a: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研究放錯</a:t>
            </a:r>
            <a:r>
              <a:rPr lang="zh-TW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devDependencies (很多套件會自己避免放錯增加容量)</a:t>
            </a:r>
            <a:endParaRPr>
              <a:solidFill>
                <a:srgbClr val="0451A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了解套件/模組提取打包的狀況</a:t>
            </a:r>
            <a:endParaRPr/>
          </a:p>
          <a:p>
            <a: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透過package-lock.json可以簡單了解套件被引用的狀況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還可以再小嗎?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壓縮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盡可能寫成單純函數減少副作用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</a:t>
            </a:r>
            <a:r>
              <a:rPr lang="zh-TW"/>
              <a:t>預先壓縮</a:t>
            </a:r>
            <a:r>
              <a:rPr lang="zh-TW"/>
              <a:t>Plugin</a:t>
            </a:r>
            <a:endParaRPr/>
          </a:p>
        </p:txBody>
      </p:sp>
      <p:sp>
        <p:nvSpPr>
          <p:cNvPr id="793" name="Shape 7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sp>
        <p:nvSpPr>
          <p:cNvPr id="794" name="Shape 794"/>
          <p:cNvSpPr txBox="1"/>
          <p:nvPr/>
        </p:nvSpPr>
        <p:spPr>
          <a:xfrm>
            <a:off x="311700" y="1338900"/>
            <a:ext cx="8520600" cy="112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00"/>
                </a:solidFill>
              </a:rPr>
              <a:t>npm install --save-dev </a:t>
            </a:r>
            <a:r>
              <a:rPr lang="zh-TW" sz="1800">
                <a:solidFill>
                  <a:srgbClr val="FFFF00"/>
                </a:solidFill>
              </a:rPr>
              <a:t>compression-webpack-plugin</a:t>
            </a:r>
            <a:endParaRPr sz="1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基本用法</a:t>
            </a:r>
            <a:endParaRPr/>
          </a:p>
        </p:txBody>
      </p:sp>
      <p:sp>
        <p:nvSpPr>
          <p:cNvPr id="800" name="Shape 8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在webpack.production.config.js 增加引用plugin</a:t>
            </a:r>
            <a:endParaRPr/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zh-TW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CompressionPlugin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zh-TW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"compression-webpack-plugin"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增加plugin 設定</a:t>
            </a:r>
            <a:endParaRPr/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plugins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CompressionPlugin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asset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"[path].gz[query]"  //這是預設值</a:t>
            </a:r>
            <a:endParaRPr sz="1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})</a:t>
            </a:r>
            <a:endParaRPr sz="1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],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執行編譯</a:t>
            </a:r>
            <a:endParaRPr/>
          </a:p>
        </p:txBody>
      </p:sp>
      <p:sp>
        <p:nvSpPr>
          <p:cNvPr id="806" name="Shape 8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有什麼發現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所有文字檔案(JS/CSS)都多出一個Gzip檔案(*.gz)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圖片為什麼沒有壓縮?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Server會自動讀取壓過的*.gz檔案嗎?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NGINX設定  gzip_static on; (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ngx_http_gzip_static_module</a:t>
            </a:r>
            <a:r>
              <a:rPr lang="zh-TW"/>
              <a:t>)，沒有才用ngx_http_gzip_module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IIS已經有靜態壓縮功能，不用產生*.gz檔案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1539" y="22"/>
            <a:ext cx="102870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432200" y="3348675"/>
            <a:ext cx="8279598" cy="8481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F6DB"/>
                    </a:gs>
                    <a:gs pos="100000">
                      <a:srgbClr val="FAD25C"/>
                    </a:gs>
                  </a:gsLst>
                  <a:lin ang="5400012" scaled="0"/>
                </a:gradFill>
                <a:latin typeface="Arial"/>
              </a:rPr>
              <a:t>B.安裝與設定WEBPACK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安裝WEBPACK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41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--save:</a:t>
            </a:r>
            <a:r>
              <a:rPr lang="zh-TW"/>
              <a:t>存到package.json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-dev:存到 "devDependencies"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zh-TW"/>
              <a:t>可關閉package-lock(全域設定):npm config set package-lock false</a:t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485850" y="2431875"/>
            <a:ext cx="8172300" cy="123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00"/>
                </a:solidFill>
              </a:rPr>
              <a:t>npm install --save-dev webpack </a:t>
            </a:r>
            <a:r>
              <a:rPr b="1" lang="zh-TW" sz="18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webpack-dev-server</a:t>
            </a:r>
            <a:endParaRPr sz="1800">
              <a:solidFill>
                <a:srgbClr val="FFFF00"/>
              </a:solidFill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1646450" y="2751275"/>
            <a:ext cx="1239300" cy="638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Shape 142"/>
          <p:cNvCxnSpPr/>
          <p:nvPr/>
        </p:nvCxnSpPr>
        <p:spPr>
          <a:xfrm rot="10800000">
            <a:off x="3832750" y="3235900"/>
            <a:ext cx="165300" cy="8811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3" name="Shape 143"/>
          <p:cNvSpPr txBox="1"/>
          <p:nvPr/>
        </p:nvSpPr>
        <p:spPr>
          <a:xfrm>
            <a:off x="3876900" y="4028900"/>
            <a:ext cx="25551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多個套件用空格分開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設定package script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"name": "rguide",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"version": "1.0.0",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"description": "example for react &amp; redux guide",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"main": "index.js",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"scripts": {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  </a:t>
            </a:r>
            <a:r>
              <a:rPr lang="zh-TW">
                <a:solidFill>
                  <a:srgbClr val="FF0000"/>
                </a:solidFill>
              </a:rPr>
              <a:t>"dev": "node devserver",</a:t>
            </a:r>
            <a:endParaRPr>
              <a:solidFill>
                <a:srgbClr val="FF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  "test": "echo \"Error: no test specified\" &amp;&amp; exit 1"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},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/* ... 以下省略 ... */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666666"/>
                </a:solidFill>
              </a:rPr>
              <a:t>※node &lt;js filename&gt;是NodeJS執行程式的語法，因此稍後要建立devserver.js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建立目錄結構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088" y="880788"/>
            <a:ext cx="3038475" cy="3800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Shape 157"/>
          <p:cNvGrpSpPr/>
          <p:nvPr/>
        </p:nvGrpSpPr>
        <p:grpSpPr>
          <a:xfrm>
            <a:off x="3502425" y="880800"/>
            <a:ext cx="5363825" cy="3963000"/>
            <a:chOff x="3502425" y="880800"/>
            <a:chExt cx="5363825" cy="3963000"/>
          </a:xfrm>
        </p:grpSpPr>
        <p:cxnSp>
          <p:nvCxnSpPr>
            <p:cNvPr id="158" name="Shape 158"/>
            <p:cNvCxnSpPr/>
            <p:nvPr/>
          </p:nvCxnSpPr>
          <p:spPr>
            <a:xfrm>
              <a:off x="4130225" y="1022100"/>
              <a:ext cx="3039900" cy="774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159" name="Shape 159"/>
            <p:cNvSpPr txBox="1"/>
            <p:nvPr/>
          </p:nvSpPr>
          <p:spPr>
            <a:xfrm>
              <a:off x="7170050" y="880800"/>
              <a:ext cx="1696200" cy="39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開發伺服器根目錄</a:t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部屬根目錄</a:t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專案開發根目錄</a:t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(原始碼)</a:t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靜態檔案</a:t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主程式(entry設定)</a:t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伺服器運作程式</a:t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套件版本鎖定</a:t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專案定義檔</a:t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webpack設定檔</a:t>
              </a:r>
              <a:endParaRPr/>
            </a:p>
          </p:txBody>
        </p:sp>
        <p:cxnSp>
          <p:nvCxnSpPr>
            <p:cNvPr id="160" name="Shape 160"/>
            <p:cNvCxnSpPr/>
            <p:nvPr/>
          </p:nvCxnSpPr>
          <p:spPr>
            <a:xfrm flipH="1" rot="10800000">
              <a:off x="4185300" y="1556450"/>
              <a:ext cx="2984700" cy="714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161" name="Shape 161"/>
            <p:cNvCxnSpPr/>
            <p:nvPr/>
          </p:nvCxnSpPr>
          <p:spPr>
            <a:xfrm>
              <a:off x="4109100" y="2313650"/>
              <a:ext cx="3006000" cy="129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162" name="Shape 162"/>
            <p:cNvCxnSpPr/>
            <p:nvPr/>
          </p:nvCxnSpPr>
          <p:spPr>
            <a:xfrm>
              <a:off x="4449625" y="2740275"/>
              <a:ext cx="2817900" cy="1599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163" name="Shape 163"/>
            <p:cNvSpPr/>
            <p:nvPr/>
          </p:nvSpPr>
          <p:spPr>
            <a:xfrm>
              <a:off x="3502425" y="2442875"/>
              <a:ext cx="958200" cy="5727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4" name="Shape 164"/>
            <p:cNvCxnSpPr/>
            <p:nvPr/>
          </p:nvCxnSpPr>
          <p:spPr>
            <a:xfrm>
              <a:off x="4581800" y="3191825"/>
              <a:ext cx="2685600" cy="13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165" name="Shape 165"/>
            <p:cNvCxnSpPr/>
            <p:nvPr/>
          </p:nvCxnSpPr>
          <p:spPr>
            <a:xfrm>
              <a:off x="4735975" y="3522250"/>
              <a:ext cx="2456100" cy="66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166" name="Shape 166"/>
            <p:cNvCxnSpPr/>
            <p:nvPr/>
          </p:nvCxnSpPr>
          <p:spPr>
            <a:xfrm>
              <a:off x="5198575" y="4513500"/>
              <a:ext cx="1993500" cy="1746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167" name="Shape 167"/>
            <p:cNvCxnSpPr/>
            <p:nvPr/>
          </p:nvCxnSpPr>
          <p:spPr>
            <a:xfrm>
              <a:off x="4901200" y="4172075"/>
              <a:ext cx="2366100" cy="645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168" name="Shape 168"/>
            <p:cNvCxnSpPr/>
            <p:nvPr/>
          </p:nvCxnSpPr>
          <p:spPr>
            <a:xfrm>
              <a:off x="5264650" y="3830650"/>
              <a:ext cx="2059500" cy="219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新增Webpack設定黨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3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在專案根目錄建立webpack.config.js檔案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path = 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'path'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webpack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'webpack'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module.</a:t>
            </a:r>
            <a:r>
              <a:rPr lang="zh-TW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exports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entry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bundle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'webpack-dev-server/client?http://localhost:3000/'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TW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/*包進去就不用在index.html中引用 */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'webpack/hot/dev-server'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TW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/* HOT熱更新模組 */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path.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__dirname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'src/index.js'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]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'[name].js'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publicPath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'/'</a:t>
            </a:r>
            <a:r>
              <a:rPr lang="zh-TW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/*build好的entry的JS會在這邊,因為react-hot-loader限制必須為"/" */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plugins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webpack.</a:t>
            </a:r>
            <a:r>
              <a:rPr lang="zh-TW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HotModuleReplacementPlugin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zh-TW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/*HOT熱更新模組插件*/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webpack.</a:t>
            </a:r>
            <a:r>
              <a:rPr lang="zh-TW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NamedModulesPlugin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zh-TW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/* 更新時可以看到更新的檔案名稱*/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webpack.</a:t>
            </a:r>
            <a:r>
              <a:rPr lang="zh-TW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SourceMapDevToolPlugin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zh-TW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/*可以在F12看到原始碼*/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]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75" name="Shape 175"/>
          <p:cNvGrpSpPr/>
          <p:nvPr/>
        </p:nvGrpSpPr>
        <p:grpSpPr>
          <a:xfrm>
            <a:off x="2588400" y="1143250"/>
            <a:ext cx="6555600" cy="2500050"/>
            <a:chOff x="2588400" y="1143250"/>
            <a:chExt cx="6555600" cy="2500050"/>
          </a:xfrm>
        </p:grpSpPr>
        <p:cxnSp>
          <p:nvCxnSpPr>
            <p:cNvPr id="176" name="Shape 176"/>
            <p:cNvCxnSpPr>
              <a:endCxn id="177" idx="1"/>
            </p:cNvCxnSpPr>
            <p:nvPr/>
          </p:nvCxnSpPr>
          <p:spPr>
            <a:xfrm flipH="1" rot="10800000">
              <a:off x="4647900" y="1429600"/>
              <a:ext cx="1762200" cy="1101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177" name="Shape 177"/>
            <p:cNvSpPr txBox="1"/>
            <p:nvPr/>
          </p:nvSpPr>
          <p:spPr>
            <a:xfrm>
              <a:off x="6410100" y="1143250"/>
              <a:ext cx="273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FF0000"/>
                  </a:solidFill>
                </a:rPr>
                <a:t>Port</a:t>
              </a:r>
              <a:r>
                <a:rPr lang="zh-TW">
                  <a:solidFill>
                    <a:srgbClr val="FF0000"/>
                  </a:solidFill>
                </a:rPr>
                <a:t>設定要與devserver.js一致</a:t>
              </a:r>
              <a:endParaRPr>
                <a:solidFill>
                  <a:srgbClr val="FF0000"/>
                </a:solidFill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FF0000"/>
                  </a:solidFill>
                </a:rPr>
                <a:t>順序要注意</a:t>
              </a:r>
              <a:endParaRPr>
                <a:solidFill>
                  <a:srgbClr val="FF0000"/>
                </a:solidFill>
              </a:endParaRPr>
            </a:p>
          </p:txBody>
        </p:sp>
        <p:cxnSp>
          <p:nvCxnSpPr>
            <p:cNvPr id="178" name="Shape 178"/>
            <p:cNvCxnSpPr>
              <a:endCxn id="179" idx="1"/>
            </p:cNvCxnSpPr>
            <p:nvPr/>
          </p:nvCxnSpPr>
          <p:spPr>
            <a:xfrm flipH="1" rot="10800000">
              <a:off x="2588400" y="3334600"/>
              <a:ext cx="3745500" cy="3087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179" name="Shape 179"/>
            <p:cNvSpPr txBox="1"/>
            <p:nvPr/>
          </p:nvSpPr>
          <p:spPr>
            <a:xfrm>
              <a:off x="6333900" y="3048250"/>
              <a:ext cx="273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FF0000"/>
                  </a:solidFill>
                </a:rPr>
                <a:t>產生為bundle.js</a:t>
              </a:r>
              <a:endParaRPr>
                <a:solidFill>
                  <a:srgbClr val="FF0000"/>
                </a:solidFill>
              </a:endParaRPr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FF0000"/>
                  </a:solidFill>
                </a:rPr>
                <a:t>[name]=entry name</a:t>
              </a:r>
              <a:endParaRPr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建立開發伺服器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在跟目錄建立devserver.js</a:t>
            </a:r>
            <a:endParaRPr/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webpack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'webpack'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WebpackDevServer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'webpack-dev-server'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config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'./webpack.config'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WebpackDevServer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webpack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config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),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contentBase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'dev/'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TW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/* dev-server root dir */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hot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true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inline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: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lazy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false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publicPath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config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publicPath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TW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/* entry dir */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stats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colors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true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}).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listen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3000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'localhost'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result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    if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'Listening at localhost:3000'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/>
        </p:nvSpPr>
        <p:spPr>
          <a:xfrm>
            <a:off x="6333900" y="3048250"/>
            <a:ext cx="27339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使用inline模式</a:t>
            </a:r>
            <a:endParaRPr>
              <a:solidFill>
                <a:srgbClr val="FF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HOT功能開啟(HRM)</a:t>
            </a:r>
            <a:endParaRPr>
              <a:solidFill>
                <a:srgbClr val="FF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不要開啟lazy模式，會使HRM故障，只會監測/編譯request的檔案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87" name="Shape 187"/>
          <p:cNvCxnSpPr>
            <a:endCxn id="188" idx="1"/>
          </p:cNvCxnSpPr>
          <p:nvPr/>
        </p:nvCxnSpPr>
        <p:spPr>
          <a:xfrm>
            <a:off x="1420800" y="3059675"/>
            <a:ext cx="4913100" cy="27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建立dev/index.html</a:t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DOCTYPE html</a:t>
            </a:r>
            <a:r>
              <a:rPr lang="zh-TW" sz="105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105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 sz="105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&lt;meta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zh-TW" sz="105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&lt;title&gt;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webpack_setup demo</a:t>
            </a:r>
            <a:r>
              <a:rPr lang="zh-TW" sz="105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 sz="105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 sz="105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 sz="105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&lt;script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"bundle.js"</a:t>
            </a:r>
            <a:r>
              <a:rPr lang="zh-TW" sz="105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&gt;&lt;/script&gt;</a:t>
            </a:r>
            <a:endParaRPr sz="105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105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105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執行伺服器與測試HRM功能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修改index.js內容，看看是否會自動重新載入</a:t>
            </a: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485850" y="2431875"/>
            <a:ext cx="8172300" cy="123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00"/>
                </a:solidFill>
              </a:rPr>
              <a:t>npm run dev</a:t>
            </a:r>
            <a:endParaRPr sz="1800">
              <a:solidFill>
                <a:srgbClr val="FFFF00"/>
              </a:solidFill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1417850" y="2751275"/>
            <a:ext cx="1239300" cy="638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" name="Shape 203"/>
          <p:cNvCxnSpPr/>
          <p:nvPr/>
        </p:nvCxnSpPr>
        <p:spPr>
          <a:xfrm rot="10800000">
            <a:off x="2125600" y="3389975"/>
            <a:ext cx="165300" cy="88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4" name="Shape 204"/>
          <p:cNvSpPr txBox="1"/>
          <p:nvPr/>
        </p:nvSpPr>
        <p:spPr>
          <a:xfrm>
            <a:off x="2169750" y="4182975"/>
            <a:ext cx="25551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script name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COMMIT</a:t>
            </a:r>
            <a:r>
              <a:rPr lang="zh-TW"/>
              <a:t>新版本</a:t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將node_modules</a:t>
            </a:r>
            <a:r>
              <a:rPr lang="zh-TW"/>
              <a:t>移出版控,加入ignore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GIT COMMIT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1539" y="22"/>
            <a:ext cx="102870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1286723" y="2733125"/>
            <a:ext cx="6570567" cy="121886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F6DB"/>
                    </a:gs>
                    <a:gs pos="100000">
                      <a:srgbClr val="FAD25C"/>
                    </a:gs>
                  </a:gsLst>
                  <a:lin ang="5400012" scaled="0"/>
                </a:gradFill>
                <a:latin typeface="Arial"/>
              </a:rPr>
              <a:t>A.前期準備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到</a:t>
            </a:r>
            <a:r>
              <a:rPr lang="zh-TW" sz="3000"/>
              <a:t>此為止範例為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3000"/>
              <a:t>webpack_setup</a:t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1539" y="22"/>
            <a:ext cx="102870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/>
          <p:nvPr/>
        </p:nvSpPr>
        <p:spPr>
          <a:xfrm>
            <a:off x="113081" y="3348675"/>
            <a:ext cx="8917838" cy="8481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F6DB"/>
                    </a:gs>
                    <a:gs pos="100000">
                      <a:srgbClr val="FAD25C"/>
                    </a:gs>
                  </a:gsLst>
                  <a:lin ang="5400012" scaled="0"/>
                </a:gradFill>
                <a:latin typeface="Arial"/>
              </a:rPr>
              <a:t>C.React&amp;Babel安裝與設定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安裝React&amp;Babel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若專案目標是在較舊的瀏覽器上執行，必須再安裝babel-polyfill，並且在entry最上方設定才會作用</a:t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485850" y="1264400"/>
            <a:ext cx="8172300" cy="148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FFFF00"/>
                </a:solidFill>
              </a:rPr>
              <a:t>npm install --save react react-dom </a:t>
            </a:r>
            <a:r>
              <a:rPr lang="zh-TW" sz="2400">
                <a:solidFill>
                  <a:srgbClr val="FFFF00"/>
                </a:solidFill>
              </a:rPr>
              <a:t>react-hot-loader</a:t>
            </a:r>
            <a:endParaRPr sz="2800">
              <a:solidFill>
                <a:srgbClr val="FF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FFFF00"/>
                </a:solidFill>
              </a:rPr>
              <a:t>npm install --save-dev babel-loader babel-core</a:t>
            </a:r>
            <a:endParaRPr sz="2400">
              <a:solidFill>
                <a:srgbClr val="FFFF00"/>
              </a:solidFill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485850" y="3550400"/>
            <a:ext cx="8172300" cy="123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FFFF00"/>
                </a:solidFill>
              </a:rPr>
              <a:t>npm install --save babel-polyfill</a:t>
            </a:r>
            <a:endParaRPr sz="2800">
              <a:solidFill>
                <a:srgbClr val="FFFF00"/>
              </a:solidFill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2323950" y="1983050"/>
            <a:ext cx="1795200" cy="506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設定Babel執行環境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557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安裝preset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修改webpack.config.js，加入loader與resolve.extensions</a:t>
            </a:r>
            <a:endParaRPr/>
          </a:p>
        </p:txBody>
      </p:sp>
      <p:sp>
        <p:nvSpPr>
          <p:cNvPr id="238" name="Shape 238"/>
          <p:cNvSpPr txBox="1"/>
          <p:nvPr/>
        </p:nvSpPr>
        <p:spPr>
          <a:xfrm>
            <a:off x="529925" y="1589925"/>
            <a:ext cx="8172300" cy="94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00"/>
                </a:solidFill>
              </a:rPr>
              <a:t>npm install babel-preset-env babel-preset-react babel-preset-stage-0 --save-dev</a:t>
            </a:r>
            <a:endParaRPr sz="1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設定Babel執行環境(2) - 省略部分程式碼</a:t>
            </a:r>
            <a:endParaRPr/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module.</a:t>
            </a:r>
            <a:r>
              <a:rPr lang="zh-TW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exports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entry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bundle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'webpack-dev-server/client?http://localhost:3000/'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TW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/*包進去就不用在index.html中引用 */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'webpack/hot/dev-server'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TW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/* HOT熱更新模組 */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path.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__dirname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'src/index.jsx'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]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省略output plugin... */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rules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{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\.</a:t>
            </a:r>
            <a:r>
              <a:rPr lang="zh-TW" sz="105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r>
              <a:rPr lang="zh-TW" sz="1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jsx</a:t>
            </a:r>
            <a:r>
              <a:rPr lang="zh-TW" sz="105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zh-TW" sz="1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exclude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 /node_modules/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loader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"babel-loader"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]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extensions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".js"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".json"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".jsx"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zh-TW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/*import可不加附檔名*/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設定Preset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preset</a:t>
            </a:r>
            <a:r>
              <a:rPr lang="zh-TW"/>
              <a:t>設定好一包plugin與設定值，直接安裝套用即可，只要額外設定某個設定值或開關某個plugin就好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建立.babelrc檔案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stage-0包含所有實驗性或尚未普及語法(... spread oprator,await….等等)</a:t>
            </a:r>
            <a:endParaRPr/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5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"presets"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[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"env"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,{</a:t>
            </a:r>
            <a:r>
              <a:rPr lang="zh-TW" sz="105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"modules"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}],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"react"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"stage-0"</a:t>
            </a:r>
            <a:endParaRPr sz="105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],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5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"plugins"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"react-hot-loader/babel"</a:t>
            </a:r>
            <a:endParaRPr sz="105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]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251" name="Shape 251"/>
          <p:cNvCxnSpPr/>
          <p:nvPr/>
        </p:nvCxnSpPr>
        <p:spPr>
          <a:xfrm>
            <a:off x="2731250" y="2988425"/>
            <a:ext cx="3508800" cy="3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52" name="Shape 252"/>
          <p:cNvSpPr txBox="1"/>
          <p:nvPr/>
        </p:nvSpPr>
        <p:spPr>
          <a:xfrm>
            <a:off x="6140300" y="2868800"/>
            <a:ext cx="2691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babel-loader</a:t>
            </a:r>
            <a:r>
              <a:rPr lang="zh-TW"/>
              <a:t>就會編譯，因此設為false不編譯為commonjs等等</a:t>
            </a:r>
            <a:endParaRPr/>
          </a:p>
        </p:txBody>
      </p:sp>
      <p:cxnSp>
        <p:nvCxnSpPr>
          <p:cNvPr id="253" name="Shape 253"/>
          <p:cNvCxnSpPr/>
          <p:nvPr/>
        </p:nvCxnSpPr>
        <p:spPr>
          <a:xfrm>
            <a:off x="598075" y="4423825"/>
            <a:ext cx="1973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設定React-hot-loader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上一步已經設定babel使用react-hot-loader/babel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設定webpack.config.js</a:t>
            </a:r>
            <a:endParaRPr/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module.</a:t>
            </a:r>
            <a:r>
              <a:rPr lang="zh-TW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exports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entry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bundle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'react-hot-loader/patch'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'webpack-dev-server/client?http://localhost:3000/'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TW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/*包進去就不用在index.html中引用 */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'webpack/hot/dev-server'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TW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/* HOT熱更新模組 */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path.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__dirname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'src/index.jsx'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]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省略 */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260" name="Shape 260"/>
          <p:cNvCxnSpPr/>
          <p:nvPr/>
        </p:nvCxnSpPr>
        <p:spPr>
          <a:xfrm>
            <a:off x="1216100" y="2898700"/>
            <a:ext cx="1973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建立index.jsx主程式與App元件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React</a:t>
            </a:r>
            <a:r>
              <a:rPr lang="zh-TW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 from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'react'</a:t>
            </a:r>
            <a:endParaRPr sz="105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ReactDOM</a:t>
            </a:r>
            <a:r>
              <a:rPr lang="zh-TW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 from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'react-dom'</a:t>
            </a:r>
            <a:endParaRPr sz="105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App</a:t>
            </a:r>
            <a:r>
              <a:rPr lang="zh-TW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 from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'./components/App'</a:t>
            </a:r>
            <a:endParaRPr sz="105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() 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ReactDOM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sz="105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zh-TW" sz="105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&lt;App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5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05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       document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"root"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);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hot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  module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hot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accept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'./components/App'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249200" y="3798500"/>
            <a:ext cx="4056900" cy="1136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 txBox="1"/>
          <p:nvPr/>
        </p:nvSpPr>
        <p:spPr>
          <a:xfrm>
            <a:off x="6080500" y="4164650"/>
            <a:ext cx="2153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設定hot-loader</a:t>
            </a:r>
            <a:endParaRPr/>
          </a:p>
        </p:txBody>
      </p:sp>
      <p:cxnSp>
        <p:nvCxnSpPr>
          <p:cNvPr id="269" name="Shape 269"/>
          <p:cNvCxnSpPr>
            <a:stCxn id="267" idx="3"/>
            <a:endCxn id="268" idx="1"/>
          </p:cNvCxnSpPr>
          <p:nvPr/>
        </p:nvCxnSpPr>
        <p:spPr>
          <a:xfrm>
            <a:off x="4306100" y="4366700"/>
            <a:ext cx="1774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建立index.jsx主程式與App元件(2)</a:t>
            </a:r>
            <a:endParaRPr/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建立App元件</a:t>
            </a:r>
            <a:endParaRPr/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React</a:t>
            </a:r>
            <a:r>
              <a:rPr lang="zh-TW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 from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'react'  </a:t>
            </a:r>
            <a:r>
              <a:rPr lang="zh-TW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react 一定要引用 */</a:t>
            </a:r>
            <a:endParaRPr sz="105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()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Hello React App!!</a:t>
            </a:r>
            <a:r>
              <a:rPr lang="zh-TW" sz="105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 sz="105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export default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App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Babel使用的是commonJS (import/export，另外還有nodeJS採用的requireJS)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在dev/index.html增加&lt;div id=”root”&gt;&lt;/div&gt;作為react的起始節點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安裝Chrome Debugger</a:t>
            </a:r>
            <a:endParaRPr/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chemeClr val="hlink"/>
                </a:solidFill>
                <a:hlinkClick r:id="rId3"/>
              </a:rPr>
              <a:t>https://chrome.google.com/webstore/detail/react-developer-tools/fmkadmapgofadopljbjfkapdkoienihi</a:t>
            </a:r>
            <a:endParaRPr sz="14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282" name="Shape 2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025" y="1658199"/>
            <a:ext cx="7602700" cy="314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安裝基本軟體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NodeJS for Windows: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https://nodejs.org/en/</a:t>
            </a:r>
            <a:br>
              <a:rPr lang="zh-TW"/>
            </a:b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6746" y="1671925"/>
            <a:ext cx="5563549" cy="31411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/>
          <p:nvPr/>
        </p:nvSpPr>
        <p:spPr>
          <a:xfrm>
            <a:off x="2500150" y="3213850"/>
            <a:ext cx="2522100" cy="115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到此為止範例為</a:t>
            </a:r>
            <a:endParaRPr sz="30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3000"/>
              <a:t>react_setup</a:t>
            </a:r>
            <a:endParaRPr sz="3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1539" y="22"/>
            <a:ext cx="102870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/>
          <p:nvPr/>
        </p:nvSpPr>
        <p:spPr>
          <a:xfrm>
            <a:off x="1245619" y="3378575"/>
            <a:ext cx="6652773" cy="8481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F6DB"/>
                    </a:gs>
                    <a:gs pos="100000">
                      <a:srgbClr val="FAD25C"/>
                    </a:gs>
                  </a:gsLst>
                  <a:lin ang="5400012" scaled="0"/>
                </a:gradFill>
                <a:latin typeface="Arial"/>
              </a:rPr>
              <a:t>D.Redux安裝與設定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安裝Redux</a:t>
            </a:r>
            <a:endParaRPr/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安裝Redux Chrome debugger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 u="sng">
                <a:solidFill>
                  <a:srgbClr val="1155CC"/>
                </a:solidFill>
                <a:hlinkClick r:id="rId3"/>
              </a:rPr>
              <a:t>https://chrome.google.com/webstore/detail/redux-devtools/lmhkpmbekcpmknklioeibfkpmmfibljd?utm_source=chrome-ntp-icon</a:t>
            </a:r>
            <a:endParaRPr/>
          </a:p>
        </p:txBody>
      </p:sp>
      <p:sp>
        <p:nvSpPr>
          <p:cNvPr id="301" name="Shape 301"/>
          <p:cNvSpPr txBox="1"/>
          <p:nvPr/>
        </p:nvSpPr>
        <p:spPr>
          <a:xfrm>
            <a:off x="485850" y="1752825"/>
            <a:ext cx="8172300" cy="148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FFFF00"/>
                </a:solidFill>
              </a:rPr>
              <a:t>npm install --save redux react-redux</a:t>
            </a:r>
            <a:endParaRPr sz="2800">
              <a:solidFill>
                <a:srgbClr val="FF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FFFF00"/>
                </a:solidFill>
              </a:rPr>
              <a:t>npm install --save-dev redux-devtools</a:t>
            </a:r>
            <a:endParaRPr sz="2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設定目錄結構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000" y="0"/>
            <a:ext cx="25228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測試範例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GIT CLONE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https://github.com/reactjs/redux.git</a:t>
            </a:r>
            <a:r>
              <a:rPr lang="zh-TW"/>
              <a:t> 下來，把examples\todos\src下的內容蓋到專案目錄下的src中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把index.js更名為index.jsx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修改const store...為下方以套用debugger tool</a:t>
            </a:r>
            <a:endParaRPr/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store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createStore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(reducer,</a:t>
            </a:r>
            <a:r>
              <a:rPr lang="zh-TW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__REDUX_DEVTOOLS_EXTENSION__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&amp;&amp;</a:t>
            </a:r>
            <a:r>
              <a:rPr lang="zh-TW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 window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__REDUX_DEVTOOLS_EXTENSION__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將redux狀態置換加入react-hot-loader</a:t>
            </a:r>
            <a:endParaRPr/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hot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/*...省略 ... */</a:t>
            </a:r>
            <a:endParaRPr sz="105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  module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hot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accept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'./reducers'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const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nextRootReducer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'./reducers'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      store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replaceReducer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nextRootReducer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});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測試範例</a:t>
            </a:r>
            <a:endParaRPr/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修改components/App.jsx，看HRM是否正常運作，並能保留目前的store中的state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確認redux chrome debugger是否正常運作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到此為止範例為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3000"/>
              <a:t>redux_setup</a:t>
            </a:r>
            <a:endParaRPr sz="3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1539" y="22"/>
            <a:ext cx="102870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/>
          <p:nvPr/>
        </p:nvSpPr>
        <p:spPr>
          <a:xfrm>
            <a:off x="1" y="3785852"/>
            <a:ext cx="9143998" cy="7081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F6DB"/>
                    </a:gs>
                    <a:gs pos="100000">
                      <a:srgbClr val="FAD25C"/>
                    </a:gs>
                  </a:gsLst>
                  <a:lin ang="5400012" scaled="0"/>
                </a:gradFill>
                <a:latin typeface="Arial"/>
              </a:rPr>
              <a:t>D.Webpack Loaders安裝與設定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安裝與使用url-loader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url-loader</a:t>
            </a:r>
            <a:r>
              <a:rPr lang="zh-TW"/>
              <a:t>會自動調用</a:t>
            </a:r>
            <a:r>
              <a:rPr lang="zh-TW"/>
              <a:t>file-loader</a:t>
            </a:r>
            <a:r>
              <a:rPr lang="zh-TW"/>
              <a:t>全部功能，因此直接用url-loader就好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設定webpack.config.js使url-loader套用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直接使用&lt;img src={src中的相對路徑} /&gt; 會發生錯誤，必須先import</a:t>
            </a:r>
            <a:br>
              <a:rPr lang="zh-TW"/>
            </a:br>
            <a:r>
              <a:rPr lang="zh-TW"/>
              <a:t>因為&lt;img&gt;src會直接輸出到瀏覽器，沒有經過任何loader處理</a:t>
            </a:r>
            <a:br>
              <a:rPr lang="zh-TW"/>
            </a:br>
            <a:r>
              <a:rPr lang="zh-TW"/>
              <a:t>但是可以使用絕對路徑"/image/..."調用dev/目錄(開發伺服器根目錄)中的檔案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 txBox="1"/>
          <p:nvPr/>
        </p:nvSpPr>
        <p:spPr>
          <a:xfrm>
            <a:off x="386175" y="1152475"/>
            <a:ext cx="8172300" cy="572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FFFF00"/>
                </a:solidFill>
              </a:rPr>
              <a:t>npm install --save-d file-loader url-loader </a:t>
            </a:r>
            <a:endParaRPr sz="2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設定webpack.config.js套用url-loader</a:t>
            </a:r>
            <a:endParaRPr/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rules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{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\.</a:t>
            </a:r>
            <a:r>
              <a:rPr lang="zh-TW" sz="105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r>
              <a:rPr lang="zh-TW" sz="1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jsx</a:t>
            </a:r>
            <a:r>
              <a:rPr lang="zh-TW" sz="105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zh-TW" sz="1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exclude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 /node_modules/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loader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"babel-loader"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\.</a:t>
            </a:r>
            <a:r>
              <a:rPr lang="zh-TW" sz="105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svg</a:t>
            </a:r>
            <a:r>
              <a:rPr lang="zh-TW" sz="1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png</a:t>
            </a:r>
            <a:r>
              <a:rPr lang="zh-TW" sz="1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jpeg</a:t>
            </a:r>
            <a:r>
              <a:rPr lang="zh-TW" sz="1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jpg</a:t>
            </a:r>
            <a:r>
              <a:rPr lang="zh-TW" sz="1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gif</a:t>
            </a:r>
            <a:r>
              <a:rPr lang="zh-TW" sz="105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zh-TW" sz="1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loader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'url-loader'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05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8012</a:t>
            </a:r>
            <a:endParaRPr sz="105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]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]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346" name="Shape 346"/>
          <p:cNvCxnSpPr>
            <a:endCxn id="347" idx="1"/>
          </p:cNvCxnSpPr>
          <p:nvPr/>
        </p:nvCxnSpPr>
        <p:spPr>
          <a:xfrm flipH="1" rot="10800000">
            <a:off x="3260075" y="2498000"/>
            <a:ext cx="2808600" cy="792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47" name="Shape 347"/>
          <p:cNvSpPr txBox="1"/>
          <p:nvPr/>
        </p:nvSpPr>
        <p:spPr>
          <a:xfrm>
            <a:off x="6068675" y="2145500"/>
            <a:ext cx="2268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設定limit數值，檔案小於此數值會轉換為base64</a:t>
            </a:r>
            <a:endParaRPr/>
          </a:p>
        </p:txBody>
      </p:sp>
      <p:pic>
        <p:nvPicPr>
          <p:cNvPr id="348" name="Shape 3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250" y="3203247"/>
            <a:ext cx="4791051" cy="16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安裝基本軟體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GIT for Windows: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http://gitforwindows.org/</a:t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4913" y="1715325"/>
            <a:ext cx="6254174" cy="31396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/>
          <p:nvPr/>
        </p:nvSpPr>
        <p:spPr>
          <a:xfrm>
            <a:off x="4544250" y="3519550"/>
            <a:ext cx="1740300" cy="660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測試url-loader載入圖檔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直接載入相對路徑的圖檔是否會失敗?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把limit</a:t>
            </a:r>
            <a:r>
              <a:rPr lang="zh-TW"/>
              <a:t>調整為1，看&lt;img src=....&gt;的變化，了解file-loader的運作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安裝css相關loader</a:t>
            </a:r>
            <a:endParaRPr/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css-loader </a:t>
            </a:r>
            <a:r>
              <a:rPr lang="zh-TW"/>
              <a:t>負責處理import，style-loader負責將css程式碼加入到DOM中</a:t>
            </a:r>
            <a:br>
              <a:rPr lang="zh-TW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loader陣列順序?</a:t>
            </a:r>
            <a:endParaRPr/>
          </a:p>
        </p:txBody>
      </p:sp>
      <p:sp>
        <p:nvSpPr>
          <p:cNvPr id="361" name="Shape 361"/>
          <p:cNvSpPr txBox="1"/>
          <p:nvPr/>
        </p:nvSpPr>
        <p:spPr>
          <a:xfrm>
            <a:off x="386175" y="1152475"/>
            <a:ext cx="8172300" cy="572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FFFF00"/>
                </a:solidFill>
              </a:rPr>
              <a:t>npm install --save-d css-loader style-loader </a:t>
            </a:r>
            <a:endParaRPr sz="2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設定webpack.config.js</a:t>
            </a:r>
            <a:endParaRPr/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   module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rules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\.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css</a:t>
            </a:r>
            <a:r>
              <a:rPr lang="zh-TW" sz="1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loader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"style-loader"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loader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'css-loader'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sourceMap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true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]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]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368" name="Shape 368"/>
          <p:cNvCxnSpPr/>
          <p:nvPr/>
        </p:nvCxnSpPr>
        <p:spPr>
          <a:xfrm rot="10800000">
            <a:off x="4669900" y="1689550"/>
            <a:ext cx="0" cy="222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" name="Shape 369"/>
          <p:cNvSpPr txBox="1"/>
          <p:nvPr/>
        </p:nvSpPr>
        <p:spPr>
          <a:xfrm>
            <a:off x="5000325" y="2229225"/>
            <a:ext cx="3921000" cy="10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f(g(x)) </a:t>
            </a:r>
            <a:r>
              <a:rPr lang="zh-TW" sz="2400"/>
              <a:t>函數compose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之後redux課程會詳細講解</a:t>
            </a:r>
            <a:endParaRPr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url(/images/.)絕對路徑失敗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解決方法</a:t>
            </a:r>
            <a:endParaRPr/>
          </a:p>
          <a:p>
            <a: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改變目錄結構，將靜態assets檔案都放在dev/下    =&gt;     url(images/….) 或 url(/images/….)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設定alias，在webpack.config.js中的resolve加入</a:t>
            </a:r>
            <a:br>
              <a:rPr lang="zh-TW"/>
            </a:b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alias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:{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images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path.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__dirname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'src/images/'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設定css-loader的option，關閉url()的解析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loader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'css-loader'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false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sourceMap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true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因為預設的狀況CSS會和JS被打包成一個檔案放在dev下，因此和src的目錄不同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不建議使用"/"開頭的路徑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安裝SCSS相關loader</a:t>
            </a:r>
            <a:endParaRPr/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 txBox="1"/>
          <p:nvPr/>
        </p:nvSpPr>
        <p:spPr>
          <a:xfrm>
            <a:off x="535700" y="1381750"/>
            <a:ext cx="8172300" cy="572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FFFF00"/>
                </a:solidFill>
              </a:rPr>
              <a:t>npm install --save-d </a:t>
            </a:r>
            <a:r>
              <a:rPr lang="zh-TW" sz="2800">
                <a:solidFill>
                  <a:srgbClr val="FFFF00"/>
                </a:solidFill>
              </a:rPr>
              <a:t>sass-loader node-sass</a:t>
            </a:r>
            <a:endParaRPr sz="2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設定webpack.config.js</a:t>
            </a:r>
            <a:endParaRPr/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rules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\.</a:t>
            </a:r>
            <a:r>
              <a:rPr lang="zh-TW" sz="105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sass</a:t>
            </a:r>
            <a:r>
              <a:rPr lang="zh-TW" sz="1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scss</a:t>
            </a:r>
            <a:r>
              <a:rPr lang="zh-TW" sz="105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zh-TW" sz="1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loader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"style-loader"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loader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'css-loader'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sourceMap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true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importLoaders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1  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},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"sass-loader"</a:t>
            </a:r>
            <a:endParaRPr sz="105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]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]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389" name="Shape 389"/>
          <p:cNvCxnSpPr/>
          <p:nvPr/>
        </p:nvCxnSpPr>
        <p:spPr>
          <a:xfrm rot="10800000">
            <a:off x="4669900" y="1689550"/>
            <a:ext cx="0" cy="222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Shape 390"/>
          <p:cNvCxnSpPr/>
          <p:nvPr/>
        </p:nvCxnSpPr>
        <p:spPr>
          <a:xfrm>
            <a:off x="2083325" y="3370750"/>
            <a:ext cx="1794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測試loader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測試CSS與SCSS編譯是否正常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測試圖片路徑引用是否有誤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其他LOADER?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json-loader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html-loader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到此為止範例為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3000"/>
              <a:t>webpack_loader_setup</a:t>
            </a:r>
            <a:endParaRPr sz="3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Shape 4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1539" y="22"/>
            <a:ext cx="102870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Shape 408"/>
          <p:cNvSpPr/>
          <p:nvPr/>
        </p:nvSpPr>
        <p:spPr>
          <a:xfrm>
            <a:off x="703314" y="3743102"/>
            <a:ext cx="7721598" cy="70530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F6DB"/>
                    </a:gs>
                    <a:gs pos="100000">
                      <a:srgbClr val="FAD25C"/>
                    </a:gs>
                  </a:gsLst>
                  <a:lin ang="5400012" scaled="0"/>
                </a:gradFill>
                <a:latin typeface="Arial"/>
              </a:rPr>
              <a:t>E.設定webpack以編譯程式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新增Build指令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在package.json</a:t>
            </a:r>
            <a:r>
              <a:rPr lang="zh-TW"/>
              <a:t>增加script</a:t>
            </a:r>
            <a:endParaRPr/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"scripts"</a:t>
            </a: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"dev"</a:t>
            </a: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"node devserver"</a:t>
            </a: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"build"</a:t>
            </a: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"webpack -p --config webpack.production.config.js"</a:t>
            </a:r>
            <a:endParaRPr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webpack -p --config webpack.production.config.js</a:t>
            </a:r>
            <a:endParaRPr sz="1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webpack --optimize-minimize --define process.env.NODE_ENV="'production'" --config …</a:t>
            </a:r>
            <a:endParaRPr sz="1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415" name="Shape 415"/>
          <p:cNvCxnSpPr/>
          <p:nvPr/>
        </p:nvCxnSpPr>
        <p:spPr>
          <a:xfrm>
            <a:off x="3023825" y="2754725"/>
            <a:ext cx="401700" cy="20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安裝基本軟體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zh-TW"/>
              <a:t>Windows GIT UI - Tortoisegit: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https://tortoisegit.org/download/</a:t>
            </a:r>
            <a:br>
              <a:rPr lang="zh-TW"/>
            </a:br>
            <a:r>
              <a:rPr lang="zh-TW"/>
              <a:t>安裝過程需指定先前安裝的Git for windows</a:t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4575" y="1834422"/>
            <a:ext cx="6476176" cy="280737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/>
          <p:nvPr/>
        </p:nvSpPr>
        <p:spPr>
          <a:xfrm>
            <a:off x="4239450" y="3976750"/>
            <a:ext cx="3139800" cy="660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建立webpack.production.config.js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21" name="Shape 421"/>
          <p:cNvSpPr txBox="1"/>
          <p:nvPr/>
        </p:nvSpPr>
        <p:spPr>
          <a:xfrm>
            <a:off x="311700" y="3686175"/>
            <a:ext cx="85206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entry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bundle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path.</a:t>
            </a:r>
            <a:r>
              <a:rPr lang="zh-TW" sz="12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2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__dirname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'src/index.jsx'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]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},</a:t>
            </a:r>
            <a:endParaRPr sz="12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311700" y="1116650"/>
            <a:ext cx="8520600" cy="23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entry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bundle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zh-TW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'react-hot-loader/patch'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zh-TW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'webpack-dev-server/client?http://localhost:3000/'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TW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zh-TW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'webpack/hot/dev-server'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path.</a:t>
            </a:r>
            <a:r>
              <a:rPr lang="zh-TW" sz="12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2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__dirname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'src/index.jsx'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]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4063650" y="3098075"/>
            <a:ext cx="1016700" cy="478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建立webpack.production.config.js (2)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29" name="Shape 429"/>
          <p:cNvSpPr txBox="1"/>
          <p:nvPr/>
        </p:nvSpPr>
        <p:spPr>
          <a:xfrm>
            <a:off x="311700" y="3686175"/>
            <a:ext cx="85206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:path.</a:t>
            </a:r>
            <a:r>
              <a:rPr lang="zh-TW" sz="12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2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__dirname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'./dist/'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'[name].js'</a:t>
            </a:r>
            <a:endParaRPr sz="12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0" name="Shape 430"/>
          <p:cNvSpPr txBox="1"/>
          <p:nvPr/>
        </p:nvSpPr>
        <p:spPr>
          <a:xfrm>
            <a:off x="311700" y="1116650"/>
            <a:ext cx="8520600" cy="23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'[name].js'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publicPath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'/'</a:t>
            </a:r>
            <a:r>
              <a:rPr lang="zh-TW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/*build好的entry的JS會在這邊,因為react-hot-loader限制必須為"/" */</a:t>
            </a:r>
            <a:endParaRPr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4063650" y="3098075"/>
            <a:ext cx="1016700" cy="478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2" name="Shape 432"/>
          <p:cNvCxnSpPr/>
          <p:nvPr/>
        </p:nvCxnSpPr>
        <p:spPr>
          <a:xfrm>
            <a:off x="877025" y="2343400"/>
            <a:ext cx="1575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" name="Shape 433"/>
          <p:cNvSpPr txBox="1"/>
          <p:nvPr/>
        </p:nvSpPr>
        <p:spPr>
          <a:xfrm>
            <a:off x="5394650" y="3072025"/>
            <a:ext cx="34377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publicPath? How does it work?</a:t>
            </a:r>
            <a:endParaRPr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建立webpack.production.config.js (3)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9" name="Shape 439"/>
          <p:cNvSpPr txBox="1"/>
          <p:nvPr/>
        </p:nvSpPr>
        <p:spPr>
          <a:xfrm>
            <a:off x="311700" y="2311550"/>
            <a:ext cx="8520600" cy="27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   plugins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webpack.</a:t>
            </a:r>
            <a:r>
              <a:rPr lang="zh-TW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DefinePlugin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'process.env.NODE_ENV'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"'production'"</a:t>
            </a:r>
            <a:endParaRPr sz="105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}),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webpack.optimize.</a:t>
            </a:r>
            <a:r>
              <a:rPr lang="zh-TW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UglifyJsPlugin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sourceMap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false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compress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warnings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false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drop_console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false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})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],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311700" y="735650"/>
            <a:ext cx="85206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plugins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webpack.</a:t>
            </a:r>
            <a:r>
              <a:rPr lang="zh-TW" sz="12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HotModuleReplacementPlugin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zh-TW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/*HOT熱更新模組插件*/</a:t>
            </a:r>
            <a:endParaRPr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webpack.</a:t>
            </a:r>
            <a:r>
              <a:rPr lang="zh-TW" sz="12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NamedModulesPlugin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zh-TW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/* 更新時可以看到更新的檔案名稱*/</a:t>
            </a:r>
            <a:endParaRPr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webpack.</a:t>
            </a:r>
            <a:r>
              <a:rPr lang="zh-TW" sz="12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SourceMapDevToolPlugin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zh-TW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/*可以在F12看到原始碼*/</a:t>
            </a:r>
            <a:endParaRPr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],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4063650" y="1799100"/>
            <a:ext cx="1016700" cy="478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2" name="Shape 442"/>
          <p:cNvCxnSpPr/>
          <p:nvPr/>
        </p:nvCxnSpPr>
        <p:spPr>
          <a:xfrm>
            <a:off x="927025" y="1732450"/>
            <a:ext cx="3269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Shape 443"/>
          <p:cNvCxnSpPr/>
          <p:nvPr/>
        </p:nvCxnSpPr>
        <p:spPr>
          <a:xfrm>
            <a:off x="2621425" y="3091000"/>
            <a:ext cx="1575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建立webpack.production.config.js (4)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 txBox="1"/>
          <p:nvPr/>
        </p:nvSpPr>
        <p:spPr>
          <a:xfrm>
            <a:off x="0" y="1017725"/>
            <a:ext cx="4475700" cy="38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rules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\.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css</a:t>
            </a:r>
            <a:r>
              <a:rPr lang="zh-TW" sz="1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loader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"style-loader"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loader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'css-loader'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sourceMap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true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]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]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4572000" y="1017725"/>
            <a:ext cx="4475700" cy="38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rules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\.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css</a:t>
            </a:r>
            <a:r>
              <a:rPr lang="zh-TW" sz="1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loader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"style-loader"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loader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'css-loader'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sourceMap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false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]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]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4106825" y="2739225"/>
            <a:ext cx="837300" cy="62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2" name="Shape 452"/>
          <p:cNvCxnSpPr/>
          <p:nvPr/>
        </p:nvCxnSpPr>
        <p:spPr>
          <a:xfrm>
            <a:off x="6419400" y="3197750"/>
            <a:ext cx="1575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使用新版uglifyjs-webpack-plugin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在webpack.production.config.js中</a:t>
            </a:r>
            <a:r>
              <a:rPr lang="zh-TW"/>
              <a:t>新增引用</a:t>
            </a:r>
            <a:endParaRPr/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zh-TW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UglifyJsPlugin</a:t>
            </a: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zh-TW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'uglifyjs-webpack-plugin'</a:t>
            </a: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 txBox="1"/>
          <p:nvPr/>
        </p:nvSpPr>
        <p:spPr>
          <a:xfrm>
            <a:off x="485850" y="1274900"/>
            <a:ext cx="8172300" cy="572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FFFF00"/>
                </a:solidFill>
              </a:rPr>
              <a:t>npm i -D uglifyjs-webpack-plugin</a:t>
            </a:r>
            <a:endParaRPr sz="2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修改Plugin設定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 txBox="1"/>
          <p:nvPr/>
        </p:nvSpPr>
        <p:spPr>
          <a:xfrm>
            <a:off x="0" y="1017725"/>
            <a:ext cx="4475700" cy="38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plugins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webpack.optimize.</a:t>
            </a:r>
            <a:r>
              <a:rPr lang="zh-TW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UglifyJsPlugin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sourceMap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false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compress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warnings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false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drop_console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false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}),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]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4572000" y="1017725"/>
            <a:ext cx="4475700" cy="38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plugins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UglifyJsPlugin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parallel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cache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sourceMap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false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uglifyOptions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compress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drop_console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false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}),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]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4106825" y="2739225"/>
            <a:ext cx="837300" cy="62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開始編譯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執行編譯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參考範例:basic_release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複製dist檔案、複製dev/index.html至http伺服器，測試看看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將dist加入GIT Ignore中</a:t>
            </a:r>
            <a:endParaRPr/>
          </a:p>
        </p:txBody>
      </p:sp>
      <p:sp>
        <p:nvSpPr>
          <p:cNvPr id="474" name="Shape 474"/>
          <p:cNvSpPr txBox="1"/>
          <p:nvPr/>
        </p:nvSpPr>
        <p:spPr>
          <a:xfrm>
            <a:off x="535700" y="2285400"/>
            <a:ext cx="8172300" cy="572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FFFF00"/>
                </a:solidFill>
              </a:rPr>
              <a:t>npm run build</a:t>
            </a:r>
            <a:endParaRPr sz="2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測試與遭遇問題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圖片都被</a:t>
            </a:r>
            <a:r>
              <a:rPr lang="zh-TW">
                <a:solidFill>
                  <a:srgbClr val="FF0000"/>
                </a:solidFill>
              </a:rPr>
              <a:t>COPY到dist目錄下</a:t>
            </a:r>
            <a:r>
              <a:rPr lang="zh-TW"/>
              <a:t>，很不優雅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若設定css-loader的optiion.url:false的話，可以在devbuild及dist目錄</a:t>
            </a:r>
            <a:r>
              <a:rPr lang="zh-TW">
                <a:solidFill>
                  <a:srgbClr val="FF0000"/>
                </a:solidFill>
              </a:rPr>
              <a:t>放置資源結構</a:t>
            </a:r>
            <a:r>
              <a:rPr lang="zh-TW"/>
              <a:t>。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但</a:t>
            </a:r>
            <a:r>
              <a:rPr lang="zh-TW">
                <a:solidFill>
                  <a:srgbClr val="FF0000"/>
                </a:solidFill>
              </a:rPr>
              <a:t>使用alias功能時</a:t>
            </a:r>
            <a:r>
              <a:rPr lang="zh-TW"/>
              <a:t>，圖檔仍放置在src/images/中，在App.scss中引用背景 </a:t>
            </a:r>
            <a:r>
              <a:rPr lang="zh-TW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background-image: url("../images/Sports-1.png");</a:t>
            </a:r>
            <a:br>
              <a:rPr lang="zh-TW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/>
              <a:t>假設部屬至http://192.168.5.100/test中，路徑瀏覽器解析會變為</a:t>
            </a:r>
            <a:br>
              <a:rPr lang="zh-TW"/>
            </a:br>
            <a:r>
              <a:rPr lang="zh-TW"/>
              <a:t>http://192.168.5.100/images/Sports-1.png 就不對了...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而且不解析url()的話，就</a:t>
            </a:r>
            <a:r>
              <a:rPr lang="zh-TW">
                <a:solidFill>
                  <a:srgbClr val="FF0000"/>
                </a:solidFill>
              </a:rPr>
              <a:t>沒辦法把小圖變為base64</a:t>
            </a:r>
            <a:r>
              <a:rPr lang="zh-TW"/>
              <a:t>...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圖片和CSS和JS</a:t>
            </a:r>
            <a:r>
              <a:rPr lang="zh-TW">
                <a:solidFill>
                  <a:srgbClr val="FF0000"/>
                </a:solidFill>
              </a:rPr>
              <a:t>整包很肥</a:t>
            </a:r>
            <a:r>
              <a:rPr lang="zh-TW"/>
              <a:t>，整包快取很沒效率...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Shape 4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1539" y="22"/>
            <a:ext cx="102870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Shape 486"/>
          <p:cNvSpPr/>
          <p:nvPr/>
        </p:nvSpPr>
        <p:spPr>
          <a:xfrm>
            <a:off x="1400701" y="3772952"/>
            <a:ext cx="6342600" cy="63484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F6DB"/>
                    </a:gs>
                    <a:gs pos="100000">
                      <a:srgbClr val="FAD25C"/>
                    </a:gs>
                  </a:gsLst>
                  <a:lin ang="5400012" scaled="0"/>
                </a:gradFill>
                <a:latin typeface="Arial"/>
              </a:rPr>
              <a:t>F-1.分割與提取程式碼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從bundle.js</a:t>
            </a:r>
            <a:r>
              <a:rPr lang="zh-TW"/>
              <a:t>分離CSS檔案</a:t>
            </a:r>
            <a:endParaRPr/>
          </a:p>
        </p:txBody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安裝extract-text-webpack-plugin</a:t>
            </a:r>
            <a:endParaRPr sz="105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Shape 493"/>
          <p:cNvSpPr txBox="1"/>
          <p:nvPr/>
        </p:nvSpPr>
        <p:spPr>
          <a:xfrm>
            <a:off x="535700" y="1599600"/>
            <a:ext cx="8172300" cy="572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FFFF00"/>
                </a:solidFill>
              </a:rPr>
              <a:t>npm run --save-d </a:t>
            </a:r>
            <a:r>
              <a:rPr lang="zh-TW" sz="2800">
                <a:solidFill>
                  <a:srgbClr val="FFFF00"/>
                </a:solidFill>
              </a:rPr>
              <a:t>extract-text-webpack-plugin</a:t>
            </a:r>
            <a:endParaRPr sz="2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安裝基本軟體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更新NPM</a:t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528675" y="1804075"/>
            <a:ext cx="8172300" cy="123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>
                <a:solidFill>
                  <a:srgbClr val="FFFF00"/>
                </a:solidFill>
              </a:rPr>
              <a:t>npm install npm@latest -g</a:t>
            </a:r>
            <a:endParaRPr sz="24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修改webpack.production.config.js</a:t>
            </a:r>
            <a:endParaRPr/>
          </a:p>
        </p:txBody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新增</a:t>
            </a:r>
            <a:r>
              <a:rPr lang="zh-TW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zh-TW" sz="12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ExtractTextPlugin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zh-TW" sz="12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"extract-text-webpack-plugin"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新增Plugin</a:t>
            </a:r>
            <a:endParaRPr/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plugins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ExtractTextPlugin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"css/[name].css"</a:t>
            </a:r>
            <a:endParaRPr sz="105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})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],</a:t>
            </a:r>
            <a:endParaRPr/>
          </a:p>
        </p:txBody>
      </p:sp>
      <p:cxnSp>
        <p:nvCxnSpPr>
          <p:cNvPr id="500" name="Shape 500"/>
          <p:cNvCxnSpPr/>
          <p:nvPr/>
        </p:nvCxnSpPr>
        <p:spPr>
          <a:xfrm>
            <a:off x="1898675" y="2871125"/>
            <a:ext cx="1296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修改webpack.production.config.js (2)</a:t>
            </a:r>
            <a:endParaRPr/>
          </a:p>
        </p:txBody>
      </p:sp>
      <p:sp>
        <p:nvSpPr>
          <p:cNvPr id="506" name="Shape 506"/>
          <p:cNvSpPr txBox="1"/>
          <p:nvPr/>
        </p:nvSpPr>
        <p:spPr>
          <a:xfrm>
            <a:off x="0" y="1017725"/>
            <a:ext cx="4236300" cy="41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rules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\.</a:t>
            </a:r>
            <a:r>
              <a:rPr lang="zh-TW" sz="105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sass</a:t>
            </a:r>
            <a:r>
              <a:rPr lang="zh-TW" sz="1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scss</a:t>
            </a:r>
            <a:r>
              <a:rPr lang="zh-TW" sz="105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zh-TW" sz="1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loader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"style-loader"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loader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'css-loader'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sourceMap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true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0960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importLoaders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1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},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"sass-loader"</a:t>
            </a:r>
            <a:endParaRPr sz="105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]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]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7" name="Shape 507"/>
          <p:cNvSpPr txBox="1"/>
          <p:nvPr/>
        </p:nvSpPr>
        <p:spPr>
          <a:xfrm>
            <a:off x="4876800" y="865325"/>
            <a:ext cx="4236300" cy="4125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rules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0960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0960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\.</a:t>
            </a:r>
            <a:r>
              <a:rPr lang="zh-TW" sz="105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sass</a:t>
            </a:r>
            <a:r>
              <a:rPr lang="zh-TW" sz="1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scss</a:t>
            </a:r>
            <a:r>
              <a:rPr lang="zh-TW" sz="105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zh-TW" sz="1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0960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ExtractTextPlugin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extract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0960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fallback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"style-loader"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0960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0960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0960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loader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'css-loader'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0960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0960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sourceMap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false</a:t>
            </a:r>
            <a:r>
              <a:rPr lang="zh-TW" sz="1050"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60960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importLoaders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1,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		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minimize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true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0960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0960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},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0960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"sass-loader"</a:t>
            </a:r>
            <a:endParaRPr sz="105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0960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]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0960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})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0960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]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4106825" y="2739225"/>
            <a:ext cx="837300" cy="62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9" name="Shape 509"/>
          <p:cNvCxnSpPr/>
          <p:nvPr/>
        </p:nvCxnSpPr>
        <p:spPr>
          <a:xfrm>
            <a:off x="7223000" y="3463850"/>
            <a:ext cx="1296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開始編譯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執行編譯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參考範例:split_code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複製dist檔案、複製dev/index.html至http伺服器，測試看看</a:t>
            </a:r>
            <a:endParaRPr/>
          </a:p>
        </p:txBody>
      </p:sp>
      <p:sp>
        <p:nvSpPr>
          <p:cNvPr id="516" name="Shape 516"/>
          <p:cNvSpPr txBox="1"/>
          <p:nvPr/>
        </p:nvSpPr>
        <p:spPr>
          <a:xfrm>
            <a:off x="535700" y="2285400"/>
            <a:ext cx="8172300" cy="572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FFFF00"/>
                </a:solidFill>
              </a:rPr>
              <a:t>npm run build</a:t>
            </a:r>
            <a:endParaRPr sz="2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超過url-loader limit大小的圖片，仍然不優雅的產生...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bundle.css的url()路徑是錯誤的，因為私自用name搬移了目錄...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解決:設定publicPath</a:t>
            </a:r>
            <a:endParaRPr/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20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zh-TW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\.</a:t>
            </a:r>
            <a:r>
              <a:rPr lang="zh-TW" sz="120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20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sass</a:t>
            </a:r>
            <a:r>
              <a:rPr lang="zh-TW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zh-TW" sz="120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scss</a:t>
            </a:r>
            <a:r>
              <a:rPr lang="zh-TW" sz="120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zh-TW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zh-TW" sz="120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2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ExtractTextPlugin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TW" sz="12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extract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zh-TW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publicPath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"../"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zh-TW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fallback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"style-loader"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zh-TW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... 下方省略 …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</p:txBody>
      </p:sp>
      <p:sp>
        <p:nvSpPr>
          <p:cNvPr id="522" name="Shape 5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測試與遭遇問題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試試看</a:t>
            </a:r>
            <a:endParaRPr/>
          </a:p>
        </p:txBody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增加</a:t>
            </a:r>
            <a:r>
              <a:rPr lang="zh-TW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publicPath</a:t>
            </a: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"../"</a:t>
            </a: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TW"/>
              <a:t>來修正圖片路徑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取消css-loader </a:t>
            </a:r>
            <a:r>
              <a:rPr lang="zh-TW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minimize</a:t>
            </a:r>
            <a:endParaRPr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設定url-loader fallback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\.</a:t>
            </a:r>
            <a:r>
              <a:rPr lang="zh-TW" sz="105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svg</a:t>
            </a:r>
            <a:r>
              <a:rPr lang="zh-TW" sz="1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png</a:t>
            </a:r>
            <a:r>
              <a:rPr lang="zh-TW" sz="1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jpeg</a:t>
            </a:r>
            <a:r>
              <a:rPr lang="zh-TW" sz="1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jpg</a:t>
            </a:r>
            <a:r>
              <a:rPr lang="zh-TW" sz="1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gif</a:t>
            </a:r>
            <a:r>
              <a:rPr lang="zh-TW" sz="105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zh-TW" sz="1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loader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'url-loader'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fallback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"file-loader"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outputPath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"images/"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05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8139</a:t>
            </a:r>
            <a:endParaRPr sz="105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]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535" name="Shape 535"/>
          <p:cNvCxnSpPr/>
          <p:nvPr/>
        </p:nvCxnSpPr>
        <p:spPr>
          <a:xfrm>
            <a:off x="3502425" y="2652150"/>
            <a:ext cx="2423100" cy="110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36" name="Shape 536"/>
          <p:cNvSpPr txBox="1"/>
          <p:nvPr/>
        </p:nvSpPr>
        <p:spPr>
          <a:xfrm>
            <a:off x="5947525" y="2608100"/>
            <a:ext cx="27864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可以省略，url-loader預設fallback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就是file-loader</a:t>
            </a:r>
            <a:endParaRPr/>
          </a:p>
        </p:txBody>
      </p:sp>
      <p:cxnSp>
        <p:nvCxnSpPr>
          <p:cNvPr id="537" name="Shape 537"/>
          <p:cNvCxnSpPr>
            <a:endCxn id="538" idx="1"/>
          </p:cNvCxnSpPr>
          <p:nvPr/>
        </p:nvCxnSpPr>
        <p:spPr>
          <a:xfrm>
            <a:off x="3350025" y="2880800"/>
            <a:ext cx="2423100" cy="933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38" name="Shape 538"/>
          <p:cNvSpPr txBox="1"/>
          <p:nvPr/>
        </p:nvSpPr>
        <p:spPr>
          <a:xfrm>
            <a:off x="5773125" y="3412100"/>
            <a:ext cx="27864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設定超過8139B的圖檔給file-loader處理並放置到dist/images/目錄下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json-loader</a:t>
            </a:r>
            <a:r>
              <a:rPr lang="zh-TW"/>
              <a:t>會把json檔讀入成為一個module，因此無法使用extract-text plugin</a:t>
            </a:r>
            <a:endParaRPr/>
          </a:p>
          <a:p>
            <a:pPr indent="-317500" lvl="1" marL="9144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改用fetch/ajax讀取</a:t>
            </a:r>
            <a:endParaRPr/>
          </a:p>
          <a:p>
            <a:pPr indent="-317500" lvl="1" marL="9144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JSON改為JS檔 用 module.export = {....} 或 export default {....}</a:t>
            </a:r>
            <a:endParaRPr/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用CommonChunkPlugin提取</a:t>
            </a:r>
            <a:endParaRPr/>
          </a:p>
        </p:txBody>
      </p:sp>
      <p:sp>
        <p:nvSpPr>
          <p:cNvPr id="544" name="Shape 5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JSON檔怎麼分離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使用CommonsChunkPlugin提取共同程式碼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效率較差，但是webpack-dev-server不支援DllReferencePlugin，因此CommonChunkPlugin是很好的解決方法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可以把部分共用程式抽出，HRM更新時編譯也會加快許多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部屬建議盡量使用DllPlugin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單一entry沒有效果，只能自己指定抽取公用套件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使用CommonsChunkPlugin提取公用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程式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新增webpack.production.config.js</a:t>
            </a:r>
            <a:endParaRPr/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webpack.optimize.</a:t>
            </a:r>
            <a:r>
              <a:rPr lang="zh-TW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CommonsChunkPlugin</a:t>
            </a: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zh-TW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zh-TW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"commons"</a:t>
            </a: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zh-TW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"[name].js"</a:t>
            </a:r>
            <a:endParaRPr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})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編譯程式看看是否有變化?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使用CommonsChunkPlugin提取公用程式(2)</a:t>
            </a:r>
            <a:endParaRPr/>
          </a:p>
        </p:txBody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發現變化: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多了一個commons.js 裡面包含React...等套件、data.json、components下的元件，但是Index2Use還是存在bundle2.js中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css資料夾中，變成多了common.css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若移除index.js中的import Index.css，編譯後css/bundle.css消失了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特別注意HTML&lt;script&gt;及&lt;link&gt;引用的順序</a:t>
            </a:r>
            <a:br>
              <a:rPr lang="zh-TW"/>
            </a:br>
            <a:r>
              <a:rPr lang="zh-TW"/>
              <a:t>commons &gt; boundle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參考範例 commonChunk_basic#npm run build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建立新專案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在GIT建立一個專案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使用公開Github: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https://github.com/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使用我們公司的GitServer: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http://gitscr1.moneydj.com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建立好複製Git網址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在硬碟建立專案目錄，並初始化</a:t>
            </a:r>
            <a:br>
              <a:rPr lang="zh-TW"/>
            </a:br>
            <a:r>
              <a:rPr lang="zh-TW">
                <a:solidFill>
                  <a:srgbClr val="FF0000"/>
                </a:solidFill>
              </a:rPr>
              <a:t>不要選擇bare，這是Server使用的設定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9599" y="2981399"/>
            <a:ext cx="2142725" cy="207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4275" y="3058000"/>
            <a:ext cx="3388975" cy="16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1376750" y="3874700"/>
            <a:ext cx="220200" cy="286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1500" y="697625"/>
            <a:ext cx="4300799" cy="10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5308700" y="1286425"/>
            <a:ext cx="1872300" cy="341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使用CommonsChunkPlugin提取第三方套件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Shape 5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新增vendor entry chunk</a:t>
            </a:r>
            <a:endParaRPr/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entry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bundle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path.</a:t>
            </a:r>
            <a:r>
              <a:rPr lang="zh-TW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__dirname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'src/index.jsx'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],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bundle2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path.</a:t>
            </a:r>
            <a:r>
              <a:rPr lang="zh-TW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__dirname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'src/index2.jsx'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],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vendor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:[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'react'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'react-dom'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'antd'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'react-gmaps'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使用CommonsChunkPlugin提取第三方套件(2)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設定Plugin</a:t>
            </a:r>
            <a:endParaRPr/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webpack.optimize.</a:t>
            </a:r>
            <a:r>
              <a:rPr lang="zh-TW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CommonsChunkPlugin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"commons"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"vendor"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"[name].js"</a:t>
            </a:r>
            <a:endParaRPr sz="1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使用CommonsChunkPlugin提取第三方套件(3)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有什麼發現?</a:t>
            </a:r>
            <a:endParaRPr/>
          </a:p>
          <a:p>
            <a: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多了一個vendor.js，裡面包含vendor enty設定的套件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特別注意HTML&lt;script&gt;及&lt;link&gt;引用的順序</a:t>
            </a:r>
            <a:br>
              <a:rPr lang="zh-TW"/>
            </a:br>
            <a:r>
              <a:rPr lang="zh-TW"/>
              <a:t>vendor &gt; commons &gt; boundle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參考範例 commonChunk_basic#npm run build2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使用CommonsChunkPlugin提取data.json</a:t>
            </a:r>
            <a:endParaRPr/>
          </a:p>
        </p:txBody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新增data entry</a:t>
            </a:r>
            <a:endParaRPr/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entry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bundle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path.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__dirname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'src/index.jsx'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],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bundle2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path.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__dirname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'src/index2.jsx'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],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vendor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:[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'react'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'react-dom'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'antd'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'react-gmaps'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:[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'./src/data/data.json'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使用CommonsChunkPlugin提取data.json(2)</a:t>
            </a:r>
            <a:endParaRPr/>
          </a:p>
        </p:txBody>
      </p:sp>
      <p:sp>
        <p:nvSpPr>
          <p:cNvPr id="592" name="Shape 5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設定plugin</a:t>
            </a:r>
            <a:endParaRPr/>
          </a:p>
          <a:p>
            <a:pPr indent="22860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webpack.optimize.</a:t>
            </a:r>
            <a:r>
              <a:rPr lang="zh-TW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CommonsChunkPlugin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2860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"commons"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"vendor"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"data"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2860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"[name].js"</a:t>
            </a:r>
            <a:endParaRPr sz="1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2860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使用CommonsChunkPlugin提取data.json(3)</a:t>
            </a:r>
            <a:endParaRPr/>
          </a:p>
        </p:txBody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有什麼發現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多了一個data/data.js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特別注意HTML&lt;script&gt;及&lt;link&gt;引用的順序</a:t>
            </a:r>
            <a:br>
              <a:rPr lang="zh-TW"/>
            </a:br>
            <a:r>
              <a:rPr lang="zh-TW"/>
              <a:t>data &gt; vendor &gt; commons &gt; boundle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參考範例 commonChunk_basic#npm run build3</a:t>
            </a:r>
            <a:endParaRPr/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Shape 6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1539" y="22"/>
            <a:ext cx="102870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Shape 604"/>
          <p:cNvSpPr/>
          <p:nvPr/>
        </p:nvSpPr>
        <p:spPr>
          <a:xfrm>
            <a:off x="-83843" y="3542352"/>
            <a:ext cx="9311687" cy="71647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F6DB"/>
                    </a:gs>
                    <a:gs pos="100000">
                      <a:srgbClr val="FAD25C"/>
                    </a:gs>
                  </a:gsLst>
                  <a:lin ang="5400012" scaled="0"/>
                </a:gradFill>
                <a:latin typeface="Arial"/>
              </a:rPr>
              <a:t>F-2.分割與提取程式碼(使用DLL)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使用DllPlugin提取第三方套件至DLL中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10" name="Shape 6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單純</a:t>
            </a:r>
            <a:r>
              <a:rPr lang="zh-TW"/>
              <a:t>json檔</a:t>
            </a:r>
            <a:r>
              <a:rPr lang="zh-TW"/>
              <a:t>不能作成DLL</a:t>
            </a:r>
            <a:br>
              <a:rPr lang="zh-TW"/>
            </a:br>
            <a:r>
              <a:rPr lang="zh-TW"/>
              <a:t>-&gt;應作為靜態資源檔直接複製部屬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先編譯DLL檔在編譯專案，透過manifest檔編譯時webpack得知那些必須包進bundle，哪些用reference就可以了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新增webpack.dll.production.config.js</a:t>
            </a:r>
            <a:endParaRPr/>
          </a:p>
        </p:txBody>
      </p:sp>
      <p:sp>
        <p:nvSpPr>
          <p:cNvPr id="616" name="Shape 6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entry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vendor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'react'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'react-dom'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'antd'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'react-gmaps'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path.</a:t>
            </a:r>
            <a:r>
              <a:rPr lang="zh-TW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__dirname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'./dist/'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'[name].dll.js'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TW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/* 輸出檔名，index.html引用 */</a:t>
            </a:r>
            <a:endParaRPr sz="1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library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'[name]_dll'</a:t>
            </a:r>
            <a:r>
              <a:rPr lang="zh-TW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/* 輸出的命名空間，與下方設定一致 */</a:t>
            </a:r>
            <a:endParaRPr sz="1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新增webpack.dll.production.config.js (2)</a:t>
            </a:r>
            <a:endParaRPr/>
          </a:p>
        </p:txBody>
      </p:sp>
      <p:sp>
        <p:nvSpPr>
          <p:cNvPr id="622" name="Shape 6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plugins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webpack.</a:t>
            </a:r>
            <a:r>
              <a:rPr lang="zh-TW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DllPlugin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path.</a:t>
            </a:r>
            <a:r>
              <a:rPr lang="zh-TW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__dirname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'.'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'[name]-manifest.json'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'[name]_dll'</a:t>
            </a:r>
            <a:endParaRPr sz="1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}),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]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設定專案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設定GIT REMOTE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6300" y="261938"/>
            <a:ext cx="5734050" cy="46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6619375" y="1231350"/>
            <a:ext cx="2212800" cy="37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修改package.json以新增編譯指令</a:t>
            </a:r>
            <a:endParaRPr/>
          </a:p>
        </p:txBody>
      </p:sp>
      <p:sp>
        <p:nvSpPr>
          <p:cNvPr id="628" name="Shape 6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4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"scripts"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4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"dev"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"node devserver"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4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"build_dll"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"webpack --config webpack.dll.production.config.js"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4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"build_proj"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"webpack --config webpack.production.config.js"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4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"build"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"npm run build_dll &amp;&amp; npm run build_proj"</a:t>
            </a:r>
            <a:endParaRPr sz="1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629" name="Shape 629"/>
          <p:cNvCxnSpPr/>
          <p:nvPr/>
        </p:nvCxnSpPr>
        <p:spPr>
          <a:xfrm>
            <a:off x="1153025" y="2715125"/>
            <a:ext cx="4441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編譯DLL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35" name="Shape 6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參考範例dllplugin_basic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有什麼發現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產生vendor-manifest.json，裡面都是DLL打包的特徵描述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產生vender.dll.js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修改webpack.production.config.js以編譯專案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41" name="Shape 6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plugins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webpack.</a:t>
            </a:r>
            <a:r>
              <a:rPr lang="zh-TW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DllReferencePlugin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manifest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'./vendor-manifest.json'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})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]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編譯專案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注意HTML&lt;script&gt;引用順序</a:t>
            </a:r>
            <a:br>
              <a:rPr lang="zh-TW"/>
            </a:br>
            <a:r>
              <a:rPr lang="zh-TW"/>
              <a:t>dll &gt; bundle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參考範例 dllplugin_basic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VS CommonChunkPlugin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簡單好用好理解(參考dll)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自由控制分配(切割不同dll)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大型專案效果比CommonChunkPlugin更好，副作用也少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編譯方便(自選部分編譯)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快取更好做(CommonChunkPlugin做出來的會因為</a:t>
            </a:r>
            <a:r>
              <a:rPr lang="zh-TW">
                <a:solidFill>
                  <a:srgbClr val="FF0000"/>
                </a:solidFill>
              </a:rPr>
              <a:t>共通程式變動造成hash值不同</a:t>
            </a:r>
            <a:r>
              <a:rPr lang="zh-TW"/>
              <a:t>)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Shape 6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1539" y="22"/>
            <a:ext cx="102870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Shape 653"/>
          <p:cNvSpPr/>
          <p:nvPr/>
        </p:nvSpPr>
        <p:spPr>
          <a:xfrm>
            <a:off x="2357186" y="3706777"/>
            <a:ext cx="4429627" cy="6292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F6DB"/>
                    </a:gs>
                    <a:gs pos="100000">
                      <a:srgbClr val="FAD25C"/>
                    </a:gs>
                  </a:gsLst>
                  <a:lin ang="5400012" scaled="0"/>
                </a:gradFill>
                <a:latin typeface="Arial"/>
              </a:rPr>
              <a:t>F.檔案快取優化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Webpack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檔案快取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59" name="Shape 6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利用檔案Hash ([hash])或片段Hash ([chunkhash])使檔名產生變化，以檔名控制瀏覽器快取運作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vendor.dll.js =&gt; vendor.dll.2s42dfjear12sdsdvc.js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單一</a:t>
            </a:r>
            <a:r>
              <a:rPr lang="zh-TW">
                <a:solidFill>
                  <a:srgbClr val="FF0000"/>
                </a:solidFill>
              </a:rPr>
              <a:t>檔案沒有變化時，hash不會改變</a:t>
            </a:r>
            <a:r>
              <a:rPr lang="zh-TW"/>
              <a:t>，因此可以達到只更新變動檔案的效果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因加上hash</a:t>
            </a:r>
            <a:r>
              <a:rPr lang="zh-TW">
                <a:solidFill>
                  <a:srgbClr val="FF0000"/>
                </a:solidFill>
              </a:rPr>
              <a:t>檔名變為不固定</a:t>
            </a:r>
            <a:r>
              <a:rPr lang="zh-TW"/>
              <a:t>，需透過HtmlWebpackPlugin動態產生index.html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透過HtmlWebpackIncludeAssetsPlugin將先編譯的dll檔加入index.html中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安裝Plugin</a:t>
            </a:r>
            <a:endParaRPr/>
          </a:p>
        </p:txBody>
      </p:sp>
      <p:sp>
        <p:nvSpPr>
          <p:cNvPr id="665" name="Shape 6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建立資料夾(如htmltmpl)來存放產生html用的樣板檔</a:t>
            </a:r>
            <a:endParaRPr/>
          </a:p>
        </p:txBody>
      </p:sp>
      <p:sp>
        <p:nvSpPr>
          <p:cNvPr id="666" name="Shape 666"/>
          <p:cNvSpPr txBox="1"/>
          <p:nvPr/>
        </p:nvSpPr>
        <p:spPr>
          <a:xfrm>
            <a:off x="311700" y="1338900"/>
            <a:ext cx="8520600" cy="112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00"/>
                </a:solidFill>
              </a:rPr>
              <a:t>npm install --save-dev html-webpack-plugin html-webpack-include-assets-plugin</a:t>
            </a:r>
            <a:endParaRPr sz="1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設定webpack.production.config.js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72" name="Shape 6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import plugin</a:t>
            </a:r>
            <a:endParaRPr/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zh-TW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HtmlWebpackPlugin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zh-TW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'html-webpack-plugin'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zh-TW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HtmlWebpackIncludeAssetsPlugin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zh-TW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'html-webpack-include-assets-plugin'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修改output使檔名能加上chunkhash</a:t>
            </a:r>
            <a:endParaRPr/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:path.</a:t>
            </a:r>
            <a:r>
              <a:rPr lang="zh-TW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__dirname</a:t>
            </a: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'./dist/'</a:t>
            </a: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'[name].[chunkhash].js'</a:t>
            </a:r>
            <a:endParaRPr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673" name="Shape 673"/>
          <p:cNvCxnSpPr/>
          <p:nvPr/>
        </p:nvCxnSpPr>
        <p:spPr>
          <a:xfrm>
            <a:off x="3318700" y="4399550"/>
            <a:ext cx="2215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設定webpack.production.config.js(2)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79" name="Shape 6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修改ExtractTextPlugin(不能使用chunkhash)</a:t>
            </a:r>
            <a:endParaRPr/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ExtractTextPlugin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"css/[name].[hash].css"</a:t>
            </a:r>
            <a:endParaRPr sz="1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設定webpack.dll.production.config.js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85" name="Shape 6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修改DLL output</a:t>
            </a:r>
            <a:endParaRPr/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path.</a:t>
            </a:r>
            <a:r>
              <a:rPr lang="zh-TW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__dirname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'./dist/'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'[name].dll.[chunkhash].js'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library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'[name]_dll'</a:t>
            </a:r>
            <a:endParaRPr sz="1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初始化專案NPM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初始化專案NPM設定，產生package.json</a:t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485850" y="2431875"/>
            <a:ext cx="8172300" cy="123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00"/>
                </a:solidFill>
              </a:rPr>
              <a:t>npm install -y</a:t>
            </a:r>
            <a:endParaRPr sz="24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編譯程式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91" name="Shape 6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有什麼發現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loader產生的檔案都被套上hash碼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原來的Index沒辦法手動用&lt;script&gt;&lt;link&gt;來引用了，因為HASH有可能會變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使用html-webpack-plugin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97" name="Shape 6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因為dll是先編譯的，因此用HtmlWebpackIncludeAssetsPlugin去找檔案插入在bundle.js之前</a:t>
            </a:r>
            <a:endParaRPr/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HtmlWebpackPlugin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'Sport Place!'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'index.html'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'./htmltmpl/index.html'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chunks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'bundle'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HtmlWebpackIncludeAssetsPlugin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assets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[{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'./'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glob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'vendor.dll.*.js'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}],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false</a:t>
            </a:r>
            <a:endParaRPr sz="1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建立HTML樣板檔案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03" name="Shape 7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件立htmltmpl資料夾並新增htmltmpl/index.html</a:t>
            </a:r>
            <a:endParaRPr/>
          </a:p>
          <a:p>
            <a:pPr indent="45720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DOCTYPE html</a:t>
            </a:r>
            <a:r>
              <a:rPr lang="zh-TW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&lt;meta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http-equiv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"X-UA-Compatible"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"IE=EmulateIE9"</a:t>
            </a:r>
            <a:r>
              <a:rPr lang="zh-TW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&lt;meta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http-equiv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"Content-type"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"text/html; charset=utf-8"</a:t>
            </a:r>
            <a:r>
              <a:rPr lang="zh-TW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&lt;title&gt;</a:t>
            </a:r>
            <a:endParaRPr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200">
                <a:solidFill>
                  <a:srgbClr val="CD313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%= htmlWebpackPlugin.options.title %&gt;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"root"</a:t>
            </a:r>
            <a:r>
              <a:rPr lang="zh-TW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&gt;&lt;/div&gt;</a:t>
            </a:r>
            <a:endParaRPr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有關於Template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09" name="Shape 7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採用blueimp-tmpl ，範例如下</a:t>
            </a:r>
            <a:endParaRPr/>
          </a:p>
          <a:p>
            <a:pPr indent="0" lvl="0" marL="152400" marR="152400" rtl="0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TW" sz="1200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"text/x-tmpl"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"tmpl-demo"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&lt;h3&gt;{%=o.title%}&lt;/h3&gt;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&lt;p&gt;Released under the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&lt;a href="{%=o.license.url%}"&gt;{%=o.license.name%}&lt;/a&gt;.&lt;/p&gt;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&lt;h4&gt;Features&lt;/h4&gt;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&lt;ul&gt;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{% for (var i=0; i&lt;o.features.length; i++) { %}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&lt;li&gt;{%=o.features[i]%}&lt;/li&gt;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{% } %}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&lt;/ul&gt;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zh-TW" sz="1200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/>
          <p:nvPr>
            <p:ph type="title"/>
          </p:nvPr>
        </p:nvSpPr>
        <p:spPr>
          <a:xfrm>
            <a:off x="311700" y="7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編譯專案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15" name="Shape 715"/>
          <p:cNvSpPr txBox="1"/>
          <p:nvPr>
            <p:ph idx="1" type="body"/>
          </p:nvPr>
        </p:nvSpPr>
        <p:spPr>
          <a:xfrm>
            <a:off x="311700" y="466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有什麼發現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index.html被創建出來了，而且自動引用所有的檔案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所有檔案都有hash code完美的以檔名做快取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修改檔案內容看看hash是如何變動的(Head.jsx)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圖檔的檔名(file-loader)是可以更改的</a:t>
            </a:r>
            <a:endParaRPr/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20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zh-TW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\.</a:t>
            </a:r>
            <a:r>
              <a:rPr lang="zh-TW" sz="120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20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svg</a:t>
            </a:r>
            <a:r>
              <a:rPr lang="zh-TW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zh-TW" sz="120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png</a:t>
            </a:r>
            <a:r>
              <a:rPr lang="zh-TW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zh-TW" sz="120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jpeg</a:t>
            </a:r>
            <a:r>
              <a:rPr lang="zh-TW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zh-TW" sz="120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jpg</a:t>
            </a:r>
            <a:r>
              <a:rPr lang="zh-TW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zh-TW" sz="120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gif</a:t>
            </a:r>
            <a:r>
              <a:rPr lang="zh-TW" sz="120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zh-TW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zh-TW" sz="120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zh-TW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loader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'url-loader'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zh-TW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zh-TW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'[name][hash].[ext]'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zh-TW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outputPath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"images/"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zh-TW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8139</a:t>
            </a:r>
            <a:endParaRPr sz="12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]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" name="Shape 7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1539" y="22"/>
            <a:ext cx="102870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Shape 721"/>
          <p:cNvSpPr/>
          <p:nvPr/>
        </p:nvSpPr>
        <p:spPr>
          <a:xfrm>
            <a:off x="312035" y="3706777"/>
            <a:ext cx="8519930" cy="6292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F6DB"/>
                    </a:gs>
                    <a:gs pos="100000">
                      <a:srgbClr val="FAD25C"/>
                    </a:gs>
                  </a:gsLst>
                  <a:lin ang="5400012" scaled="0"/>
                </a:gradFill>
                <a:latin typeface="Arial"/>
              </a:rPr>
              <a:t>G.匯出函式庫至外部任意專案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匯出元件庫或函數庫給其他專案的方法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27" name="Shape 7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Copy &amp; Paste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Copy</a:t>
            </a:r>
            <a:r>
              <a:rPr lang="zh-TW"/>
              <a:t>檔給給同事，插入到HTML中，在webpack.config中設定externals引用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webpack output library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npm publish 成套件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新增webpack.lib.config.js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33" name="Shape 7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entry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Mylib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path.</a:t>
            </a:r>
            <a:r>
              <a:rPr lang="zh-TW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__dirname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'./src/Mylib.js'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]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:path.</a:t>
            </a:r>
            <a:r>
              <a:rPr lang="zh-TW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__dirname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'./dist_lib/'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'[name].js'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library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'Mylib'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libraryTarget</a:t>
            </a: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'umd'</a:t>
            </a:r>
            <a:endParaRPr sz="1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734" name="Shape 734"/>
          <p:cNvCxnSpPr/>
          <p:nvPr/>
        </p:nvCxnSpPr>
        <p:spPr>
          <a:xfrm>
            <a:off x="1086525" y="3775875"/>
            <a:ext cx="1963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" name="Shape 735"/>
          <p:cNvCxnSpPr/>
          <p:nvPr/>
        </p:nvCxnSpPr>
        <p:spPr>
          <a:xfrm>
            <a:off x="1066575" y="4074925"/>
            <a:ext cx="2023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6" name="Shape 736"/>
          <p:cNvSpPr txBox="1"/>
          <p:nvPr/>
        </p:nvSpPr>
        <p:spPr>
          <a:xfrm>
            <a:off x="4934175" y="3556575"/>
            <a:ext cx="35784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var(</a:t>
            </a:r>
            <a:r>
              <a:rPr lang="zh-TW"/>
              <a:t>全域變數</a:t>
            </a:r>
            <a:r>
              <a:rPr lang="zh-TW"/>
              <a:t>)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this(</a:t>
            </a:r>
            <a:r>
              <a:rPr lang="zh-TW"/>
              <a:t>可控制context</a:t>
            </a:r>
            <a:r>
              <a:rPr lang="zh-TW"/>
              <a:t>)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window(window.xxxx)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umd(import/export)</a:t>
            </a:r>
            <a:endParaRPr/>
          </a:p>
        </p:txBody>
      </p:sp>
      <p:cxnSp>
        <p:nvCxnSpPr>
          <p:cNvPr id="737" name="Shape 737"/>
          <p:cNvCxnSpPr>
            <a:endCxn id="736" idx="1"/>
          </p:cNvCxnSpPr>
          <p:nvPr/>
        </p:nvCxnSpPr>
        <p:spPr>
          <a:xfrm>
            <a:off x="3139875" y="3965325"/>
            <a:ext cx="1794300" cy="164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新增webpack.lib.config.js(2)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Shape 7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Plugin</a:t>
            </a:r>
            <a:r>
              <a:rPr lang="zh-TW"/>
              <a:t>設定最簡單的production設定即可，loader只要js的</a:t>
            </a:r>
            <a:endParaRPr/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   plugins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webpack.</a:t>
            </a:r>
            <a:r>
              <a:rPr lang="zh-TW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NamedModulesPlugin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zh-TW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/* 更新時可以看到更新的檔案名稱*/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webpack.</a:t>
            </a:r>
            <a:r>
              <a:rPr lang="zh-TW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DefinePlugin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'process.env.NODE_ENV'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"'production'"</a:t>
            </a:r>
            <a:endParaRPr sz="105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}),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webpack.optimize.</a:t>
            </a:r>
            <a:r>
              <a:rPr lang="zh-TW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UglifyJsPlugin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sourceMap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false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compress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warnings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false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drop_console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false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})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],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編譯函數庫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49" name="Shape 7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有什麼發現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產生了Mylib.js檔，裡面有我們的函數庫與元件庫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React被包進去了，雖然合理但不是我們想要的...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試試看externals，看看前後有何不同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