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7CB9545-99F1-4842-B16A-5CB9232F747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BC1BB6D-BB76-4F09-A1C3-13477098FC1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D11DBC1-E1F3-45C3-83F5-A2EEF962DFE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EF0CB01-98CC-4FCA-A020-E71440430F9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31F2B10-497B-4FC4-9D06-F1E489D01B7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4B52CCB-037C-44F3-94A3-FAD5208180D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B4E4BD4-C7E0-4904-89B9-59F450F6AE1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80E266-4D3D-4257-B91D-0E2FB23D06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B899450-EE68-4DE9-BB7E-C0C94F94A3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F9555A5-5816-480F-982A-3B84DD6D26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24B1CC-298D-43D3-B7A2-3DD0BD27DD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55C610-8FFF-431D-8E29-FA695291F6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3A3AB8C-FCC4-4615-9D3E-4A2B05ACBA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8FA6699-5401-4D7D-9F02-D9F172FFC2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D9DF49B-B08C-4106-AA47-D349A1FE4D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70D891F-A575-47DB-993E-63676AAB15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6C43A4C-FC67-49FD-9992-CFC9A39929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42E05BB-FB9A-4D9F-8768-85B89F7013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04F2B80-AAC0-4782-B77D-CC9DBB039120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1D6A74-D62E-4143-BB61-A0CA8D72093B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57C2F69-376F-46F0-A837-E3B79102697F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AC1BFB-12D6-4C5B-A2EF-510D4B97652E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12C237-9F7E-462F-B005-2CA544A60BA3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508818-BEBD-4C5E-B077-03C2075F3096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CA586B3-B59D-4844-B799-2CA7CAE249E3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F6F39B-9FD5-4585-BF92-2B9355BAB371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F1EE7E-5333-485C-AD3B-0C9B22803058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31A4C39-E71D-4DF6-A4A9-84B719AD9799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74AA1E8-0A18-4362-B017-F15F567E6994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Aptos Display"/>
              </a:rPr>
              <a:t>Fairness In Nodule Detection Algorithms – Group Comparison and Statistical Significance</a:t>
            </a:r>
            <a:endParaRPr b="0" lang="en-US" sz="4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1051524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Summary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When checking whether the FROC produced from two groups is statistically different: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When calculating the p-value using auc and for each of the seven operating points points to a low p–value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But the confidence interval crosses zero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Most likely reason for this contradiction is a high-variability of underlying data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Excluding scans with &gt;  6 nodules (keeping 97% percentile of scans), changes performance dramatically across protected groups.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3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49779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Experiments – Gender Comparisons – Outlier Exclusions (&gt;6 nodules)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228600" y="2289960"/>
            <a:ext cx="914400" cy="24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GRT123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828800" y="914400"/>
            <a:ext cx="4572000" cy="22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All cases, no nodules excluded, Men: 344 (400 nodules), Women: 250 (299 nodules)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143000" y="1143000"/>
            <a:ext cx="5486040" cy="274320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6644520" y="1143000"/>
            <a:ext cx="5471280" cy="273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3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49779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Experiments – Gender Comparisons – Outlier Exclusions (&gt;6 nodules)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228600" y="2289960"/>
            <a:ext cx="914400" cy="24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Detection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828800" y="914400"/>
            <a:ext cx="4572000" cy="22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All cases, no nodules excluded, Men: 344 (400 nodules), Women: 250 (299 nodules)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411560" y="1277280"/>
            <a:ext cx="4760640" cy="238032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6629400" y="1257120"/>
            <a:ext cx="4800600" cy="240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3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49779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Experiments – Gender Comparisons – Outlier Exclusions (&gt;6 nodules)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228600" y="2289960"/>
            <a:ext cx="914400" cy="24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TiCNet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828800" y="914400"/>
            <a:ext cx="4572000" cy="22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All cases, no nodules excluded, Men: 344 (400 nodules), Women: 250 (299 nodules)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119600" y="1143000"/>
            <a:ext cx="5486400" cy="274320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6629400" y="1143000"/>
            <a:ext cx="548640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3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49779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Experiments – Ethnic Group Comparisons – Outlier Exclusions (&gt;6 nodules)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228600" y="1600200"/>
            <a:ext cx="914400" cy="24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GRT123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954000" y="2877480"/>
            <a:ext cx="5675400" cy="283752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629400" y="2935800"/>
            <a:ext cx="548676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3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49779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Experiments – Ethnic Group Comparisons – Outlier Exclusions (&gt;6 nodules)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228600" y="1600200"/>
            <a:ext cx="91440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MONAI Detection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54360" y="2971800"/>
            <a:ext cx="5217840" cy="260892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6400800" y="2858760"/>
            <a:ext cx="5471280" cy="273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3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49779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Experiments – Ethnic Group Comparisons – Outlier Exclusions (&gt;6 nodules)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228600" y="1600200"/>
            <a:ext cx="914400" cy="24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TiCNet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72320" y="2935800"/>
            <a:ext cx="5471280" cy="273564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6172200" y="2857680"/>
            <a:ext cx="5715000" cy="285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Nodule Count Distributions By Protected Group – All Test Balanced Sample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914400" y="2057400"/>
            <a:ext cx="3288240" cy="263880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 txBox="1"/>
          <p:nvPr/>
        </p:nvSpPr>
        <p:spPr>
          <a:xfrm>
            <a:off x="1227600" y="4797000"/>
            <a:ext cx="31158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Male vs Female: p-value: 0.931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620600" y="2051640"/>
            <a:ext cx="3242880" cy="259308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 txBox="1"/>
          <p:nvPr/>
        </p:nvSpPr>
        <p:spPr>
          <a:xfrm>
            <a:off x="4905000" y="4644720"/>
            <a:ext cx="3089880" cy="1070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Asian or Asian British vs Black: p-value: 0.937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Asian or Asian British vs White: p-value: 1.338e-05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Black vs White: p-value: 0.001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8511480" y="2057400"/>
            <a:ext cx="3502800" cy="258732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 txBox="1"/>
          <p:nvPr/>
        </p:nvSpPr>
        <p:spPr>
          <a:xfrm>
            <a:off x="8686800" y="4644720"/>
            <a:ext cx="3358440" cy="1070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Male, Asian or Asian British vs Black: p-value: 0.853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Male, Asian or Asian British vs White: p-value: 1.387e-05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Male, Black vs White: p-value: 0.005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4407</TotalTime>
  <Application>LibreOffice/24.2.5.2$Linux_X86_64 LibreOffice_project/420$Build-2</Application>
  <AppVersion>15.0000</AppVersion>
  <Words>113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2024-09-13T05:57:56Z</dcterms:created>
  <dc:creator>PG-Mccabe, John Paul James</dc:creator>
  <dc:description/>
  <dc:language>en-US</dc:language>
  <cp:lastModifiedBy/>
  <dcterms:modified xsi:type="dcterms:W3CDTF">2024-09-16T17:31:10Z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