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7" r:id="rId4"/>
    <p:sldId id="264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0"/>
    <p:restoredTop sz="94626"/>
  </p:normalViewPr>
  <p:slideViewPr>
    <p:cSldViewPr snapToGrid="0">
      <p:cViewPr varScale="1">
        <p:scale>
          <a:sx n="158" d="100"/>
          <a:sy n="158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423F-207C-6BFE-270B-AF438475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AD3B-3CD4-B606-9EDC-469A7668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3091-9C69-A949-18BD-5FCBD575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3901-CCB1-396B-CD39-6E92D91B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D35F-39E8-2F98-DBD7-898D37AD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01C-264E-82BB-3BB7-E453188C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53961-AF98-2770-5940-6BCC8188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37F1-DA66-CE89-F63D-73C9B9B0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CBF3-DDE5-7B32-9A6B-FF44BB7C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DFB6-C752-B203-FF48-2800B722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94929-849C-6365-23B3-24FA559F1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527F-219E-AC8F-C81B-B04FE947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055D-E015-8B67-AF6B-647FD210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6A04-1B1E-CAAF-77B8-54CAD87F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F8A0-D9CB-1702-8993-6A0D332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BD03-BA78-AC4E-0D66-9E1579F3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613B-915F-E2AC-41A7-818BC115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253-7950-F0EB-7B3B-CD7ED263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43D6-2C82-76D8-BAD8-4D4090A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FCF5-9FC2-24D5-1B70-02D20ED6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095B-B4CB-950B-BCB7-3D700AAC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8F71-C802-17B1-D193-E1C08A02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C233-0330-251A-9963-FAC378C9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F267-6248-9969-652A-FCF76468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68F6-25FF-5EE7-B869-8EFD9785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6EE0-0476-EB61-E917-85EB8358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E3D-C4AF-8D73-C180-BAF652DFD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38D2-CE22-15F4-8883-ABCBA220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94DC-7C7B-382D-4CD5-7D293EE2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B2B5-0F3A-34E1-73C0-6D6D58E2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1A92E-1EEC-1017-8F2C-7028F261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E658-004A-6269-C77B-0BFEDAB1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0FA3-E88A-B763-AFE5-39869F7A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C9A07-031E-F08B-B12E-BD8EB6CB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1F025-7BC3-27C6-6C36-80C5C5463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6F586-6951-4BC3-FCBC-7FD13C0DA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659E3-89C5-5310-17C7-B76FFA36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1124E-17C4-1E0E-974B-DDF20E13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52B2-04FB-B8BC-D241-0BFA9807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4D3D-6091-2E30-75D5-8A906CD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35D1D-6B33-7DD7-7461-DCA6AC67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58EE8-9AD7-DCA4-0FEB-D49B22E9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94914-4D0B-6387-AA04-2E2D0025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4D5E-3EB3-8E4D-FF2C-5AC915D0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5D57-0FDE-559B-138E-E218AD5F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56032-497E-97F6-9464-7F89F8CC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955F-1416-6044-0237-6381FE63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8915-359C-1083-BE30-CB8587A0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C7A83-6989-2107-A4D1-58693417A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06CF-D9C6-D2B7-B312-0C6CAEE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3201-DDA0-E973-AC41-B8F60264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7655-2B6D-6D7C-0213-48D19A8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3729-D386-E4F9-50AC-C23BD81B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7DCA-F421-FBEB-64B8-AC5414246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C5820-C28E-251A-EDBE-F71AFD89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171E-31FE-5D1F-2A3F-AB0F0FEF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5B51-E136-4B66-C3E7-71FEBDE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D522-224A-AF45-194A-144D686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9887E-9D5E-9F3B-F5AF-0600AFB5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A8AC-D6E7-DBA1-4721-942C3F27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C2FF-EC50-9DB1-806F-92A94696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D5BA-1DDA-3146-880B-8E48A2BEE486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C0CB-5C05-F077-7C62-1226F51E0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A0E5-04B1-D154-D684-143ED8505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1A1-DF4B-1A0B-7D1E-C0D2D589C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Nodule Detection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BE76-F12D-A704-4BED-E2B15A643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McCabe, Nov 2023</a:t>
            </a:r>
          </a:p>
        </p:txBody>
      </p:sp>
    </p:spTree>
    <p:extLst>
      <p:ext uri="{BB962C8B-B14F-4D97-AF65-F5344CB8AC3E}">
        <p14:creationId xmlns:p14="http://schemas.microsoft.com/office/powerpoint/2010/main" val="50756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82E3-3397-5C69-2EAC-A0A2238F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182"/>
          </a:xfrm>
        </p:spPr>
        <p:txBody>
          <a:bodyPr>
            <a:normAutofit/>
          </a:bodyPr>
          <a:lstStyle/>
          <a:p>
            <a:r>
              <a:rPr lang="en-US" sz="2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94CD-2811-89B1-53C1-D939FFFA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860"/>
            <a:ext cx="10515600" cy="3684527"/>
          </a:xfrm>
        </p:spPr>
        <p:txBody>
          <a:bodyPr>
            <a:normAutofit/>
          </a:bodyPr>
          <a:lstStyle/>
          <a:p>
            <a:r>
              <a:rPr lang="en-US" sz="1600" dirty="0"/>
              <a:t>Most Lung Cancer Screening (LCS) programmes use some form of CADe to support Radiologists.</a:t>
            </a:r>
          </a:p>
          <a:p>
            <a:r>
              <a:rPr lang="en-US" sz="1600" dirty="0"/>
              <a:t>Modern CADe systems now use some form of deep learning (DL).</a:t>
            </a:r>
          </a:p>
          <a:p>
            <a:r>
              <a:rPr lang="en-US" sz="1600" dirty="0"/>
              <a:t>Performance of neural nets rely on large amounts of training data and in most cases struggle to generalize well.</a:t>
            </a:r>
          </a:p>
          <a:p>
            <a:r>
              <a:rPr lang="en-US" sz="1600" dirty="0"/>
              <a:t>Due to commercial competitiveness, model architecture and training data of CADe systems is kept secret.</a:t>
            </a:r>
          </a:p>
          <a:p>
            <a:r>
              <a:rPr lang="en-US" sz="1600" dirty="0"/>
              <a:t>Following work investigates generalisability of two publicly available state of the art (SOTA) nodule detection algorithms as proxies for commercial CADe systems.</a:t>
            </a:r>
          </a:p>
          <a:p>
            <a:r>
              <a:rPr lang="en-US" sz="1600" dirty="0"/>
              <a:t>Several papers have highlighted that the under-perform on protected groups due to the training data imbalance.</a:t>
            </a:r>
          </a:p>
          <a:p>
            <a:r>
              <a:rPr lang="en-US" sz="1600" dirty="0"/>
              <a:t>The SUMMIT dataset is imbalanced with regards to gender and ethnicity.</a:t>
            </a:r>
          </a:p>
          <a:p>
            <a:r>
              <a:rPr lang="en-US" sz="1600" dirty="0"/>
              <a:t>This work additionally investigates whether there is any variation in performance across these protected groups.</a:t>
            </a:r>
          </a:p>
        </p:txBody>
      </p:sp>
    </p:spTree>
    <p:extLst>
      <p:ext uri="{BB962C8B-B14F-4D97-AF65-F5344CB8AC3E}">
        <p14:creationId xmlns:p14="http://schemas.microsoft.com/office/powerpoint/2010/main" val="39344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6B65-1E37-9EDA-7595-2E9F970F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overview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AADD552-5BBC-72FF-1892-DA61E265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736"/>
            <a:ext cx="10515600" cy="211698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Evaluate SUMMIT with data trained on LUNA16 to identify if there is a performance drop due to data drift between LUNA16 and SUMMIT.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Identify model sensitivity to being tuned for specific dataset by re-training models on SUMMIT data without changing any hyperparameters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performance for protected groups e.g. gender and ethnicity.</a:t>
            </a:r>
          </a:p>
        </p:txBody>
      </p:sp>
    </p:spTree>
    <p:extLst>
      <p:ext uri="{BB962C8B-B14F-4D97-AF65-F5344CB8AC3E}">
        <p14:creationId xmlns:p14="http://schemas.microsoft.com/office/powerpoint/2010/main" val="41720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5FF0-5A76-A93A-FDEA-837F9483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815"/>
          </a:xfrm>
        </p:spPr>
        <p:txBody>
          <a:bodyPr>
            <a:normAutofit/>
          </a:bodyPr>
          <a:lstStyle/>
          <a:p>
            <a:r>
              <a:rPr lang="en-US" sz="28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1198-EFA5-6C27-F848-E04174A8A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>
            <a:normAutofit/>
          </a:bodyPr>
          <a:lstStyle/>
          <a:p>
            <a:r>
              <a:rPr lang="en-US" sz="1800" dirty="0"/>
              <a:t>Public nodule detection algorithms are typically trained and evaluated against the LUNA16 dataset, which comprises:</a:t>
            </a:r>
          </a:p>
          <a:p>
            <a:pPr lvl="1"/>
            <a:r>
              <a:rPr lang="en-US" sz="1400" dirty="0"/>
              <a:t>Released 2016 (updates up until 2018)</a:t>
            </a:r>
          </a:p>
          <a:p>
            <a:pPr lvl="1"/>
            <a:r>
              <a:rPr lang="en-US" sz="1400" dirty="0"/>
              <a:t>888 Lung CT, with 1187 nodules</a:t>
            </a:r>
          </a:p>
          <a:p>
            <a:pPr lvl="1"/>
            <a:r>
              <a:rPr lang="en-US" sz="1400" dirty="0"/>
              <a:t>Slice thickness :</a:t>
            </a:r>
          </a:p>
          <a:p>
            <a:pPr lvl="2"/>
            <a:r>
              <a:rPr lang="en-US" sz="1200" dirty="0"/>
              <a:t>174 cases &lt; 1mm</a:t>
            </a:r>
          </a:p>
          <a:p>
            <a:pPr lvl="2"/>
            <a:r>
              <a:rPr lang="en-US" sz="1200" dirty="0"/>
              <a:t>395 cases &gt;= 1mm and &lt; 2mm</a:t>
            </a:r>
          </a:p>
          <a:p>
            <a:pPr lvl="2"/>
            <a:r>
              <a:rPr lang="en-US" sz="1200" dirty="0"/>
              <a:t>319 cases &gt;= 2mm</a:t>
            </a:r>
            <a:endParaRPr lang="en-US" sz="1600" dirty="0"/>
          </a:p>
          <a:p>
            <a:r>
              <a:rPr lang="en-US" sz="1600" dirty="0"/>
              <a:t>Select two publicly available SOTA nodule detection algorithms to act as proxies for commercial products.</a:t>
            </a:r>
          </a:p>
          <a:p>
            <a:r>
              <a:rPr lang="en-US" sz="1600" dirty="0"/>
              <a:t>Selection based on following criteria:</a:t>
            </a:r>
          </a:p>
          <a:p>
            <a:pPr lvl="1"/>
            <a:r>
              <a:rPr lang="en-US" sz="1200" dirty="0"/>
              <a:t>Code available</a:t>
            </a:r>
          </a:p>
          <a:p>
            <a:pPr lvl="1"/>
            <a:r>
              <a:rPr lang="en-US" sz="1200" dirty="0"/>
              <a:t>Uses single timepoint</a:t>
            </a:r>
          </a:p>
          <a:p>
            <a:pPr lvl="1"/>
            <a:r>
              <a:rPr lang="en-US" sz="1200" dirty="0"/>
              <a:t>Published LUNA16 FROC score </a:t>
            </a:r>
          </a:p>
          <a:p>
            <a:r>
              <a:rPr lang="en-US" sz="1600" dirty="0"/>
              <a:t>Models selected:</a:t>
            </a:r>
          </a:p>
          <a:p>
            <a:pPr lvl="1"/>
            <a:r>
              <a:rPr lang="en-US" sz="1200" dirty="0"/>
              <a:t>GRT123, winner Kaggle Data Science Bowl 2017</a:t>
            </a:r>
          </a:p>
          <a:p>
            <a:pPr lvl="1"/>
            <a:r>
              <a:rPr lang="en-US" sz="1200" dirty="0" err="1"/>
              <a:t>nnDetection</a:t>
            </a:r>
            <a:r>
              <a:rPr lang="en-US" sz="1200" dirty="0"/>
              <a:t> implemented in MONAI</a:t>
            </a:r>
          </a:p>
          <a:p>
            <a:endParaRPr lang="en-US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17792-879F-A3CC-1F73-06BE41EAAA11}"/>
              </a:ext>
            </a:extLst>
          </p:cNvPr>
          <p:cNvCxnSpPr/>
          <p:nvPr/>
        </p:nvCxnSpPr>
        <p:spPr>
          <a:xfrm>
            <a:off x="6019800" y="1181437"/>
            <a:ext cx="0" cy="53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74EA15-1E5B-757C-8983-CB2CE5C3CE3F}"/>
              </a:ext>
            </a:extLst>
          </p:cNvPr>
          <p:cNvSpPr txBox="1">
            <a:spLocks/>
          </p:cNvSpPr>
          <p:nvPr/>
        </p:nvSpPr>
        <p:spPr>
          <a:xfrm>
            <a:off x="6221681" y="1306286"/>
            <a:ext cx="5181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GRT123 </a:t>
            </a:r>
            <a:endParaRPr lang="en-US" sz="12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035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64CF0-C548-DC0B-827B-E3A38D5DB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35E1-0029-7712-CE23-DEA327119D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89F6D-CDEE-1D27-AFDD-5FB144F522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5FF0-5A76-A93A-FDEA-837F9483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89735"/>
          </a:xfrm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CA33D-BDC7-CBA6-E2BB-0699E841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3" y="1583635"/>
            <a:ext cx="2473575" cy="18453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7EEBC5-F2C4-A17B-48D2-A1A33FEAEE91}"/>
              </a:ext>
            </a:extLst>
          </p:cNvPr>
          <p:cNvCxnSpPr/>
          <p:nvPr/>
        </p:nvCxnSpPr>
        <p:spPr>
          <a:xfrm>
            <a:off x="6096000" y="1238081"/>
            <a:ext cx="0" cy="519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307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Evaluation of Nodule Detection Algorithms</vt:lpstr>
      <vt:lpstr>Background</vt:lpstr>
      <vt:lpstr>Objectives overview</vt:lpstr>
      <vt:lpstr>Methods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GRT123 Nodule Prediction Outcomes</dc:title>
  <dc:creator>McCabe, John</dc:creator>
  <cp:lastModifiedBy>McCabe, John</cp:lastModifiedBy>
  <cp:revision>2</cp:revision>
  <dcterms:created xsi:type="dcterms:W3CDTF">2023-11-21T08:42:50Z</dcterms:created>
  <dcterms:modified xsi:type="dcterms:W3CDTF">2023-11-23T22:36:47Z</dcterms:modified>
</cp:coreProperties>
</file>