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9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5578FF-1383-314E-9829-D0D3211BB71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504AE-0D2C-0A43-BD4C-8885B3803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350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504AE-0D2C-0A43-BD4C-8885B3803A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03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365E-5756-D5E3-EFB3-142FEE3D9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E28D9-5343-0469-935D-926FF1468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51446-5717-1AB3-E4F5-A847B07E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9461-E09A-D145-B161-D3497483CFF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84576-1B97-DA71-7CA7-5121D593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E045D-9BC9-5F9E-1CDF-54B02DA34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7913-0C13-6048-A8E9-F05E987D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1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4B73-E1E1-D731-1D91-035D1ED2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2AE4D-33B0-B097-7BB0-A6521162D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546AC-3B18-2F45-7A2B-AF4CA534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9461-E09A-D145-B161-D3497483CFF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7B204-3DCF-FEDF-145A-73CD0802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4ADCC-B097-0C75-60C5-2A6E182D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7913-0C13-6048-A8E9-F05E987D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2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6FA699-DEA0-57EC-0937-779B4828B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E7FD49-E88A-9B0C-D3D6-9DA07E085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C44E-48D7-0922-F00D-ECDDFEBDB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9461-E09A-D145-B161-D3497483CFF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7DFCF-2B88-2A7A-C878-9C00ACA97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9AA82-9F42-DA24-85C8-90F3FEE0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7913-0C13-6048-A8E9-F05E987D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0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95594-39F9-BE08-5F5D-3F0C3BCC3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0FC4-1F1E-7280-47BD-1A4E53A9D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83FEB-D849-855F-85AC-5E77F685B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9461-E09A-D145-B161-D3497483CFF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A2B1F-D7CB-425A-323B-E61E56618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CE907-91A7-6F91-68B6-176200090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7913-0C13-6048-A8E9-F05E987D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3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C8C4-39EB-1E9D-34F7-8C61A877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01B89-8774-2A32-3C74-3E7F5F50A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79C81F-3AE5-AE01-CD71-D7EA75A0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9461-E09A-D145-B161-D3497483CFF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6EFF-9552-19C6-7C51-1F264B27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0D302-05CA-004C-75C2-127251FB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7913-0C13-6048-A8E9-F05E987D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1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C788-3D49-DD7C-5BF6-0893AE6D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8F018-7C5B-9839-ECC0-C76864347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829EF-42AE-4474-4F03-CC8BC660A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14DCAF-1B49-BBDF-8372-52B9B6530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9461-E09A-D145-B161-D3497483CFF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9732E-0B8B-913B-5F55-613BEB3C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C65F5-A3BE-4206-744C-AB89EA10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7913-0C13-6048-A8E9-F05E987D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91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EBE57-1C02-5A69-B3D3-C3F6B269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06ABA-0CF8-8FB3-A8A3-49E29644E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398BC-AFF1-1180-C2B7-D72C69008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8BA3C-FBF4-A8A8-A096-41FF9F8BA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56770-F866-F6E0-012A-2416D7F57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545B27-307C-5958-7168-3D1667AA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9461-E09A-D145-B161-D3497483CFF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E6A7F-27C3-77E5-EEC4-5027CFB4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A4A4AB-B1CB-4A76-1325-42B0F027F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7913-0C13-6048-A8E9-F05E987D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11AA-6A2D-2D74-7485-317739BB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D4668D-9CDD-C50C-EF16-64B865C7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9461-E09A-D145-B161-D3497483CFF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5B8CA-29D5-9457-9AA2-7A253FB7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277D7-303A-7AD4-5229-7D43638D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7913-0C13-6048-A8E9-F05E987D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101804-3ED9-9EBC-A2B2-1050E8E3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9461-E09A-D145-B161-D3497483CFF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C6DFA-A1A5-7C08-D2BC-C90B2001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3066C-3B86-8FFC-0C2C-6ECCF64B2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7913-0C13-6048-A8E9-F05E987D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53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9168-7813-9A4D-7696-78664DF4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7CAA6-D3AB-A243-3B1B-9A70515CC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6C1CC-4287-6F67-D451-6EC56575E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C3D06-B169-4C2E-E734-52019E7B8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9461-E09A-D145-B161-D3497483CFF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B3EF3-36B9-6E7C-F7BC-248655C2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22F2C-174D-CA6D-C8E1-A1C830FD9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7913-0C13-6048-A8E9-F05E987D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7995-BEBD-EBDC-9EB4-4A55F7AB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CC6FCD-E265-03D1-0F96-6427CE18DC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84EE3C-CA86-56BB-8CB6-DED0373A3E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12132-DB2D-CCC6-5EFE-1ED90F8A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9461-E09A-D145-B161-D3497483CFF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740F3-1114-90E8-CCEE-DE9FEB3E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96D456-65BF-CC2E-5CB4-0D71EDE4F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A7913-0C13-6048-A8E9-F05E987D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1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F9E87B-D981-5828-9922-D05ADF12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22824-5439-426C-CDCC-4B10D2F4D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ECD1-12FA-8EBD-7B35-AFEFB3205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AC9461-E09A-D145-B161-D3497483CFF7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99F4-9DCB-E991-B4BF-FEF2C81D44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6F92-850F-BC56-54CB-D54D2BD85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8A7913-0C13-6048-A8E9-F05E987DC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F4CC-4C86-1571-C091-C272A10DA4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Fairness In Nodule Detection Algorithms – Group Comparison and Statistical Significance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0931B-669B-569E-33EA-9B8CFFD4F0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9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5403-B300-6113-7FA6-1420244E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974DA-1F9C-7677-6D6A-E6019DA6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When checking whether the FROC produced from two groups is statistically different:</a:t>
            </a:r>
          </a:p>
          <a:p>
            <a:pPr lvl="1"/>
            <a:r>
              <a:rPr lang="en-US" sz="1600" dirty="0"/>
              <a:t>When calculating the p-value using </a:t>
            </a:r>
            <a:r>
              <a:rPr lang="en-US" sz="1600" dirty="0" err="1"/>
              <a:t>auc</a:t>
            </a:r>
            <a:r>
              <a:rPr lang="en-US" sz="1600" dirty="0"/>
              <a:t> and for each of the seven operating points points to a low p–value</a:t>
            </a:r>
          </a:p>
          <a:p>
            <a:pPr lvl="1"/>
            <a:r>
              <a:rPr lang="en-US" sz="1600" dirty="0"/>
              <a:t>But the confidence interval crosses zero</a:t>
            </a:r>
          </a:p>
          <a:p>
            <a:endParaRPr lang="en-US" sz="2000" dirty="0"/>
          </a:p>
          <a:p>
            <a:r>
              <a:rPr lang="en-US" sz="2000" dirty="0"/>
              <a:t>Most likely reason for this contradiction is a high-variability of underlying data</a:t>
            </a:r>
          </a:p>
          <a:p>
            <a:endParaRPr lang="en-US" sz="2000" dirty="0"/>
          </a:p>
          <a:p>
            <a:r>
              <a:rPr lang="en-US" sz="2000" dirty="0"/>
              <a:t>Following slides demonstrate this!</a:t>
            </a:r>
          </a:p>
        </p:txBody>
      </p:sp>
    </p:spTree>
    <p:extLst>
      <p:ext uri="{BB962C8B-B14F-4D97-AF65-F5344CB8AC3E}">
        <p14:creationId xmlns:p14="http://schemas.microsoft.com/office/powerpoint/2010/main" val="1566617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17F8-D976-B3CB-6345-32C4D42A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6A4A0-2056-98FF-EA25-042C3101D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808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4CEA-CE32-86BF-6D6D-E69915AF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9153"/>
          </a:xfrm>
        </p:spPr>
        <p:txBody>
          <a:bodyPr>
            <a:normAutofit fontScale="90000"/>
          </a:bodyPr>
          <a:lstStyle/>
          <a:p>
            <a:r>
              <a:rPr lang="en-US" dirty="0"/>
              <a:t>Experiments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81E8C9-B671-8E3A-4524-AA682108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620" y="1650069"/>
            <a:ext cx="3983018" cy="19915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DA8870-DBA4-1558-4E8F-1225FBDB36DB}"/>
              </a:ext>
            </a:extLst>
          </p:cNvPr>
          <p:cNvSpPr txBox="1"/>
          <p:nvPr/>
        </p:nvSpPr>
        <p:spPr>
          <a:xfrm>
            <a:off x="4261536" y="875044"/>
            <a:ext cx="33764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Cases that are annotations only</a:t>
            </a:r>
          </a:p>
          <a:p>
            <a:r>
              <a:rPr lang="en-US" sz="1400" dirty="0"/>
              <a:t>Male: 163</a:t>
            </a:r>
          </a:p>
          <a:p>
            <a:r>
              <a:rPr lang="en-US" sz="1400" dirty="0"/>
              <a:t>Female: 135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6F6174-3C19-FFDD-F50A-79CC0912F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13708"/>
            <a:ext cx="4139620" cy="20698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1FD5C8-CD4F-FE4D-BF85-BF11B825766E}"/>
              </a:ext>
            </a:extLst>
          </p:cNvPr>
          <p:cNvSpPr txBox="1"/>
          <p:nvPr/>
        </p:nvSpPr>
        <p:spPr>
          <a:xfrm>
            <a:off x="110695" y="857466"/>
            <a:ext cx="33764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cases</a:t>
            </a:r>
          </a:p>
          <a:p>
            <a:r>
              <a:rPr lang="en-US" sz="1400" dirty="0"/>
              <a:t>Male:  344</a:t>
            </a:r>
          </a:p>
          <a:p>
            <a:r>
              <a:rPr lang="en-US" sz="1400" dirty="0"/>
              <a:t>Female: 250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D4485C-F61F-A713-A416-946C2C0580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3858" y="1666425"/>
            <a:ext cx="3917590" cy="19587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80200B-5032-2435-9751-94AB919D7A8D}"/>
              </a:ext>
            </a:extLst>
          </p:cNvPr>
          <p:cNvSpPr txBox="1"/>
          <p:nvPr/>
        </p:nvSpPr>
        <p:spPr>
          <a:xfrm>
            <a:off x="8404411" y="857466"/>
            <a:ext cx="33764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Cases with &gt; 7 nodules removed</a:t>
            </a:r>
          </a:p>
          <a:p>
            <a:r>
              <a:rPr lang="en-US" sz="1400" dirty="0"/>
              <a:t>Male: 336 (8 cases removed)</a:t>
            </a:r>
          </a:p>
          <a:p>
            <a:r>
              <a:rPr lang="en-US" sz="1400" dirty="0"/>
              <a:t>Female: 248 (2 cases removed)</a:t>
            </a:r>
          </a:p>
        </p:txBody>
      </p:sp>
    </p:spTree>
    <p:extLst>
      <p:ext uri="{BB962C8B-B14F-4D97-AF65-F5344CB8AC3E}">
        <p14:creationId xmlns:p14="http://schemas.microsoft.com/office/powerpoint/2010/main" val="118254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4402</TotalTime>
  <Words>113</Words>
  <Application>Microsoft Macintosh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Fairness In Nodule Detection Algorithms – Group Comparison and Statistical Significance</vt:lpstr>
      <vt:lpstr>Summary</vt:lpstr>
      <vt:lpstr>Results</vt:lpstr>
      <vt:lpstr>Experiments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PG-Mccabe, John Paul James</dc:creator>
  <cp:lastModifiedBy>PG-Mccabe, John Paul James</cp:lastModifiedBy>
  <cp:revision>1</cp:revision>
  <dcterms:created xsi:type="dcterms:W3CDTF">2024-09-13T05:57:56Z</dcterms:created>
  <dcterms:modified xsi:type="dcterms:W3CDTF">2024-09-16T07:20:55Z</dcterms:modified>
</cp:coreProperties>
</file>