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CA881-C8EA-209A-79A2-FF6D90661C3E}" v="2" dt="2024-09-23T11:25:0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6"/>
    <p:restoredTop sz="94650"/>
  </p:normalViewPr>
  <p:slideViewPr>
    <p:cSldViewPr snapToGrid="0">
      <p:cViewPr>
        <p:scale>
          <a:sx n="138" d="100"/>
          <a:sy n="138" d="100"/>
        </p:scale>
        <p:origin x="105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B1B313-534F-D802-1D36-B09711409CA4}"/>
              </a:ext>
            </a:extLst>
          </p:cNvPr>
          <p:cNvSpPr txBox="1"/>
          <p:nvPr/>
        </p:nvSpPr>
        <p:spPr>
          <a:xfrm>
            <a:off x="2355574" y="337930"/>
            <a:ext cx="8289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Exploring Fairness in State-of-the-Art Pulmonary</a:t>
            </a:r>
          </a:p>
          <a:p>
            <a:pPr algn="ctr"/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Nodule Detection Algorithms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A19A32-040C-6CCD-F222-9B4DF8038530}"/>
              </a:ext>
            </a:extLst>
          </p:cNvPr>
          <p:cNvSpPr/>
          <p:nvPr/>
        </p:nvSpPr>
        <p:spPr>
          <a:xfrm>
            <a:off x="0" y="1252330"/>
            <a:ext cx="12192000" cy="52677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C5D7E4C-E640-51F0-0DBF-1681E0BC19E1}"/>
              </a:ext>
            </a:extLst>
          </p:cNvPr>
          <p:cNvSpPr/>
          <p:nvPr/>
        </p:nvSpPr>
        <p:spPr>
          <a:xfrm>
            <a:off x="86138" y="1378061"/>
            <a:ext cx="4651513" cy="15353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4C3C3-FE06-383C-911F-FB4BF335C144}"/>
              </a:ext>
            </a:extLst>
          </p:cNvPr>
          <p:cNvSpPr txBox="1"/>
          <p:nvPr/>
        </p:nvSpPr>
        <p:spPr>
          <a:xfrm>
            <a:off x="1187726" y="1427343"/>
            <a:ext cx="2464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A7EFFF-74DD-7C77-E7E1-8A3A0AAB3FE2}"/>
              </a:ext>
            </a:extLst>
          </p:cNvPr>
          <p:cNvSpPr/>
          <p:nvPr/>
        </p:nvSpPr>
        <p:spPr>
          <a:xfrm>
            <a:off x="86138" y="2962000"/>
            <a:ext cx="4651513" cy="21339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E9BFA-3199-85CF-0FC1-1F696C4EF039}"/>
              </a:ext>
            </a:extLst>
          </p:cNvPr>
          <p:cNvSpPr txBox="1"/>
          <p:nvPr/>
        </p:nvSpPr>
        <p:spPr>
          <a:xfrm>
            <a:off x="595745" y="2999169"/>
            <a:ext cx="3344517" cy="308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FB61F6-28CA-CF4B-1816-8CFC156D22C4}"/>
              </a:ext>
            </a:extLst>
          </p:cNvPr>
          <p:cNvSpPr/>
          <p:nvPr/>
        </p:nvSpPr>
        <p:spPr>
          <a:xfrm>
            <a:off x="4866514" y="1378061"/>
            <a:ext cx="7128173" cy="5390091"/>
          </a:xfrm>
          <a:prstGeom prst="roundRect">
            <a:avLst>
              <a:gd name="adj" fmla="val 511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EFD81-03FF-4889-BD83-D602789AE0F1}"/>
              </a:ext>
            </a:extLst>
          </p:cNvPr>
          <p:cNvSpPr txBox="1"/>
          <p:nvPr/>
        </p:nvSpPr>
        <p:spPr>
          <a:xfrm>
            <a:off x="6132403" y="1506857"/>
            <a:ext cx="398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u="sng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E1767DE-0F3E-CFDC-F8D3-955477D4AF43}"/>
              </a:ext>
            </a:extLst>
          </p:cNvPr>
          <p:cNvSpPr/>
          <p:nvPr/>
        </p:nvSpPr>
        <p:spPr>
          <a:xfrm>
            <a:off x="86138" y="5165159"/>
            <a:ext cx="4651513" cy="16029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DB407-410B-983C-B5E4-8CA941FDD4C4}"/>
              </a:ext>
            </a:extLst>
          </p:cNvPr>
          <p:cNvSpPr txBox="1"/>
          <p:nvPr/>
        </p:nvSpPr>
        <p:spPr>
          <a:xfrm>
            <a:off x="159602" y="5180593"/>
            <a:ext cx="4280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6553B-A3FD-5045-D4DE-AC19689FE1A6}"/>
              </a:ext>
            </a:extLst>
          </p:cNvPr>
          <p:cNvSpPr txBox="1"/>
          <p:nvPr/>
        </p:nvSpPr>
        <p:spPr>
          <a:xfrm>
            <a:off x="540092" y="1723665"/>
            <a:ext cx="395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 of lung cancer screening (LCS) is nodule detection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010B26-5666-4B8C-5285-8983C5035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633" y="5905497"/>
            <a:ext cx="331893" cy="3318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B3F6EE-2FD7-C244-23E3-08AD8B6E10E7}"/>
              </a:ext>
            </a:extLst>
          </p:cNvPr>
          <p:cNvSpPr txBox="1"/>
          <p:nvPr/>
        </p:nvSpPr>
        <p:spPr>
          <a:xfrm>
            <a:off x="540092" y="2089366"/>
            <a:ext cx="3662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CADe increasingly used for efficiency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0E9E45-92F4-8A6A-3F92-68C7836CF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48" y="2100339"/>
            <a:ext cx="331892" cy="331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F9B4EB-914C-E82C-489C-F6627BA034DC}"/>
              </a:ext>
            </a:extLst>
          </p:cNvPr>
          <p:cNvSpPr txBox="1"/>
          <p:nvPr/>
        </p:nvSpPr>
        <p:spPr>
          <a:xfrm>
            <a:off x="540092" y="2500859"/>
            <a:ext cx="392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Training datasets are unbalanced for protected groups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C2E0C6-B3C2-FBBE-3BD7-04FC459590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602" y="2500859"/>
            <a:ext cx="331892" cy="3318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05E8E8-641A-D871-798E-0B0D38AC72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241" y="3328745"/>
            <a:ext cx="352800" cy="352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392EA3-1DB6-A547-D1C5-BD41310F07EA}"/>
              </a:ext>
            </a:extLst>
          </p:cNvPr>
          <p:cNvSpPr txBox="1"/>
          <p:nvPr/>
        </p:nvSpPr>
        <p:spPr>
          <a:xfrm>
            <a:off x="655110" y="3368303"/>
            <a:ext cx="3720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Comparative analysis (groups &amp; types of nodule)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57A85-ACFB-E141-A43F-1D4E8E4FAC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241" y="3770247"/>
            <a:ext cx="352800" cy="352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C6C67D-4845-36AF-5B9B-47459D3F1321}"/>
              </a:ext>
            </a:extLst>
          </p:cNvPr>
          <p:cNvSpPr txBox="1"/>
          <p:nvPr/>
        </p:nvSpPr>
        <p:spPr>
          <a:xfrm>
            <a:off x="693679" y="3819117"/>
            <a:ext cx="376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Representative, LCS dataset i.e., unbalanced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07C1B4-57BB-C044-5BD0-C4D1A6FD51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15" y="4634226"/>
            <a:ext cx="352800" cy="352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E13A50-7171-DB3C-4D59-2B97F63D1EAB}"/>
              </a:ext>
            </a:extLst>
          </p:cNvPr>
          <p:cNvSpPr txBox="1"/>
          <p:nvPr/>
        </p:nvSpPr>
        <p:spPr>
          <a:xfrm>
            <a:off x="665116" y="4689902"/>
            <a:ext cx="376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Avg. sensitivity @ 7 false positives per scan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FEFD8C-3D03-F0DB-1971-F17CCC0983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180" y="4246952"/>
            <a:ext cx="352800" cy="352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07ED3A0-8687-81AD-353D-47D32DCFDC86}"/>
              </a:ext>
            </a:extLst>
          </p:cNvPr>
          <p:cNvSpPr txBox="1"/>
          <p:nvPr/>
        </p:nvSpPr>
        <p:spPr>
          <a:xfrm>
            <a:off x="655110" y="4269932"/>
            <a:ext cx="3768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SOTA nodule detection algorithms chosen</a:t>
            </a:r>
            <a:endParaRPr lang="en-US" sz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528713-F6D9-D3B3-F8DB-40324CFAFD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945" y="5532191"/>
            <a:ext cx="352800" cy="352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050E9D4-EF32-EEC8-F160-CC01B2C55842}"/>
              </a:ext>
            </a:extLst>
          </p:cNvPr>
          <p:cNvSpPr txBox="1"/>
          <p:nvPr/>
        </p:nvSpPr>
        <p:spPr>
          <a:xfrm flipH="1">
            <a:off x="655110" y="5522262"/>
            <a:ext cx="3964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Group performance is independent of training data size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FF980F6-FC69-7493-A804-35DA26D90E5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694" y="1668762"/>
            <a:ext cx="352800" cy="3528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2381BAF-2CC5-9D8F-9BC7-6D94C8033BFE}"/>
              </a:ext>
            </a:extLst>
          </p:cNvPr>
          <p:cNvSpPr txBox="1"/>
          <p:nvPr/>
        </p:nvSpPr>
        <p:spPr>
          <a:xfrm>
            <a:off x="655110" y="5889273"/>
            <a:ext cx="38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Nodule detection is driven by the prevalence of subtypes in the data</a:t>
            </a:r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617EA7C-FF8D-1487-DECC-A6935381B9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45496" y="1908030"/>
            <a:ext cx="6730868" cy="222856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E5CB03E-1365-FC4D-A910-909986D44B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5496" y="4327215"/>
            <a:ext cx="6730868" cy="223606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33225B9-6DF2-4F0F-747B-89A8F44176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7313" y="6357890"/>
            <a:ext cx="352800" cy="3528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FA867EB-0585-7665-80FD-3B49C9880537}"/>
              </a:ext>
            </a:extLst>
          </p:cNvPr>
          <p:cNvSpPr txBox="1"/>
          <p:nvPr/>
        </p:nvSpPr>
        <p:spPr>
          <a:xfrm flipH="1">
            <a:off x="655109" y="6403481"/>
            <a:ext cx="408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/>
              <a:t>Algorithm design influences the nodule detection profile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95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 Seven</dc:creator>
  <cp:lastModifiedBy>PG-Mccabe, John Paul James</cp:lastModifiedBy>
  <cp:revision>18</cp:revision>
  <dcterms:created xsi:type="dcterms:W3CDTF">2023-12-20T11:45:11Z</dcterms:created>
  <dcterms:modified xsi:type="dcterms:W3CDTF">2024-10-08T17:25:17Z</dcterms:modified>
</cp:coreProperties>
</file>