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63" r:id="rId3"/>
    <p:sldId id="267" r:id="rId4"/>
    <p:sldId id="264" r:id="rId5"/>
    <p:sldId id="268" r:id="rId6"/>
    <p:sldId id="270" r:id="rId7"/>
    <p:sldId id="269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C083E6E3-FA7D-4D7B-A595-EF9225AFEA82}" styleName="Light Style 1 –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3"/>
    <p:restoredTop sz="94641"/>
  </p:normalViewPr>
  <p:slideViewPr>
    <p:cSldViewPr snapToGrid="0">
      <p:cViewPr>
        <p:scale>
          <a:sx n="100" d="100"/>
          <a:sy n="100" d="100"/>
        </p:scale>
        <p:origin x="9504" y="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BA086B-6685-574A-8A90-23BEA817F8E4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09AA4-DF04-E04F-947C-F0E21CA7D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291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09AA4-DF04-E04F-947C-F0E21CA7D7F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24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F09AA4-DF04-E04F-947C-F0E21CA7D7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656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9423F-207C-6BFE-270B-AF4384759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C3AD3B-3CD4-B606-9EDC-469A76682E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A3091-9C69-A949-18BD-5FCBD5752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33901-CCB1-396B-CD39-6E92D91B9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7D35F-39E8-2F98-DBD7-898D37AD0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8137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A401C-264E-82BB-3BB7-E453188CF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353961-AF98-2770-5940-6BCC8188A8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337F1-DA66-CE89-F63D-73C9B9B09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2CBF3-DDE5-7B32-9A6B-FF44BB7C7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62DFB6-C752-B203-FF48-2800B722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44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194929-849C-6365-23B3-24FA559F1A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18527F-219E-AC8F-C81B-B04FE9473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99055D-E015-8B67-AF6B-647FD210E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A6A04-1B1E-CAAF-77B8-54CAD87FD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4F8A0-D9CB-1702-8993-6A0D3322E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768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9BD03-BA78-AC4E-0D66-9E1579F3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4613B-915F-E2AC-41A7-818BC1157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BA4253-7950-F0EB-7B3B-CD7ED263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A43D6-2C82-76D8-BAD8-4D4090AF9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0FCF5-9FC2-24D5-1B70-02D20ED68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992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D095B-B4CB-950B-BCB7-3D700AAC2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48F71-C802-17B1-D193-E1C08A022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AFC233-0330-251A-9963-FAC378C9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E2F267-6248-9969-652A-FCF764685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1768F6-25FF-5EE7-B869-8EFD9785A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6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86EE0-0476-EB61-E917-85EB8358F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9AE3D-C4AF-8D73-C180-BAF652DFDA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C38D2-CE22-15F4-8883-ABCBA2201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694DC-7C7B-382D-4CD5-7D293EE23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79B2B5-0F3A-34E1-73C0-6D6D58E2D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C1A92E-1EEC-1017-8F2C-7028F261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149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FE658-004A-6269-C77B-0BFEDAB1B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980FA3-E88A-B763-AFE5-39869F7A7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C9A07-031E-F08B-B12E-BD8EB6CBF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E1F025-7BC3-27C6-6C36-80C5C54631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26F586-6951-4BC3-FCBC-7FD13C0DA6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4659E3-89C5-5310-17C7-B76FFA361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F1124E-17C4-1E0E-974B-DDF20E139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FB52B2-04FB-B8BC-D241-0BFA98079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08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C4D3D-6091-2E30-75D5-8A906CD76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135D1D-6B33-7DD7-7461-DCA6AC672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458EE8-9AD7-DCA4-0FEB-D49B22E9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94914-4D0B-6387-AA04-2E2D0025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6F4D5E-3EB3-8E4D-FF2C-5AC915D03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9B5D57-0FDE-559B-138E-E218AD5F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56032-497E-97F6-9464-7F89F8CC0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662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955F-1416-6044-0237-6381FE63B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78915-359C-1083-BE30-CB8587A07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8C7A83-6989-2107-A4D1-58693417A9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5306CF-D9C6-D2B7-B312-0C6CAEE18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5A3201-DDA0-E973-AC41-B8F60264B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67655-2B6D-6D7C-0213-48D19A82B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9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23729-D386-E4F9-50AC-C23BD81B0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307DCA-F421-FBEB-64B8-AC5414246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C5820-C28E-251A-EDBE-F71AFD898E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171E-31FE-5D1F-2A3F-AB0F0FEF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85B51-E136-4B66-C3E7-71FEBDEF4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7D522-224A-AF45-194A-144D686D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04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09887E-9D5E-9F3B-F5AF-0600AFB5E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A8AC-D6E7-DBA1-4721-942C3F2799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B6C2FF-EC50-9DB1-806F-92A9469621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D5BA-1DDA-3146-880B-8E48A2BEE486}" type="datetimeFigureOut">
              <a:rPr lang="en-US" smtClean="0"/>
              <a:t>11/24/23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AC0CB-5C05-F077-7C62-1226F51E01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7A0E5-04B1-D154-D684-143ED8505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4E935-99C9-6C4B-930D-32EE188B8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49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F1A1-DF4B-1A0B-7D1E-C0D2D589C3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Evaluation of Nodule Detection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7BE76-F12D-A704-4BED-E2B15A643F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John McCabe, Nov 2023</a:t>
            </a:r>
          </a:p>
        </p:txBody>
      </p:sp>
    </p:spTree>
    <p:extLst>
      <p:ext uri="{BB962C8B-B14F-4D97-AF65-F5344CB8AC3E}">
        <p14:creationId xmlns:p14="http://schemas.microsoft.com/office/powerpoint/2010/main" val="507564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F82E3-3397-5C69-2EAC-A0A2238FA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41182"/>
          </a:xfrm>
        </p:spPr>
        <p:txBody>
          <a:bodyPr>
            <a:normAutofit/>
          </a:bodyPr>
          <a:lstStyle/>
          <a:p>
            <a:r>
              <a:rPr lang="en-US" sz="2800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394CD-2811-89B1-53C1-D939FFFAE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860"/>
            <a:ext cx="10515600" cy="4866122"/>
          </a:xfrm>
        </p:spPr>
        <p:txBody>
          <a:bodyPr>
            <a:normAutofit/>
          </a:bodyPr>
          <a:lstStyle/>
          <a:p>
            <a:r>
              <a:rPr lang="en-US" sz="2000" dirty="0"/>
              <a:t>Most Lung Cancer Screening (LCS) programmes use some form of CADe to support Radiologists.</a:t>
            </a:r>
          </a:p>
          <a:p>
            <a:r>
              <a:rPr lang="en-US" sz="2000" dirty="0"/>
              <a:t>Modern CADe systems now use some form of deep learning (DL).</a:t>
            </a:r>
          </a:p>
          <a:p>
            <a:r>
              <a:rPr lang="en-US" sz="2000" dirty="0"/>
              <a:t>Performance of neural nets rely on large amounts of training data and in most cases struggle to generalize well.</a:t>
            </a:r>
          </a:p>
          <a:p>
            <a:r>
              <a:rPr lang="en-US" sz="2000" dirty="0"/>
              <a:t>Due to commercial competitiveness, model architecture and training data of CADe systems is kept secret.</a:t>
            </a:r>
          </a:p>
          <a:p>
            <a:r>
              <a:rPr lang="en-US" sz="2000" dirty="0"/>
              <a:t>Following work investigates generalisability of two publicly available state of the art (SOTA) nodule detection algorithms as proxies for commercial CADe systems.</a:t>
            </a:r>
          </a:p>
          <a:p>
            <a:r>
              <a:rPr lang="en-US" sz="2000" dirty="0"/>
              <a:t>Several papers have highlighted that DL models under-perform on protected groups due to the training data imbalance.</a:t>
            </a:r>
          </a:p>
          <a:p>
            <a:r>
              <a:rPr lang="en-US" sz="2000" dirty="0"/>
              <a:t>The SUMMIT dataset is imbalanced with regards to gender and ethnicity.</a:t>
            </a:r>
          </a:p>
          <a:p>
            <a:r>
              <a:rPr lang="en-US" sz="2000" dirty="0"/>
              <a:t>This work additionally investigates whether there is any variation in performance across these protected groups.</a:t>
            </a:r>
          </a:p>
        </p:txBody>
      </p:sp>
    </p:spTree>
    <p:extLst>
      <p:ext uri="{BB962C8B-B14F-4D97-AF65-F5344CB8AC3E}">
        <p14:creationId xmlns:p14="http://schemas.microsoft.com/office/powerpoint/2010/main" val="3934440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A6B65-1E37-9EDA-7595-2E9F970F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0839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Objectives overview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3AADD552-5BBC-72FF-1892-DA61E2655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8736"/>
            <a:ext cx="10515600" cy="2116983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Evaluate SUMMIT with data trained on LUNA16 to identify if there is a performance drop due to data drift between LUNA16 and SUMMIT.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Identify model sensitivity to being tuned for specific dataset by re-training models on SUMMIT data without changing any hyperparameters to.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Review performance for protected groups e.g. gender and ethnicity.</a:t>
            </a:r>
          </a:p>
        </p:txBody>
      </p:sp>
    </p:spTree>
    <p:extLst>
      <p:ext uri="{BB962C8B-B14F-4D97-AF65-F5344CB8AC3E}">
        <p14:creationId xmlns:p14="http://schemas.microsoft.com/office/powerpoint/2010/main" val="4172061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5FF0-5A76-A93A-FDEA-837F9483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08815"/>
          </a:xfrm>
        </p:spPr>
        <p:txBody>
          <a:bodyPr>
            <a:noAutofit/>
          </a:bodyPr>
          <a:lstStyle/>
          <a:p>
            <a:r>
              <a:rPr lang="en-US" sz="4000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E1198-EFA5-6C27-F848-E04174A8A3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319" y="1324099"/>
            <a:ext cx="5181600" cy="4870677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Public nodule detection algorithms are typically trained and evaluated against the LUNA16 dataset. The standard metric used to measure performance is FROC.</a:t>
            </a:r>
          </a:p>
          <a:p>
            <a:r>
              <a:rPr lang="en-US" sz="2000" dirty="0"/>
              <a:t>Select two publicly available SOTA nodule detection algorithms to act as proxies for commercial products.</a:t>
            </a:r>
          </a:p>
          <a:p>
            <a:r>
              <a:rPr lang="en-US" sz="2000" dirty="0"/>
              <a:t>Selection based on following criteria:</a:t>
            </a:r>
          </a:p>
          <a:p>
            <a:pPr lvl="1"/>
            <a:r>
              <a:rPr lang="en-US" sz="1800" dirty="0"/>
              <a:t>Published LUNA16 FROC score </a:t>
            </a:r>
          </a:p>
          <a:p>
            <a:pPr lvl="1"/>
            <a:r>
              <a:rPr lang="en-US" sz="1800" dirty="0"/>
              <a:t>One-time SOTA FROC score</a:t>
            </a:r>
          </a:p>
          <a:p>
            <a:pPr lvl="1"/>
            <a:r>
              <a:rPr lang="en-US" sz="1800" dirty="0"/>
              <a:t>Uses single timepoint</a:t>
            </a:r>
          </a:p>
          <a:p>
            <a:pPr lvl="1"/>
            <a:r>
              <a:rPr lang="en-US" sz="1800" dirty="0"/>
              <a:t>Code available</a:t>
            </a:r>
          </a:p>
          <a:p>
            <a:r>
              <a:rPr lang="en-US" sz="2000" dirty="0"/>
              <a:t>Models selected:</a:t>
            </a:r>
          </a:p>
          <a:p>
            <a:pPr lvl="1"/>
            <a:r>
              <a:rPr lang="en-US" sz="1800" dirty="0"/>
              <a:t>GRT123, winner Kaggle Data Science Bowl 2017</a:t>
            </a:r>
          </a:p>
          <a:p>
            <a:pPr lvl="1"/>
            <a:r>
              <a:rPr lang="en-US" sz="1800" dirty="0" err="1"/>
              <a:t>nnDetection</a:t>
            </a:r>
            <a:r>
              <a:rPr lang="en-US" sz="1800" dirty="0"/>
              <a:t> implemented in MONAI</a:t>
            </a:r>
          </a:p>
          <a:p>
            <a:endParaRPr lang="en-US" sz="18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617792-879F-A3CC-1F73-06BE41EAAA11}"/>
              </a:ext>
            </a:extLst>
          </p:cNvPr>
          <p:cNvCxnSpPr/>
          <p:nvPr/>
        </p:nvCxnSpPr>
        <p:spPr>
          <a:xfrm>
            <a:off x="6019800" y="1181437"/>
            <a:ext cx="0" cy="53407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8A4464-6B19-4B7E-0E08-CF7A76537F5E}"/>
              </a:ext>
            </a:extLst>
          </p:cNvPr>
          <p:cNvSpPr txBox="1">
            <a:spLocks/>
          </p:cNvSpPr>
          <p:nvPr/>
        </p:nvSpPr>
        <p:spPr>
          <a:xfrm>
            <a:off x="6506688" y="1324098"/>
            <a:ext cx="5181600" cy="48706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Infer results on SUMMIT validation datasets on models trained on LUNA16 data (use weights where available, otherwise retrain on LUNA16 data)</a:t>
            </a:r>
          </a:p>
          <a:p>
            <a:r>
              <a:rPr lang="en-US" sz="2000" dirty="0"/>
              <a:t>Train models on SUMMIT training dataset and re-run inference on validation dataset.</a:t>
            </a:r>
          </a:p>
          <a:p>
            <a:r>
              <a:rPr lang="en-US" sz="2000" dirty="0"/>
              <a:t>Filter results by protective groups to check relative performance based on naturally imbalanced SUMMIT dataset.</a:t>
            </a:r>
          </a:p>
          <a:p>
            <a:r>
              <a:rPr lang="en-US" sz="2000" dirty="0"/>
              <a:t>Re-train models on different subsets of SUMMIT training set to see effect of balancing protected groups.</a:t>
            </a:r>
          </a:p>
          <a:p>
            <a:r>
              <a:rPr lang="en-US" sz="2000" dirty="0"/>
              <a:t>Optimise model hyperparameters for SUMMIT dataset and evaluate performance.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0357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C1BF-D68F-DEF1-3A7D-6DD02435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0BC-A8B0-D803-C902-498294D61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952500"/>
            <a:ext cx="5157787" cy="587375"/>
          </a:xfrm>
        </p:spPr>
        <p:txBody>
          <a:bodyPr/>
          <a:lstStyle/>
          <a:p>
            <a:r>
              <a:rPr lang="en-US" dirty="0"/>
              <a:t>GRT123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B79406-BDED-A818-0D4A-9E63B04BCA30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839788" y="1539875"/>
                <a:ext cx="5157787" cy="4649788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/>
                  <a:t>Primary objective is malignancy prediction.</a:t>
                </a:r>
              </a:p>
              <a:p>
                <a:r>
                  <a:rPr lang="en-US" sz="2000" dirty="0"/>
                  <a:t>Two stage model, detector &amp; classifier.</a:t>
                </a:r>
              </a:p>
              <a:p>
                <a:r>
                  <a:rPr lang="en-US" sz="2000" dirty="0"/>
                  <a:t>Pre-processing</a:t>
                </a:r>
              </a:p>
              <a:p>
                <a:pPr lvl="1"/>
                <a:r>
                  <a:rPr lang="en-US" sz="1600" dirty="0"/>
                  <a:t>Lung segmentations are generated using a region growing method.</a:t>
                </a:r>
              </a:p>
              <a:p>
                <a:pPr lvl="1"/>
                <a:r>
                  <a:rPr lang="en-US" sz="1600" dirty="0"/>
                  <a:t>All images are resampled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GB" sz="16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GB" sz="1600" dirty="0"/>
              </a:p>
              <a:p>
                <a:r>
                  <a:rPr lang="en-GB" sz="2000" dirty="0"/>
                  <a:t>Detector</a:t>
                </a:r>
              </a:p>
              <a:p>
                <a:pPr lvl="1"/>
                <a:r>
                  <a:rPr lang="en-GB" sz="1600" dirty="0"/>
                  <a:t>3D version of Regional Proposal Network using modified U-NET.</a:t>
                </a:r>
              </a:p>
              <a:p>
                <a:pPr lvl="1"/>
                <a:r>
                  <a:rPr lang="en-GB" sz="1600" dirty="0"/>
                  <a:t>3 anchors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30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60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600" dirty="0"/>
              </a:p>
              <a:p>
                <a:pPr lvl="1"/>
                <a:r>
                  <a:rPr lang="en-GB" sz="1600" dirty="0"/>
                  <a:t>Patch based training using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128</m:t>
                        </m:r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𝑚𝑚</m:t>
                        </m:r>
                      </m:e>
                      <m:sup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GB" sz="1600" dirty="0"/>
              </a:p>
              <a:p>
                <a:pPr lvl="1"/>
                <a:r>
                  <a:rPr lang="en-GB" sz="1600" dirty="0"/>
                  <a:t>Positive sample balancing for large nodules.</a:t>
                </a:r>
              </a:p>
              <a:p>
                <a:pPr lvl="1"/>
                <a:r>
                  <a:rPr lang="en-GB" sz="1600" dirty="0"/>
                  <a:t>Hard negative mining i.e., only most nodule-like negative samples are used in training.</a:t>
                </a:r>
              </a:p>
              <a:p>
                <a:pPr lvl="1"/>
                <a:r>
                  <a:rPr lang="en-GB" sz="1600" dirty="0"/>
                  <a:t>Location information is introduced into network.</a:t>
                </a:r>
              </a:p>
              <a:p>
                <a:pPr lvl="1"/>
                <a:endParaRPr lang="en-GB" sz="1600" dirty="0"/>
              </a:p>
              <a:p>
                <a:pPr lvl="1"/>
                <a:endParaRPr lang="en-US" sz="1600" dirty="0"/>
              </a:p>
            </p:txBody>
          </p:sp>
        </mc:Choice>
        <mc:Fallback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52B79406-BDED-A818-0D4A-9E63B04BCA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839788" y="1539875"/>
                <a:ext cx="5157787" cy="4649788"/>
              </a:xfrm>
              <a:blipFill>
                <a:blip r:embed="rId3"/>
                <a:stretch>
                  <a:fillRect l="-1229" t="-1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 descr="A diagram of a block diagram&#10;&#10;Description automatically generated">
            <a:extLst>
              <a:ext uri="{FF2B5EF4-FFF2-40B4-BE49-F238E27FC236}">
                <a16:creationId xmlns:a16="http://schemas.microsoft.com/office/drawing/2014/main" id="{6E95A81F-4998-173E-2C22-D888111C28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962" y="1539875"/>
            <a:ext cx="4540250" cy="311790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22C6A15-8801-85DF-162C-1D9DA713FB17}"/>
              </a:ext>
            </a:extLst>
          </p:cNvPr>
          <p:cNvSpPr txBox="1"/>
          <p:nvPr/>
        </p:nvSpPr>
        <p:spPr>
          <a:xfrm>
            <a:off x="6811962" y="4848765"/>
            <a:ext cx="4960938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effectLst/>
                <a:ea typeface="Times New Roman" panose="02020603050405020304" pitchFamily="18" charset="0"/>
              </a:rPr>
              <a:t>Nodule detection network. The figure inside the cube references spatial size and the figure top-right of the cube refers to the channels. (a) shows an overview of the network, comprising of a forward pass and a backward pass. (b) shows the composition of the residual blocks and (c) shows how the localisation block is concatenated into the network.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275720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C1BF-D68F-DEF1-3A7D-6DD02435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Models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0BC-A8B0-D803-C902-498294D61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952500"/>
            <a:ext cx="5157787" cy="587375"/>
          </a:xfrm>
        </p:spPr>
        <p:txBody>
          <a:bodyPr/>
          <a:lstStyle/>
          <a:p>
            <a:r>
              <a:rPr lang="en-US" dirty="0" err="1"/>
              <a:t>nnDetection</a:t>
            </a:r>
            <a:r>
              <a:rPr lang="en-US" dirty="0"/>
              <a:t> by </a:t>
            </a:r>
            <a:r>
              <a:rPr lang="en-US" dirty="0" err="1"/>
              <a:t>Monai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79406-BDED-A818-0D4A-9E63B04B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9875"/>
            <a:ext cx="5157787" cy="4649788"/>
          </a:xfrm>
        </p:spPr>
        <p:txBody>
          <a:bodyPr>
            <a:normAutofit/>
          </a:bodyPr>
          <a:lstStyle/>
          <a:p>
            <a:endParaRPr lang="en-GB" sz="2000" dirty="0"/>
          </a:p>
          <a:p>
            <a:pPr lvl="1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11733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1C1BF-D68F-DEF1-3A7D-6DD024357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87375"/>
          </a:xfrm>
        </p:spPr>
        <p:txBody>
          <a:bodyPr>
            <a:normAutofit fontScale="90000"/>
          </a:bodyPr>
          <a:lstStyle/>
          <a:p>
            <a:r>
              <a:rPr lang="en-US" dirty="0"/>
              <a:t>Datasets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A140BC-A8B0-D803-C902-498294D61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952500"/>
            <a:ext cx="5157787" cy="587375"/>
          </a:xfrm>
        </p:spPr>
        <p:txBody>
          <a:bodyPr/>
          <a:lstStyle/>
          <a:p>
            <a:r>
              <a:rPr lang="en-US" dirty="0"/>
              <a:t>LUNA16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79406-BDED-A818-0D4A-9E63B04BC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539875"/>
            <a:ext cx="5157787" cy="464978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CA4D9A-0441-4B31-8C20-9F714469F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957263"/>
            <a:ext cx="5183188" cy="587375"/>
          </a:xfrm>
        </p:spPr>
        <p:txBody>
          <a:bodyPr/>
          <a:lstStyle/>
          <a:p>
            <a:r>
              <a:rPr lang="en-US" dirty="0"/>
              <a:t>SUMMIT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8D3247A-1354-5F33-F6C3-0CFFBA6FC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549401"/>
            <a:ext cx="5183188" cy="464026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37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5FF0-5A76-A93A-FDEA-837F9483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589735"/>
          </a:xfrm>
        </p:spPr>
        <p:txBody>
          <a:bodyPr>
            <a:normAutofit/>
          </a:bodyPr>
          <a:lstStyle/>
          <a:p>
            <a:r>
              <a:rPr lang="en-US" sz="2800" dirty="0"/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8FCA33D-BDC7-CBA6-E2BB-0699E841D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23" y="1583635"/>
            <a:ext cx="2473575" cy="1845365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87EEBC5-F2C4-A17B-48D2-A1A33FEAEE91}"/>
              </a:ext>
            </a:extLst>
          </p:cNvPr>
          <p:cNvCxnSpPr/>
          <p:nvPr/>
        </p:nvCxnSpPr>
        <p:spPr>
          <a:xfrm>
            <a:off x="6096000" y="1238081"/>
            <a:ext cx="0" cy="5195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907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3252</TotalTime>
  <Words>532</Words>
  <Application>Microsoft Macintosh PowerPoint</Application>
  <PresentationFormat>Widescreen</PresentationFormat>
  <Paragraphs>54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Office Theme</vt:lpstr>
      <vt:lpstr>Evaluation of Nodule Detection Algorithms</vt:lpstr>
      <vt:lpstr>Background</vt:lpstr>
      <vt:lpstr>Objectives overview</vt:lpstr>
      <vt:lpstr>Methods</vt:lpstr>
      <vt:lpstr>Models</vt:lpstr>
      <vt:lpstr>Models</vt:lpstr>
      <vt:lpstr>Datasets</vt:lpstr>
      <vt:lpstr>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GRT123 Nodule Prediction Outcomes</dc:title>
  <dc:creator>McCabe, John</dc:creator>
  <cp:lastModifiedBy>McCabe, John</cp:lastModifiedBy>
  <cp:revision>3</cp:revision>
  <dcterms:created xsi:type="dcterms:W3CDTF">2023-11-21T08:42:50Z</dcterms:created>
  <dcterms:modified xsi:type="dcterms:W3CDTF">2023-11-24T08:59:34Z</dcterms:modified>
</cp:coreProperties>
</file>