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</p:sldMasterIdLst>
  <p:notesMasterIdLst>
    <p:notesMasterId r:id="rId19"/>
  </p:notesMasterIdLst>
  <p:sldIdLst>
    <p:sldId id="256" r:id="rId11"/>
    <p:sldId id="257" r:id="rId12"/>
    <p:sldId id="261" r:id="rId13"/>
    <p:sldId id="260" r:id="rId14"/>
    <p:sldId id="265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6"/>
    <p:restoredTop sz="94658"/>
  </p:normalViewPr>
  <p:slideViewPr>
    <p:cSldViewPr snapToGrid="0">
      <p:cViewPr varScale="1">
        <p:scale>
          <a:sx n="101" d="100"/>
          <a:sy n="101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Click to move the slide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CB9545-99F1-4842-B16A-5CB9232F747E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CB9545-99F1-4842-B16A-5CB9232F747E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80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CB9545-99F1-4842-B16A-5CB9232F747E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290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7E02F-4825-A94F-287D-B9BD3974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968CD-F072-501E-8962-138238333B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7DCB9-49CB-E109-3B73-696CDDFB8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594 (230)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344 (120)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250 (110)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198 (65)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198 (62)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198 (103)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EFF3C-7DA8-A6F3-B053-FBF0FE93CD9B}"/>
              </a:ext>
            </a:extLst>
          </p:cNvPr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CB9545-99F1-4842-B16A-5CB9232F747E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87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F80B2-4132-EACD-7973-449F4E76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63F03-6F6A-26D2-91ED-A305DE21B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002682-6688-275D-C2FD-53F85BA8B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7382-57D1-BB43-D1B3-49202EF1B13D}"/>
              </a:ext>
            </a:extLst>
          </p:cNvPr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CB9545-99F1-4842-B16A-5CB9232F747E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67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532F-20CE-7260-1057-1E1AEC1C7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A2C8D-0A71-1C02-31AA-E2F0AC156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B63E61-EA72-AFCD-D8B9-3068F2EE5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2275-A5E3-65E4-DDB8-C73F44B2C1E3}"/>
              </a:ext>
            </a:extLst>
          </p:cNvPr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CB9545-99F1-4842-B16A-5CB9232F747E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391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EF35D-682C-58BF-7C88-B9A644AE6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B9868-141E-BC60-E941-DB3DB73B0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725B7-7F11-4FA9-D968-4D52FA2EE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2061-FA18-45F4-A167-C780E11480CA}"/>
              </a:ext>
            </a:extLst>
          </p:cNvPr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CB9545-99F1-4842-B16A-5CB9232F747E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42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80E266-4D3D-4257-B91D-0E2FB23D065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6F9555A5-5816-480F-982A-3B84DD6D26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24B1CC-298D-43D3-B7A2-3DD0BD27DD3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B55C610-8FFF-431D-8E29-FA695291F6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8FA6699-5401-4D7D-9F02-D9F172FFC2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D9DF49B-B08C-4106-AA47-D349A1FE4D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70D891F-A575-47DB-993E-63676AAB158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A6C43A4C-FC67-49FD-9992-CFC9A39929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42E05BB-FB9A-4D9F-8768-85B89F7013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B899450-EE68-4DE9-BB7E-C0C94F94A39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4F2B80-AAC0-4782-B77D-CC9DBB03912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16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7C2F69-376F-46F0-A837-E3B79102697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AC1BFB-12D6-4C5B-A2EF-510D4B97652E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12C237-9F7E-462F-B005-2CA544A60BA3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A586B3-B59D-4844-B799-2CA7CAE249E3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F6F39B-9FD5-4585-BF92-2B9355BAB371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F1EE7E-5333-485C-AD3B-0C9B22803058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1A4C39-E71D-4DF6-A4A9-84B719AD9799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4AA1E8-0A18-4362-B017-F15F567E6994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Aptos"/>
              </a:rPr>
              <a:t>Second level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Aptos"/>
              </a:rPr>
              <a:t>Third level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Fourth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Aptos"/>
              </a:rPr>
              <a:t>Fifth level</a:t>
            </a:r>
            <a:endParaRPr lang="en-US" sz="2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16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1D6A74-D62E-4143-BB61-A0CA8D72093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Aptos Display"/>
              </a:rPr>
              <a:t>Fairness In Nodule Detection Algorithms – Outlier Influence on Statistical </a:t>
            </a:r>
            <a:r>
              <a:rPr lang="en-US" sz="4800" spc="-1" dirty="0">
                <a:solidFill>
                  <a:srgbClr val="FFFFFF"/>
                </a:solidFill>
                <a:latin typeface="Aptos Display"/>
              </a:rPr>
              <a:t>Comparison Tests</a:t>
            </a:r>
            <a:endParaRPr lang="en-US" sz="4800" b="0" strike="noStrike" spc="-1" dirty="0">
              <a:solidFill>
                <a:srgbClr val="FFFFFF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1800" b="0" strike="noStrike" spc="-1" dirty="0">
                <a:latin typeface="Aptos"/>
              </a:rPr>
              <a:t>John McCabe, Sep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05A14-9A9F-A3D1-B34F-4026E5A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Nodule Count Per Scan Distribution – Outlier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59719-E957-0332-973A-68A9BD83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6614"/>
            <a:ext cx="4533900" cy="2876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EEA47-9173-9197-1AD8-FE28A32C5E7E}"/>
              </a:ext>
            </a:extLst>
          </p:cNvPr>
          <p:cNvSpPr txBox="1"/>
          <p:nvPr/>
        </p:nvSpPr>
        <p:spPr>
          <a:xfrm>
            <a:off x="5041900" y="2629237"/>
            <a:ext cx="636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Scans with large numbers of nodules disproportionately influence FROC analysis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Compounded by bootstrapping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Following analysis explores impact on FROC with scans beyond 97</a:t>
            </a:r>
            <a:r>
              <a:rPr lang="en-US" baseline="30000" dirty="0"/>
              <a:t>th</a:t>
            </a:r>
            <a:r>
              <a:rPr lang="en-US" dirty="0"/>
              <a:t> percentile removed</a:t>
            </a:r>
          </a:p>
        </p:txBody>
      </p:sp>
    </p:spTree>
    <p:extLst>
      <p:ext uri="{BB962C8B-B14F-4D97-AF65-F5344CB8AC3E}">
        <p14:creationId xmlns:p14="http://schemas.microsoft.com/office/powerpoint/2010/main" val="726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C91F9-AF5C-4A49-381A-61297E030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D00EF5-C2BE-861C-B91C-42C6CF11D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C9B3F-EDE0-94C0-85FC-939F0B9DF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BF769-4366-099A-CBFC-7270D732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39DF2-68C3-121D-9C03-911A0CBC1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BD1D2-BC9A-ADD6-F376-2BA391BA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205273" cy="1159200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Nodule Count Distribution per Scan: A Comparison Across Protected Groups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1A2E-BCB6-461B-6392-169D116828E7}"/>
              </a:ext>
            </a:extLst>
          </p:cNvPr>
          <p:cNvSpPr txBox="1"/>
          <p:nvPr/>
        </p:nvSpPr>
        <p:spPr>
          <a:xfrm>
            <a:off x="3413286" y="4010111"/>
            <a:ext cx="200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p-value: 0.9315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A52F3-BD6C-E8DD-4F14-BE4DCF87F4CC}"/>
              </a:ext>
            </a:extLst>
          </p:cNvPr>
          <p:cNvSpPr txBox="1"/>
          <p:nvPr/>
        </p:nvSpPr>
        <p:spPr>
          <a:xfrm>
            <a:off x="7265166" y="3747495"/>
            <a:ext cx="30213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Asian … vs Black: p-value:0.9377</a:t>
            </a:r>
          </a:p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Asian … vs White: p-value: 1.3380e-05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Black vs White: p-value: 0.0005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FFDB7-9B32-3D50-FAA4-A0C3D036F2D3}"/>
              </a:ext>
            </a:extLst>
          </p:cNvPr>
          <p:cNvCxnSpPr>
            <a:cxnSpLocks/>
          </p:cNvCxnSpPr>
          <p:nvPr/>
        </p:nvCxnSpPr>
        <p:spPr>
          <a:xfrm>
            <a:off x="2398816" y="4301493"/>
            <a:ext cx="8134597" cy="270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F23B4-F746-EB22-D0D5-CB83079D9DFC}"/>
              </a:ext>
            </a:extLst>
          </p:cNvPr>
          <p:cNvCxnSpPr>
            <a:cxnSpLocks/>
          </p:cNvCxnSpPr>
          <p:nvPr/>
        </p:nvCxnSpPr>
        <p:spPr>
          <a:xfrm flipH="1">
            <a:off x="6474045" y="2155371"/>
            <a:ext cx="33633" cy="43938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B7146-0744-943C-4110-F7923EDAFD14}"/>
              </a:ext>
            </a:extLst>
          </p:cNvPr>
          <p:cNvSpPr txBox="1"/>
          <p:nvPr/>
        </p:nvSpPr>
        <p:spPr>
          <a:xfrm>
            <a:off x="3322241" y="6125821"/>
            <a:ext cx="200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p-value: 0.8577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27E41-8E64-DF4D-F36C-D1723AD72D92}"/>
              </a:ext>
            </a:extLst>
          </p:cNvPr>
          <p:cNvSpPr txBox="1"/>
          <p:nvPr/>
        </p:nvSpPr>
        <p:spPr>
          <a:xfrm>
            <a:off x="7249364" y="6196033"/>
            <a:ext cx="30213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Asian … vs Black: p-value:0.3873</a:t>
            </a:r>
          </a:p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Asian … vs White: p-value: 0.3268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Black vs White: p-value: 0.8632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19BC70-C36A-A229-7F69-30CE9C8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55" y="2192055"/>
            <a:ext cx="2135687" cy="16796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5353B-67EA-CDCF-CF7C-133FEE24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481" y="2002782"/>
            <a:ext cx="2062348" cy="1621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45BA43-546E-EEA8-313E-FF8FEFEC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455" y="4466984"/>
            <a:ext cx="2062344" cy="16219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A32F2E-1D20-CA04-2B67-52847ECA0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81" y="4547019"/>
            <a:ext cx="2062347" cy="1621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FC1798-10D2-1EA6-94B2-4F845703DBE7}"/>
              </a:ext>
            </a:extLst>
          </p:cNvPr>
          <p:cNvSpPr txBox="1"/>
          <p:nvPr/>
        </p:nvSpPr>
        <p:spPr>
          <a:xfrm>
            <a:off x="6474241" y="1700883"/>
            <a:ext cx="4025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Ethnic Group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45A6D-87E8-6ECE-14AF-7F800022B8DB}"/>
              </a:ext>
            </a:extLst>
          </p:cNvPr>
          <p:cNvSpPr txBox="1"/>
          <p:nvPr/>
        </p:nvSpPr>
        <p:spPr>
          <a:xfrm>
            <a:off x="2409484" y="1703171"/>
            <a:ext cx="383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00E2D-C8B0-A754-A338-758B30B277ED}"/>
              </a:ext>
            </a:extLst>
          </p:cNvPr>
          <p:cNvSpPr txBox="1"/>
          <p:nvPr/>
        </p:nvSpPr>
        <p:spPr>
          <a:xfrm>
            <a:off x="71251" y="2813757"/>
            <a:ext cx="154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All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34FD06-44BB-70C4-E487-F82AF5931AC8}"/>
              </a:ext>
            </a:extLst>
          </p:cNvPr>
          <p:cNvSpPr txBox="1"/>
          <p:nvPr/>
        </p:nvSpPr>
        <p:spPr>
          <a:xfrm>
            <a:off x="71250" y="4984962"/>
            <a:ext cx="154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66180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87D61-F899-2FE5-35E4-DAF84398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F01BAE-CEE6-2031-5B0A-EB298876E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1E237-E962-8C5B-AAE6-EBE502C6A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C555F-B097-B33B-3E94-E27ECDEE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A9FAA-2741-95FE-1609-A6DF45400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E49F6-2472-FBCD-5971-CA3F706B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060063" cy="11592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FROC Score Comparison – With and without Outliers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665C9-5183-45E8-CBBB-B3AEB075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42835"/>
              </p:ext>
            </p:extLst>
          </p:nvPr>
        </p:nvGraphicFramePr>
        <p:xfrm>
          <a:off x="432225" y="2105519"/>
          <a:ext cx="11327551" cy="417371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0567">
                  <a:extLst>
                    <a:ext uri="{9D8B030D-6E8A-4147-A177-3AD203B41FA5}">
                      <a16:colId xmlns:a16="http://schemas.microsoft.com/office/drawing/2014/main" val="693645059"/>
                    </a:ext>
                  </a:extLst>
                </a:gridCol>
                <a:gridCol w="1002503">
                  <a:extLst>
                    <a:ext uri="{9D8B030D-6E8A-4147-A177-3AD203B41FA5}">
                      <a16:colId xmlns:a16="http://schemas.microsoft.com/office/drawing/2014/main" val="4036733597"/>
                    </a:ext>
                  </a:extLst>
                </a:gridCol>
                <a:gridCol w="1289244">
                  <a:extLst>
                    <a:ext uri="{9D8B030D-6E8A-4147-A177-3AD203B41FA5}">
                      <a16:colId xmlns:a16="http://schemas.microsoft.com/office/drawing/2014/main" val="3897228719"/>
                    </a:ext>
                  </a:extLst>
                </a:gridCol>
                <a:gridCol w="1456971">
                  <a:extLst>
                    <a:ext uri="{9D8B030D-6E8A-4147-A177-3AD203B41FA5}">
                      <a16:colId xmlns:a16="http://schemas.microsoft.com/office/drawing/2014/main" val="1283644610"/>
                    </a:ext>
                  </a:extLst>
                </a:gridCol>
                <a:gridCol w="1617371">
                  <a:extLst>
                    <a:ext uri="{9D8B030D-6E8A-4147-A177-3AD203B41FA5}">
                      <a16:colId xmlns:a16="http://schemas.microsoft.com/office/drawing/2014/main" val="1858000044"/>
                    </a:ext>
                  </a:extLst>
                </a:gridCol>
                <a:gridCol w="1617371">
                  <a:extLst>
                    <a:ext uri="{9D8B030D-6E8A-4147-A177-3AD203B41FA5}">
                      <a16:colId xmlns:a16="http://schemas.microsoft.com/office/drawing/2014/main" val="1279292178"/>
                    </a:ext>
                  </a:extLst>
                </a:gridCol>
                <a:gridCol w="1761762">
                  <a:extLst>
                    <a:ext uri="{9D8B030D-6E8A-4147-A177-3AD203B41FA5}">
                      <a16:colId xmlns:a16="http://schemas.microsoft.com/office/drawing/2014/main" val="723708391"/>
                    </a:ext>
                  </a:extLst>
                </a:gridCol>
                <a:gridCol w="1761762">
                  <a:extLst>
                    <a:ext uri="{9D8B030D-6E8A-4147-A177-3AD203B41FA5}">
                      <a16:colId xmlns:a16="http://schemas.microsoft.com/office/drawing/2014/main" val="223103611"/>
                    </a:ext>
                  </a:extLst>
                </a:gridCol>
              </a:tblGrid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Dataset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Protected Group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Scans (Nodules)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CPM With outliers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Scans (Nodules)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CPM Without outliers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3407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GRT123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 Balanced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 (699)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0.45 (95% CI 0.41-0.49)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 (540)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0.49 (95% CI 0.45-0.53)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094763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 (400)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0.44 (95% CI 0.38-0.5)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 (287)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0.49 (95% CI 0.43-0.55)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766835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(299)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0.48 (95% CI 0.42-0.55)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 (253)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0.49 (95% CI 0.43-0.56)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068655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Ethnic Group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Asian or Asian British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(207)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0.42 (95% CI 0.35-0.5)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 (175)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0.43 (95% CI 0.36-0.51)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91140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Black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(250)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0.42 (95% CI 0.35-0.51)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 (144)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0.51 (95% CI 0.43-0.59)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77823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White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(242)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0.52 (95% CI 0.45-0.58)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 (221)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0.52 (95% CI 0.45-0.59)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593921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Detection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 Balanced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 (699)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0.59 (95% CI 0.55-0.63)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 (540)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0.61 (95% CI 0.56-0.65)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83153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 (400)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0.58 (95% CI 0.52-0.64)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 (287)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0.61 (95% CI 0.54-0.67)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2850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(299)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 (95% CI 0.55-0.67)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 (253)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0.61 (95% CI 0.55-0.68)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556636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Ethnic Group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Asian or Asian British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(207)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0.58 (95% CI 0.49-0.66)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 (175)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0.58 (95% CI 0.49-0.66)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443022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Black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(250)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0.59 (95% CI 0.52-0.67)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 (144)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0.65 (95% CI 0.57-0.73)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12409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White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(242)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 (95% CI 0.54-0.67)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 (221)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 (95% CI 0.53-0.67)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08723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TiCNet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 Balanced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 (699)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0.55 (95% CI 0.5-0.6)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 (540)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 (95% CI 0.56-0.64)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01968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 (400)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0.54 (95% CI 0.48-0.61)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 (287)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0.61 (95% CI 0.55-0.67)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22907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(299)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0.56 (95% CI 0.49-0.64)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 (253)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0.59 (95% CI 0.53-0.65)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264156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Ethnic Group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Asian or Asian British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(207)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0.54 (95% CI 0.45-0.64)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 (175)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0.58 (95% CI 0.5-0.65)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256860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Black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(250)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0.51 (95% CI 0.43-0.59)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 (144)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0.61 (95% CI 0.53-0.68)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013561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White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(242)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0.61 (95% CI 0.54-0.68)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 (221)</a:t>
                      </a: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0.62 (95% CI 0.54-0.68)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51" marR="10151" marT="1015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12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5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A9F0C6-CC07-8B38-7B54-33235A3B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D2139D-32EF-4B72-E378-C181FB578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4FCB9-B4D7-5FC1-297A-C844E5A54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938D93-8577-0938-1E70-D35DE27A7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57999-17A4-CD58-9284-609744A46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CF1E-A24A-1F88-579D-FF188BAC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060063" cy="11592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FROC Score Comparison – With and without Outliers – Actionable Nodules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944E47-A728-22C0-EA12-BD95C4C0F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2451"/>
              </p:ext>
            </p:extLst>
          </p:nvPr>
        </p:nvGraphicFramePr>
        <p:xfrm>
          <a:off x="432225" y="2105519"/>
          <a:ext cx="11327551" cy="43662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0567">
                  <a:extLst>
                    <a:ext uri="{9D8B030D-6E8A-4147-A177-3AD203B41FA5}">
                      <a16:colId xmlns:a16="http://schemas.microsoft.com/office/drawing/2014/main" val="693645059"/>
                    </a:ext>
                  </a:extLst>
                </a:gridCol>
                <a:gridCol w="1002503">
                  <a:extLst>
                    <a:ext uri="{9D8B030D-6E8A-4147-A177-3AD203B41FA5}">
                      <a16:colId xmlns:a16="http://schemas.microsoft.com/office/drawing/2014/main" val="4036733597"/>
                    </a:ext>
                  </a:extLst>
                </a:gridCol>
                <a:gridCol w="1289244">
                  <a:extLst>
                    <a:ext uri="{9D8B030D-6E8A-4147-A177-3AD203B41FA5}">
                      <a16:colId xmlns:a16="http://schemas.microsoft.com/office/drawing/2014/main" val="3897228719"/>
                    </a:ext>
                  </a:extLst>
                </a:gridCol>
                <a:gridCol w="1456971">
                  <a:extLst>
                    <a:ext uri="{9D8B030D-6E8A-4147-A177-3AD203B41FA5}">
                      <a16:colId xmlns:a16="http://schemas.microsoft.com/office/drawing/2014/main" val="1283644610"/>
                    </a:ext>
                  </a:extLst>
                </a:gridCol>
                <a:gridCol w="1617371">
                  <a:extLst>
                    <a:ext uri="{9D8B030D-6E8A-4147-A177-3AD203B41FA5}">
                      <a16:colId xmlns:a16="http://schemas.microsoft.com/office/drawing/2014/main" val="1858000044"/>
                    </a:ext>
                  </a:extLst>
                </a:gridCol>
                <a:gridCol w="1617371">
                  <a:extLst>
                    <a:ext uri="{9D8B030D-6E8A-4147-A177-3AD203B41FA5}">
                      <a16:colId xmlns:a16="http://schemas.microsoft.com/office/drawing/2014/main" val="1279292178"/>
                    </a:ext>
                  </a:extLst>
                </a:gridCol>
                <a:gridCol w="1761762">
                  <a:extLst>
                    <a:ext uri="{9D8B030D-6E8A-4147-A177-3AD203B41FA5}">
                      <a16:colId xmlns:a16="http://schemas.microsoft.com/office/drawing/2014/main" val="723708391"/>
                    </a:ext>
                  </a:extLst>
                </a:gridCol>
                <a:gridCol w="1761762">
                  <a:extLst>
                    <a:ext uri="{9D8B030D-6E8A-4147-A177-3AD203B41FA5}">
                      <a16:colId xmlns:a16="http://schemas.microsoft.com/office/drawing/2014/main" val="223103611"/>
                    </a:ext>
                  </a:extLst>
                </a:gridCol>
              </a:tblGrid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Protected Group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Scans (Nodules)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CPM With outliers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Scans (Nodules)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CPM Without outliers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3407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GRT123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 Balanced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 (230)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0.47 (95% CI 0.4-0.55)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 (173)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 (95% CI 0.4-0.55)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094763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 (120)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 (95% CI 0.35-0.55)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 (93)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 (95% CI 0.34-0.57)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66835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(110)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 (95% CI 0.4-0.6)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 (80)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 (95% CI 0.39-0.61)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68655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Ethnic Group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Asian or Asian British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(65)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 (95% CI 0.24-0.52)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 (52)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 (95% CI 0.23-0.52)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91140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Black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(62)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 (95% CI 0.34-0.61)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 (48)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 (95% CI 0.34-0.66)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7823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(103)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0.43-0.64)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 (73)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0.42-0.65)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93921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Detection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 Balanced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 (230)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 (95% CI 0.43-0.56)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 (173)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 (95% CI 0.42-0.58)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153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 (120)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 (95% CI 0.38-0.58)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 (93)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 (95% CI 0.36-0.58)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850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(110)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 (95% CI 0.42-0.63)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 (80)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0.42-0.64)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56636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Ethnic Group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Asian or Asian British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(65)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0.42 (95% CI 0.29-0.56)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 (52)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 (95% CI 0.27-0.55)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43022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Black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(62)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0.4-0.66)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 (48)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 (95% CI 0.41-0.73)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24099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(103)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 (95% CI 0.43-0.64)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 (73)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0.43-0.63)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8723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TiCNet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 Balanced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 (230)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 (95% CI 0.44-0.58)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 (173)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 (95% CI 0.45-0.6)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1968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 (120)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 (95% CI 0.42-0.62)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 (93)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0.42-0.64)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2907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(110)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 (95% CI 0.42-0.61)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 (80)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 (95% CI 0.42-0.63)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64156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Ethnic Group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Asian or Asian British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(65)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 (95% CI 0.28-0.55)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 (52)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 (95% CI 0.28-0.57)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56860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Black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(62)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 (95% CI 0.39-0.64)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 (48)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 (95% CI 0.41-0.69)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13561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 (103)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 (95% CI 0.47-0.69)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 (73)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 (95% CI 0.47-0.69)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2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6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E6596-18CB-C1E8-8D78-13B8C4C5D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04104-38C8-F5D6-A4B0-ED8BE0007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D436A-973D-8901-E2E1-55B70C89C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85993-6F64-0D16-5344-2899FC46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D85E6-764F-1008-67D2-10A2B307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6CE5-7656-0F29-8BB8-044A102E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60916" cy="1159200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FROC Score Comparison – With and without Outliers: Model GRT123, Dataset: Test Balanced, Protected Group: Gender</a:t>
            </a:r>
          </a:p>
        </p:txBody>
      </p:sp>
      <p:pic>
        <p:nvPicPr>
          <p:cNvPr id="25" name="Picture 2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04E9C3F3-3549-6F56-ED81-BC751F25E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63" y="2565482"/>
            <a:ext cx="4044480" cy="4044480"/>
          </a:xfrm>
          <a:prstGeom prst="rect">
            <a:avLst/>
          </a:prstGeom>
        </p:spPr>
      </p:pic>
      <p:pic>
        <p:nvPicPr>
          <p:cNvPr id="27" name="Picture 26" descr="A graph with numbers and text&#10;&#10;Description automatically generated">
            <a:extLst>
              <a:ext uri="{FF2B5EF4-FFF2-40B4-BE49-F238E27FC236}">
                <a16:creationId xmlns:a16="http://schemas.microsoft.com/office/drawing/2014/main" id="{FFE76E7A-0639-B957-D7EC-8D1D47A0A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02" y="2335835"/>
            <a:ext cx="4274127" cy="42741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30992F-5761-CDA1-AF59-AC43DC8233CF}"/>
              </a:ext>
            </a:extLst>
          </p:cNvPr>
          <p:cNvSpPr txBox="1"/>
          <p:nvPr/>
        </p:nvSpPr>
        <p:spPr>
          <a:xfrm>
            <a:off x="1238746" y="1947608"/>
            <a:ext cx="383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With Outliers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2684B-0926-CD22-E004-4FA5DF2D8E7A}"/>
              </a:ext>
            </a:extLst>
          </p:cNvPr>
          <p:cNvSpPr txBox="1"/>
          <p:nvPr/>
        </p:nvSpPr>
        <p:spPr>
          <a:xfrm>
            <a:off x="7506908" y="1947608"/>
            <a:ext cx="383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28302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457A0-C273-15A7-48FD-0EAF44C2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AFC02-6300-76E3-AFF6-E62011E9E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56C0A-D81E-29F4-59DC-8697DADF0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739770-D533-1E64-259F-91B541371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149A4-2671-3058-2361-A156BE64A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B54E5-4D02-8E14-DB5C-C7D551FC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60916" cy="1159200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FROC Score Comparison – With and without Outliers: Model GRT123, Dataset: Test Balanced, Protected Group: Ethnic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A392C-D76D-95A1-9FE0-723E067AAC57}"/>
              </a:ext>
            </a:extLst>
          </p:cNvPr>
          <p:cNvSpPr txBox="1"/>
          <p:nvPr/>
        </p:nvSpPr>
        <p:spPr>
          <a:xfrm>
            <a:off x="1238746" y="1947608"/>
            <a:ext cx="383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With Outliers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95C26-2A8C-1132-ACB4-7CA9F9F56307}"/>
              </a:ext>
            </a:extLst>
          </p:cNvPr>
          <p:cNvSpPr txBox="1"/>
          <p:nvPr/>
        </p:nvSpPr>
        <p:spPr>
          <a:xfrm>
            <a:off x="7506908" y="1947608"/>
            <a:ext cx="383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Without Outliers</a:t>
            </a:r>
          </a:p>
        </p:txBody>
      </p:sp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9499B939-6D6F-6E30-D499-B95F81E6D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0" y="2436352"/>
            <a:ext cx="4179125" cy="4179125"/>
          </a:xfrm>
          <a:prstGeom prst="rect">
            <a:avLst/>
          </a:prstGeom>
        </p:spPr>
      </p:pic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342FCB3B-0782-CF9D-93F5-AE3BE1883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08" y="2436352"/>
            <a:ext cx="4173610" cy="4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36BE3-46E4-591B-B7D3-770D278BD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918D87-3E80-972B-8E7B-8E446A92D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3DF7C-2300-DACA-7A18-599D9CF1D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C1527A-DDAF-99E0-83B8-FE0495024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2E6CA-04E3-B4F2-D60A-5512DCB6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AC51E-9982-44AC-4867-1223BCED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60916" cy="1159200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BFFC7-85C2-072B-992A-70240702B5F8}"/>
              </a:ext>
            </a:extLst>
          </p:cNvPr>
          <p:cNvSpPr txBox="1"/>
          <p:nvPr/>
        </p:nvSpPr>
        <p:spPr>
          <a:xfrm>
            <a:off x="593766" y="1858488"/>
            <a:ext cx="10479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FROC Score Sensitivity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The FROC score, especially when using bootstrapping is highly sensitive to individual cases within the dataset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Scans with large numbers of nodules can have a significant impact on the overall CPM score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Influence on Statistical Significance Testing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Datasets with high-variance can result in contradictory results in statistical significance testing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Though p-value is low, the 95% CI difference often crosses zero implying observed differences are less likely to be significant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Future work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Careful consideration must be given to composition of Training, Validation and Test datasets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Influence of outliers must be considered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6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5309</TotalTime>
  <Words>1293</Words>
  <Application>Microsoft Macintosh PowerPoint</Application>
  <PresentationFormat>Widescreen</PresentationFormat>
  <Paragraphs>328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Menlo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Fairness In Nodule Detection Algorithms – Outlier Influence on Statistical Comparison Tests</vt:lpstr>
      <vt:lpstr>Nodule Count Per Scan Distribution – Outlier Definition</vt:lpstr>
      <vt:lpstr>Nodule Count Distribution per Scan: A Comparison Across Protected Groups</vt:lpstr>
      <vt:lpstr>FROC Score Comparison – With and without Outliers</vt:lpstr>
      <vt:lpstr>FROC Score Comparison – With and without Outliers – Actionable Nodules</vt:lpstr>
      <vt:lpstr>FROC Score Comparison – With and without Outliers: Model GRT123, Dataset: Test Balanced, Protected Group: Gender</vt:lpstr>
      <vt:lpstr>FROC Score Comparison – With and without Outliers: Model GRT123, Dataset: Test Balanced, Protected Group: Ethnic Group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PG-Mccabe, John Paul James</dc:creator>
  <dc:description/>
  <cp:lastModifiedBy>PG-Mccabe, John Paul James</cp:lastModifiedBy>
  <cp:revision>3</cp:revision>
  <dcterms:created xsi:type="dcterms:W3CDTF">2024-09-13T05:57:56Z</dcterms:created>
  <dcterms:modified xsi:type="dcterms:W3CDTF">2024-09-17T21:05:29Z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