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97D7-74E3-4902-AED6-E638E52E656B}"/>
              </a:ext>
            </a:extLst>
          </p:cNvPr>
          <p:cNvSpPr>
            <a:spLocks noGrp="1"/>
          </p:cNvSpPr>
          <p:nvPr>
            <p:ph type="ctrTitle"/>
          </p:nvPr>
        </p:nvSpPr>
        <p:spPr/>
        <p:txBody>
          <a:bodyPr/>
          <a:lstStyle/>
          <a:p>
            <a:r>
              <a:rPr lang="en-US" dirty="0"/>
              <a:t>History and (in?) Comics</a:t>
            </a:r>
          </a:p>
        </p:txBody>
      </p:sp>
      <p:sp>
        <p:nvSpPr>
          <p:cNvPr id="3" name="Subtitle 2">
            <a:extLst>
              <a:ext uri="{FF2B5EF4-FFF2-40B4-BE49-F238E27FC236}">
                <a16:creationId xmlns:a16="http://schemas.microsoft.com/office/drawing/2014/main" id="{81811B11-941E-482D-8C5D-D626BDEA392B}"/>
              </a:ext>
            </a:extLst>
          </p:cNvPr>
          <p:cNvSpPr>
            <a:spLocks noGrp="1"/>
          </p:cNvSpPr>
          <p:nvPr>
            <p:ph type="subTitle" idx="1"/>
          </p:nvPr>
        </p:nvSpPr>
        <p:spPr>
          <a:xfrm>
            <a:off x="810001" y="5280846"/>
            <a:ext cx="10572000" cy="1261997"/>
          </a:xfrm>
        </p:spPr>
        <p:txBody>
          <a:bodyPr>
            <a:normAutofit/>
          </a:bodyPr>
          <a:lstStyle/>
          <a:p>
            <a:r>
              <a:rPr lang="en-US" dirty="0"/>
              <a:t>Some book recommendations for adults who like comics and history.</a:t>
            </a:r>
          </a:p>
          <a:p>
            <a:r>
              <a:rPr lang="en-US" dirty="0"/>
              <a:t>Who says comics cannot be serious?</a:t>
            </a:r>
          </a:p>
          <a:p>
            <a:r>
              <a:rPr lang="en-US" dirty="0"/>
              <a:t>Can history be told in comics?</a:t>
            </a:r>
          </a:p>
        </p:txBody>
      </p:sp>
      <p:pic>
        <p:nvPicPr>
          <p:cNvPr id="5" name="Picture 4">
            <a:extLst>
              <a:ext uri="{FF2B5EF4-FFF2-40B4-BE49-F238E27FC236}">
                <a16:creationId xmlns:a16="http://schemas.microsoft.com/office/drawing/2014/main" id="{6009BE39-5F14-458B-953B-ECDDD056EE64}"/>
              </a:ext>
            </a:extLst>
          </p:cNvPr>
          <p:cNvPicPr>
            <a:picLocks noChangeAspect="1"/>
          </p:cNvPicPr>
          <p:nvPr/>
        </p:nvPicPr>
        <p:blipFill>
          <a:blip r:embed="rId2"/>
          <a:stretch>
            <a:fillRect/>
          </a:stretch>
        </p:blipFill>
        <p:spPr>
          <a:xfrm>
            <a:off x="2324367" y="467962"/>
            <a:ext cx="7814988" cy="2818246"/>
          </a:xfrm>
          <a:prstGeom prst="rect">
            <a:avLst/>
          </a:prstGeom>
        </p:spPr>
      </p:pic>
    </p:spTree>
    <p:extLst>
      <p:ext uri="{BB962C8B-B14F-4D97-AF65-F5344CB8AC3E}">
        <p14:creationId xmlns:p14="http://schemas.microsoft.com/office/powerpoint/2010/main" val="147938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3E3C-DE61-4E9D-8F9F-AE689A17560C}"/>
              </a:ext>
            </a:extLst>
          </p:cNvPr>
          <p:cNvSpPr>
            <a:spLocks noGrp="1"/>
          </p:cNvSpPr>
          <p:nvPr>
            <p:ph type="title"/>
          </p:nvPr>
        </p:nvSpPr>
        <p:spPr>
          <a:xfrm>
            <a:off x="3764132" y="2951396"/>
            <a:ext cx="7607286" cy="1468800"/>
          </a:xfrm>
        </p:spPr>
        <p:txBody>
          <a:bodyPr/>
          <a:lstStyle/>
          <a:p>
            <a:r>
              <a:rPr lang="en-US" sz="3200" dirty="0"/>
              <a:t>Offers a focused and perceptive analysis of a phenomenon in our popular culture - the new respectability of the comic book form - and argues that the comics medium has a productive tradition of telling true stories with grace and economy.</a:t>
            </a:r>
          </a:p>
        </p:txBody>
      </p:sp>
      <p:sp>
        <p:nvSpPr>
          <p:cNvPr id="3" name="Text Placeholder 2">
            <a:extLst>
              <a:ext uri="{FF2B5EF4-FFF2-40B4-BE49-F238E27FC236}">
                <a16:creationId xmlns:a16="http://schemas.microsoft.com/office/drawing/2014/main" id="{DFF2EEC4-0A8A-4F59-A3A5-FDD8B255D16C}"/>
              </a:ext>
            </a:extLst>
          </p:cNvPr>
          <p:cNvSpPr>
            <a:spLocks noGrp="1"/>
          </p:cNvSpPr>
          <p:nvPr>
            <p:ph type="body" idx="1"/>
          </p:nvPr>
        </p:nvSpPr>
        <p:spPr/>
        <p:txBody>
          <a:bodyPr/>
          <a:lstStyle/>
          <a:p>
            <a:r>
              <a:rPr lang="en-US" dirty="0" err="1"/>
              <a:t>Witek</a:t>
            </a:r>
            <a:r>
              <a:rPr lang="en-US" dirty="0"/>
              <a:t>, J. (1990). </a:t>
            </a:r>
            <a:r>
              <a:rPr lang="en-US" i="1" dirty="0"/>
              <a:t>Comic books as history: The narrative art of Jack Jackson, Art Spiegelman, and Harvey </a:t>
            </a:r>
            <a:r>
              <a:rPr lang="en-US" i="1" dirty="0" err="1"/>
              <a:t>Pekar</a:t>
            </a:r>
            <a:r>
              <a:rPr lang="en-US" dirty="0"/>
              <a:t>. Jackson, Miss: Univ. Press of Mississippi. </a:t>
            </a:r>
          </a:p>
        </p:txBody>
      </p:sp>
      <p:pic>
        <p:nvPicPr>
          <p:cNvPr id="5" name="Picture 4">
            <a:extLst>
              <a:ext uri="{FF2B5EF4-FFF2-40B4-BE49-F238E27FC236}">
                <a16:creationId xmlns:a16="http://schemas.microsoft.com/office/drawing/2014/main" id="{0E761944-9D41-45F6-B9E2-D1ECE820AC4A}"/>
              </a:ext>
            </a:extLst>
          </p:cNvPr>
          <p:cNvPicPr>
            <a:picLocks noChangeAspect="1"/>
          </p:cNvPicPr>
          <p:nvPr/>
        </p:nvPicPr>
        <p:blipFill>
          <a:blip r:embed="rId2"/>
          <a:stretch>
            <a:fillRect/>
          </a:stretch>
        </p:blipFill>
        <p:spPr>
          <a:xfrm>
            <a:off x="810000" y="694567"/>
            <a:ext cx="2437542" cy="3652653"/>
          </a:xfrm>
          <a:prstGeom prst="rect">
            <a:avLst/>
          </a:prstGeom>
        </p:spPr>
      </p:pic>
    </p:spTree>
    <p:extLst>
      <p:ext uri="{BB962C8B-B14F-4D97-AF65-F5344CB8AC3E}">
        <p14:creationId xmlns:p14="http://schemas.microsoft.com/office/powerpoint/2010/main" val="1218116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A140-0EB5-4CF0-A926-ED8A8C719136}"/>
              </a:ext>
            </a:extLst>
          </p:cNvPr>
          <p:cNvSpPr>
            <a:spLocks noGrp="1"/>
          </p:cNvSpPr>
          <p:nvPr>
            <p:ph type="title"/>
          </p:nvPr>
        </p:nvSpPr>
        <p:spPr>
          <a:xfrm>
            <a:off x="4074850" y="361950"/>
            <a:ext cx="7296568" cy="4058246"/>
          </a:xfrm>
        </p:spPr>
        <p:txBody>
          <a:bodyPr/>
          <a:lstStyle/>
          <a:p>
            <a:r>
              <a:rPr lang="en-US" sz="3200" dirty="0"/>
              <a:t>A graphic novel adaptation of the journal of Harmen </a:t>
            </a:r>
            <a:r>
              <a:rPr lang="en-US" sz="3200" dirty="0" err="1"/>
              <a:t>Meyndertsz</a:t>
            </a:r>
            <a:r>
              <a:rPr lang="en-US" sz="3200" dirty="0"/>
              <a:t> van den Bogaert, a 22 year old Dutch trader who, during the winter 1634-1635, travelled from the Dutch colony of New Netherland deep into New York State</a:t>
            </a:r>
          </a:p>
        </p:txBody>
      </p:sp>
      <p:sp>
        <p:nvSpPr>
          <p:cNvPr id="3" name="Text Placeholder 2">
            <a:extLst>
              <a:ext uri="{FF2B5EF4-FFF2-40B4-BE49-F238E27FC236}">
                <a16:creationId xmlns:a16="http://schemas.microsoft.com/office/drawing/2014/main" id="{443B2129-C07D-4A01-B04F-930D89E7D666}"/>
              </a:ext>
            </a:extLst>
          </p:cNvPr>
          <p:cNvSpPr>
            <a:spLocks noGrp="1"/>
          </p:cNvSpPr>
          <p:nvPr>
            <p:ph type="body" idx="1"/>
          </p:nvPr>
        </p:nvSpPr>
        <p:spPr/>
        <p:txBody>
          <a:bodyPr/>
          <a:lstStyle/>
          <a:p>
            <a:r>
              <a:rPr lang="en-US" dirty="0"/>
              <a:t>Bogaert, H. M. v. d., &amp; O'Connor, G. (2006). </a:t>
            </a:r>
            <a:r>
              <a:rPr lang="en-US" i="1" dirty="0"/>
              <a:t>Journey into Mohawk County </a:t>
            </a:r>
            <a:r>
              <a:rPr lang="en-US" dirty="0"/>
              <a:t>(1st ed. ed.). </a:t>
            </a:r>
          </a:p>
          <a:p>
            <a:r>
              <a:rPr lang="en-US" dirty="0"/>
              <a:t>	New York: Syracuse University Press.</a:t>
            </a:r>
          </a:p>
        </p:txBody>
      </p:sp>
      <p:pic>
        <p:nvPicPr>
          <p:cNvPr id="7" name="Picture 6">
            <a:extLst>
              <a:ext uri="{FF2B5EF4-FFF2-40B4-BE49-F238E27FC236}">
                <a16:creationId xmlns:a16="http://schemas.microsoft.com/office/drawing/2014/main" id="{28AAD857-7ACE-4C02-9838-978DAD11C22A}"/>
              </a:ext>
            </a:extLst>
          </p:cNvPr>
          <p:cNvPicPr>
            <a:picLocks noChangeAspect="1"/>
          </p:cNvPicPr>
          <p:nvPr/>
        </p:nvPicPr>
        <p:blipFill>
          <a:blip r:embed="rId2"/>
          <a:stretch>
            <a:fillRect/>
          </a:stretch>
        </p:blipFill>
        <p:spPr>
          <a:xfrm>
            <a:off x="740683" y="361949"/>
            <a:ext cx="3076715" cy="4276547"/>
          </a:xfrm>
          <a:prstGeom prst="rect">
            <a:avLst/>
          </a:prstGeom>
        </p:spPr>
      </p:pic>
    </p:spTree>
    <p:extLst>
      <p:ext uri="{BB962C8B-B14F-4D97-AF65-F5344CB8AC3E}">
        <p14:creationId xmlns:p14="http://schemas.microsoft.com/office/powerpoint/2010/main" val="215888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82C0-1946-4B1A-AB8F-4C81D79035BE}"/>
              </a:ext>
            </a:extLst>
          </p:cNvPr>
          <p:cNvSpPr>
            <a:spLocks noGrp="1"/>
          </p:cNvSpPr>
          <p:nvPr>
            <p:ph type="title"/>
          </p:nvPr>
        </p:nvSpPr>
        <p:spPr>
          <a:xfrm>
            <a:off x="3959440" y="2951396"/>
            <a:ext cx="7411977" cy="1468800"/>
          </a:xfrm>
        </p:spPr>
        <p:txBody>
          <a:bodyPr/>
          <a:lstStyle/>
          <a:p>
            <a:r>
              <a:rPr lang="en-US" sz="3200" dirty="0"/>
              <a:t>This award-winning Canadian bestseller tells the story of the charismatic, and perhaps mad, nineteenth century </a:t>
            </a:r>
            <a:r>
              <a:rPr lang="en-US" sz="3200" dirty="0" err="1"/>
              <a:t>Métis</a:t>
            </a:r>
            <a:r>
              <a:rPr lang="en-US" sz="3200" dirty="0"/>
              <a:t> leader, whose struggle to win rights for his people led to violent rebellion on the nation's western frontier.</a:t>
            </a:r>
          </a:p>
        </p:txBody>
      </p:sp>
      <p:sp>
        <p:nvSpPr>
          <p:cNvPr id="3" name="Text Placeholder 2">
            <a:extLst>
              <a:ext uri="{FF2B5EF4-FFF2-40B4-BE49-F238E27FC236}">
                <a16:creationId xmlns:a16="http://schemas.microsoft.com/office/drawing/2014/main" id="{AAD0BD14-4008-4EE7-A6EA-266FC236B167}"/>
              </a:ext>
            </a:extLst>
          </p:cNvPr>
          <p:cNvSpPr>
            <a:spLocks noGrp="1"/>
          </p:cNvSpPr>
          <p:nvPr>
            <p:ph type="body" idx="1"/>
          </p:nvPr>
        </p:nvSpPr>
        <p:spPr/>
        <p:txBody>
          <a:bodyPr/>
          <a:lstStyle/>
          <a:p>
            <a:r>
              <a:rPr lang="en-US" dirty="0"/>
              <a:t>Brown, C. (2003). </a:t>
            </a:r>
            <a:r>
              <a:rPr lang="en-US" i="1" dirty="0"/>
              <a:t>Louis Riel : a comic-strip biography </a:t>
            </a:r>
            <a:r>
              <a:rPr lang="en-US" dirty="0"/>
              <a:t>(1st hardcover ed.). Montréal, </a:t>
            </a:r>
          </a:p>
          <a:p>
            <a:r>
              <a:rPr lang="en-US" dirty="0"/>
              <a:t>	Canada: Drawn and Quarterly.</a:t>
            </a:r>
          </a:p>
        </p:txBody>
      </p:sp>
      <p:pic>
        <p:nvPicPr>
          <p:cNvPr id="5" name="Picture 4">
            <a:extLst>
              <a:ext uri="{FF2B5EF4-FFF2-40B4-BE49-F238E27FC236}">
                <a16:creationId xmlns:a16="http://schemas.microsoft.com/office/drawing/2014/main" id="{349B1241-12EF-40C7-8BE1-DEE8BB2174BC}"/>
              </a:ext>
            </a:extLst>
          </p:cNvPr>
          <p:cNvPicPr>
            <a:picLocks noChangeAspect="1"/>
          </p:cNvPicPr>
          <p:nvPr/>
        </p:nvPicPr>
        <p:blipFill>
          <a:blip r:embed="rId2"/>
          <a:stretch>
            <a:fillRect/>
          </a:stretch>
        </p:blipFill>
        <p:spPr>
          <a:xfrm>
            <a:off x="702631" y="275206"/>
            <a:ext cx="2909102" cy="4363653"/>
          </a:xfrm>
          <a:prstGeom prst="rect">
            <a:avLst/>
          </a:prstGeom>
        </p:spPr>
      </p:pic>
    </p:spTree>
    <p:extLst>
      <p:ext uri="{BB962C8B-B14F-4D97-AF65-F5344CB8AC3E}">
        <p14:creationId xmlns:p14="http://schemas.microsoft.com/office/powerpoint/2010/main" val="130188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9EE6-A897-429D-B179-D446E4BCF3D7}"/>
              </a:ext>
            </a:extLst>
          </p:cNvPr>
          <p:cNvSpPr>
            <a:spLocks noGrp="1"/>
          </p:cNvSpPr>
          <p:nvPr>
            <p:ph type="title"/>
          </p:nvPr>
        </p:nvSpPr>
        <p:spPr>
          <a:xfrm>
            <a:off x="4518734" y="2951396"/>
            <a:ext cx="6852684" cy="1468800"/>
          </a:xfrm>
        </p:spPr>
        <p:txBody>
          <a:bodyPr/>
          <a:lstStyle/>
          <a:p>
            <a:r>
              <a:rPr lang="en-US" sz="2400" dirty="0"/>
              <a:t>Winner of the James Harvey Robinson Prize from the American Historical Association, and widely acclaimed by educators and students, </a:t>
            </a:r>
            <a:r>
              <a:rPr lang="en-US" sz="2400" dirty="0" err="1"/>
              <a:t>Abina</a:t>
            </a:r>
            <a:r>
              <a:rPr lang="en-US" sz="2400" dirty="0"/>
              <a:t> and the Important Men, is a compelling and powerfully illustrated "graphic history" based on an 1876 court transcript of a West African woman named </a:t>
            </a:r>
            <a:r>
              <a:rPr lang="en-US" sz="2400" dirty="0" err="1"/>
              <a:t>Abina</a:t>
            </a:r>
            <a:r>
              <a:rPr lang="en-US" sz="2400" dirty="0"/>
              <a:t>, who was wrongfully enslaved and took her case to court.</a:t>
            </a:r>
          </a:p>
        </p:txBody>
      </p:sp>
      <p:sp>
        <p:nvSpPr>
          <p:cNvPr id="3" name="Text Placeholder 2">
            <a:extLst>
              <a:ext uri="{FF2B5EF4-FFF2-40B4-BE49-F238E27FC236}">
                <a16:creationId xmlns:a16="http://schemas.microsoft.com/office/drawing/2014/main" id="{EA2E50FD-D5BB-40BB-BC3C-ADF0435CCC05}"/>
              </a:ext>
            </a:extLst>
          </p:cNvPr>
          <p:cNvSpPr>
            <a:spLocks noGrp="1"/>
          </p:cNvSpPr>
          <p:nvPr>
            <p:ph type="body" idx="1"/>
          </p:nvPr>
        </p:nvSpPr>
        <p:spPr/>
        <p:txBody>
          <a:bodyPr/>
          <a:lstStyle/>
          <a:p>
            <a:r>
              <a:rPr lang="en-US" dirty="0"/>
              <a:t>Getz, T. R., &amp; Clarke, L. (2012). </a:t>
            </a:r>
            <a:r>
              <a:rPr lang="en-US" i="1" dirty="0" err="1"/>
              <a:t>Abina</a:t>
            </a:r>
            <a:r>
              <a:rPr lang="en-US" i="1" dirty="0"/>
              <a:t> and the important men : a graphic history</a:t>
            </a:r>
            <a:r>
              <a:rPr lang="en-US" dirty="0"/>
              <a:t> (1st ed.). </a:t>
            </a:r>
          </a:p>
          <a:p>
            <a:r>
              <a:rPr lang="en-US" dirty="0"/>
              <a:t>	New York: Oxford University Press.</a:t>
            </a:r>
          </a:p>
        </p:txBody>
      </p:sp>
      <p:pic>
        <p:nvPicPr>
          <p:cNvPr id="5" name="Picture 4">
            <a:extLst>
              <a:ext uri="{FF2B5EF4-FFF2-40B4-BE49-F238E27FC236}">
                <a16:creationId xmlns:a16="http://schemas.microsoft.com/office/drawing/2014/main" id="{5094CCE2-EA1A-4D9F-889F-14D73B957DF6}"/>
              </a:ext>
            </a:extLst>
          </p:cNvPr>
          <p:cNvPicPr>
            <a:picLocks noChangeAspect="1"/>
          </p:cNvPicPr>
          <p:nvPr/>
        </p:nvPicPr>
        <p:blipFill>
          <a:blip r:embed="rId2"/>
          <a:stretch>
            <a:fillRect/>
          </a:stretch>
        </p:blipFill>
        <p:spPr>
          <a:xfrm>
            <a:off x="605814" y="354292"/>
            <a:ext cx="2851836" cy="4065904"/>
          </a:xfrm>
          <a:prstGeom prst="rect">
            <a:avLst/>
          </a:prstGeom>
        </p:spPr>
      </p:pic>
    </p:spTree>
    <p:extLst>
      <p:ext uri="{BB962C8B-B14F-4D97-AF65-F5344CB8AC3E}">
        <p14:creationId xmlns:p14="http://schemas.microsoft.com/office/powerpoint/2010/main" val="211077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BB0E-EF66-43E1-86FC-623B5BCE7E8E}"/>
              </a:ext>
            </a:extLst>
          </p:cNvPr>
          <p:cNvSpPr>
            <a:spLocks noGrp="1"/>
          </p:cNvSpPr>
          <p:nvPr>
            <p:ph type="title"/>
          </p:nvPr>
        </p:nvSpPr>
        <p:spPr>
          <a:xfrm>
            <a:off x="3968318" y="2951396"/>
            <a:ext cx="7403100" cy="1468800"/>
          </a:xfrm>
        </p:spPr>
        <p:txBody>
          <a:bodyPr/>
          <a:lstStyle/>
          <a:p>
            <a:r>
              <a:rPr lang="en-US" sz="2800" dirty="0"/>
              <a:t>This text tells the story of Marjane Satrapi's life in Tehran from six to 14, years that saw the overthrow of the Shah's regime, the triumph of the Islamic Revolution &amp; the devastating effects of war with Iraq. Satrapi paints a portrait of daily life in Iran &amp; of the bewildering contradictions between home life &amp; public life.</a:t>
            </a:r>
          </a:p>
        </p:txBody>
      </p:sp>
      <p:sp>
        <p:nvSpPr>
          <p:cNvPr id="3" name="Text Placeholder 2">
            <a:extLst>
              <a:ext uri="{FF2B5EF4-FFF2-40B4-BE49-F238E27FC236}">
                <a16:creationId xmlns:a16="http://schemas.microsoft.com/office/drawing/2014/main" id="{50BD9333-1BC9-40C8-9254-FECAADD2AC2C}"/>
              </a:ext>
            </a:extLst>
          </p:cNvPr>
          <p:cNvSpPr>
            <a:spLocks noGrp="1"/>
          </p:cNvSpPr>
          <p:nvPr>
            <p:ph type="body" idx="1"/>
          </p:nvPr>
        </p:nvSpPr>
        <p:spPr/>
        <p:txBody>
          <a:bodyPr/>
          <a:lstStyle/>
          <a:p>
            <a:r>
              <a:rPr lang="en-US" dirty="0"/>
              <a:t>Satrapi, M. (2008). </a:t>
            </a:r>
            <a:r>
              <a:rPr lang="en-US" i="1" dirty="0"/>
              <a:t>Persepolis: The story of a childhood and the story of a return.</a:t>
            </a:r>
          </a:p>
          <a:p>
            <a:r>
              <a:rPr lang="en-US" dirty="0"/>
              <a:t>London: Vintage.</a:t>
            </a:r>
          </a:p>
        </p:txBody>
      </p:sp>
      <p:pic>
        <p:nvPicPr>
          <p:cNvPr id="7" name="Picture 6">
            <a:extLst>
              <a:ext uri="{FF2B5EF4-FFF2-40B4-BE49-F238E27FC236}">
                <a16:creationId xmlns:a16="http://schemas.microsoft.com/office/drawing/2014/main" id="{E148311A-B621-4263-B336-E2A21D3AFE5A}"/>
              </a:ext>
            </a:extLst>
          </p:cNvPr>
          <p:cNvPicPr>
            <a:picLocks noChangeAspect="1"/>
          </p:cNvPicPr>
          <p:nvPr/>
        </p:nvPicPr>
        <p:blipFill>
          <a:blip r:embed="rId2"/>
          <a:stretch>
            <a:fillRect/>
          </a:stretch>
        </p:blipFill>
        <p:spPr>
          <a:xfrm>
            <a:off x="570303" y="487523"/>
            <a:ext cx="2643414" cy="4059529"/>
          </a:xfrm>
          <a:prstGeom prst="rect">
            <a:avLst/>
          </a:prstGeom>
        </p:spPr>
      </p:pic>
    </p:spTree>
    <p:extLst>
      <p:ext uri="{BB962C8B-B14F-4D97-AF65-F5344CB8AC3E}">
        <p14:creationId xmlns:p14="http://schemas.microsoft.com/office/powerpoint/2010/main" val="140860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F1AF-EDFD-4CB6-A56C-315A3A004E86}"/>
              </a:ext>
            </a:extLst>
          </p:cNvPr>
          <p:cNvSpPr>
            <a:spLocks noGrp="1"/>
          </p:cNvSpPr>
          <p:nvPr>
            <p:ph type="title"/>
          </p:nvPr>
        </p:nvSpPr>
        <p:spPr>
          <a:xfrm>
            <a:off x="4305670" y="2951396"/>
            <a:ext cx="7065748" cy="1468800"/>
          </a:xfrm>
        </p:spPr>
        <p:txBody>
          <a:bodyPr/>
          <a:lstStyle/>
          <a:p>
            <a:r>
              <a:rPr lang="en-US" sz="3200" dirty="0"/>
              <a:t>From servants in fancy homes to workers in the fields, through earthquakes, riots, a World's Fair, war, and Prohibition--the true story of four young Japanese men who pursued their dreams in the rough and tumble of American history.</a:t>
            </a:r>
          </a:p>
        </p:txBody>
      </p:sp>
      <p:sp>
        <p:nvSpPr>
          <p:cNvPr id="3" name="Text Placeholder 2">
            <a:extLst>
              <a:ext uri="{FF2B5EF4-FFF2-40B4-BE49-F238E27FC236}">
                <a16:creationId xmlns:a16="http://schemas.microsoft.com/office/drawing/2014/main" id="{37B7FD27-58F2-499D-9C1A-A00288E18A5B}"/>
              </a:ext>
            </a:extLst>
          </p:cNvPr>
          <p:cNvSpPr>
            <a:spLocks noGrp="1"/>
          </p:cNvSpPr>
          <p:nvPr>
            <p:ph type="body" idx="1"/>
          </p:nvPr>
        </p:nvSpPr>
        <p:spPr/>
        <p:txBody>
          <a:bodyPr/>
          <a:lstStyle/>
          <a:p>
            <a:r>
              <a:rPr lang="en-US" dirty="0" err="1"/>
              <a:t>Kiyama</a:t>
            </a:r>
            <a:r>
              <a:rPr lang="en-US" dirty="0"/>
              <a:t>, H. Y. (1999). </a:t>
            </a:r>
            <a:r>
              <a:rPr lang="en-US" i="1" dirty="0"/>
              <a:t>The four immigrants manga : a Japanese experience in San Francisco</a:t>
            </a:r>
            <a:r>
              <a:rPr lang="en-US" dirty="0"/>
              <a:t>, </a:t>
            </a:r>
          </a:p>
          <a:p>
            <a:r>
              <a:rPr lang="en-US" dirty="0"/>
              <a:t>	1904-1924. Berkeley, Calif.: Stone Bridge Press.</a:t>
            </a:r>
          </a:p>
        </p:txBody>
      </p:sp>
      <p:pic>
        <p:nvPicPr>
          <p:cNvPr id="5" name="Picture 4">
            <a:extLst>
              <a:ext uri="{FF2B5EF4-FFF2-40B4-BE49-F238E27FC236}">
                <a16:creationId xmlns:a16="http://schemas.microsoft.com/office/drawing/2014/main" id="{F6AC5B62-91B4-4A44-AB1F-83612D93F49A}"/>
              </a:ext>
            </a:extLst>
          </p:cNvPr>
          <p:cNvPicPr>
            <a:picLocks noChangeAspect="1"/>
          </p:cNvPicPr>
          <p:nvPr/>
        </p:nvPicPr>
        <p:blipFill>
          <a:blip r:embed="rId2"/>
          <a:stretch>
            <a:fillRect/>
          </a:stretch>
        </p:blipFill>
        <p:spPr>
          <a:xfrm>
            <a:off x="514765" y="310788"/>
            <a:ext cx="3259581" cy="4181314"/>
          </a:xfrm>
          <a:prstGeom prst="rect">
            <a:avLst/>
          </a:prstGeom>
        </p:spPr>
      </p:pic>
    </p:spTree>
    <p:extLst>
      <p:ext uri="{BB962C8B-B14F-4D97-AF65-F5344CB8AC3E}">
        <p14:creationId xmlns:p14="http://schemas.microsoft.com/office/powerpoint/2010/main" val="198628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0B8F-22F8-475E-97AD-B984EA45984E}"/>
              </a:ext>
            </a:extLst>
          </p:cNvPr>
          <p:cNvSpPr>
            <a:spLocks noGrp="1"/>
          </p:cNvSpPr>
          <p:nvPr>
            <p:ph type="title"/>
          </p:nvPr>
        </p:nvSpPr>
        <p:spPr>
          <a:xfrm>
            <a:off x="4287914" y="2951396"/>
            <a:ext cx="7083503" cy="1468800"/>
          </a:xfrm>
        </p:spPr>
        <p:txBody>
          <a:bodyPr/>
          <a:lstStyle/>
          <a:p>
            <a:r>
              <a:rPr lang="en-US" sz="3200" dirty="0"/>
              <a:t>Comic strips reveal the lives of those living in the Muslim enclave of Gorazde during the </a:t>
            </a:r>
            <a:r>
              <a:rPr lang="en-US" sz="3200" dirty="0" err="1"/>
              <a:t>Bosian</a:t>
            </a:r>
            <a:r>
              <a:rPr lang="en-US" sz="3200" dirty="0"/>
              <a:t> war, describing how they survived Serbian attacks that left them without access to the outside world, electricity, or running water.</a:t>
            </a:r>
          </a:p>
        </p:txBody>
      </p:sp>
      <p:sp>
        <p:nvSpPr>
          <p:cNvPr id="3" name="Text Placeholder 2">
            <a:extLst>
              <a:ext uri="{FF2B5EF4-FFF2-40B4-BE49-F238E27FC236}">
                <a16:creationId xmlns:a16="http://schemas.microsoft.com/office/drawing/2014/main" id="{09A549E7-CCE8-43EA-898A-A70B7CAFAB21}"/>
              </a:ext>
            </a:extLst>
          </p:cNvPr>
          <p:cNvSpPr>
            <a:spLocks noGrp="1"/>
          </p:cNvSpPr>
          <p:nvPr>
            <p:ph type="body" idx="1"/>
          </p:nvPr>
        </p:nvSpPr>
        <p:spPr/>
        <p:txBody>
          <a:bodyPr/>
          <a:lstStyle/>
          <a:p>
            <a:r>
              <a:rPr lang="en-US" dirty="0"/>
              <a:t>Sacco, J. (2011). </a:t>
            </a:r>
            <a:r>
              <a:rPr lang="en-US" i="1" dirty="0"/>
              <a:t>Safe area </a:t>
            </a:r>
            <a:r>
              <a:rPr lang="en-US" i="1" dirty="0" err="1"/>
              <a:t>Goražde</a:t>
            </a:r>
            <a:r>
              <a:rPr lang="en-US" i="1" dirty="0"/>
              <a:t> </a:t>
            </a:r>
            <a:r>
              <a:rPr lang="en-US" dirty="0"/>
              <a:t>(Special ed.). Seattle, WA.: </a:t>
            </a:r>
            <a:r>
              <a:rPr lang="en-US" dirty="0" err="1"/>
              <a:t>Fantagraphics</a:t>
            </a:r>
            <a:r>
              <a:rPr lang="en-US" dirty="0"/>
              <a:t>.</a:t>
            </a:r>
          </a:p>
        </p:txBody>
      </p:sp>
      <p:pic>
        <p:nvPicPr>
          <p:cNvPr id="5" name="Picture 4">
            <a:extLst>
              <a:ext uri="{FF2B5EF4-FFF2-40B4-BE49-F238E27FC236}">
                <a16:creationId xmlns:a16="http://schemas.microsoft.com/office/drawing/2014/main" id="{5466B86F-A1BC-44E4-A7CB-223025A2390F}"/>
              </a:ext>
            </a:extLst>
          </p:cNvPr>
          <p:cNvPicPr>
            <a:picLocks noChangeAspect="1"/>
          </p:cNvPicPr>
          <p:nvPr/>
        </p:nvPicPr>
        <p:blipFill>
          <a:blip r:embed="rId2"/>
          <a:stretch>
            <a:fillRect/>
          </a:stretch>
        </p:blipFill>
        <p:spPr>
          <a:xfrm>
            <a:off x="554809" y="430192"/>
            <a:ext cx="2998500" cy="3990004"/>
          </a:xfrm>
          <a:prstGeom prst="rect">
            <a:avLst/>
          </a:prstGeom>
        </p:spPr>
      </p:pic>
    </p:spTree>
    <p:extLst>
      <p:ext uri="{BB962C8B-B14F-4D97-AF65-F5344CB8AC3E}">
        <p14:creationId xmlns:p14="http://schemas.microsoft.com/office/powerpoint/2010/main" val="274481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787F-DEA7-43C2-B458-85F17E792589}"/>
              </a:ext>
            </a:extLst>
          </p:cNvPr>
          <p:cNvSpPr>
            <a:spLocks noGrp="1"/>
          </p:cNvSpPr>
          <p:nvPr>
            <p:ph type="title"/>
          </p:nvPr>
        </p:nvSpPr>
        <p:spPr>
          <a:xfrm>
            <a:off x="3799642" y="2951396"/>
            <a:ext cx="7571775" cy="1468800"/>
          </a:xfrm>
        </p:spPr>
        <p:txBody>
          <a:bodyPr/>
          <a:lstStyle/>
          <a:p>
            <a:r>
              <a:rPr lang="en-US" sz="4000" dirty="0"/>
              <a:t>The author describes the Holocaust experiences of his father, Vladek Spiegelman, from youth and marriage in pre-war Poland imprisonment in Auschwitz.</a:t>
            </a:r>
          </a:p>
        </p:txBody>
      </p:sp>
      <p:sp>
        <p:nvSpPr>
          <p:cNvPr id="3" name="Text Placeholder 2">
            <a:extLst>
              <a:ext uri="{FF2B5EF4-FFF2-40B4-BE49-F238E27FC236}">
                <a16:creationId xmlns:a16="http://schemas.microsoft.com/office/drawing/2014/main" id="{784DED36-1001-420C-8397-881F0C3ECD7F}"/>
              </a:ext>
            </a:extLst>
          </p:cNvPr>
          <p:cNvSpPr>
            <a:spLocks noGrp="1"/>
          </p:cNvSpPr>
          <p:nvPr>
            <p:ph type="body" idx="1"/>
          </p:nvPr>
        </p:nvSpPr>
        <p:spPr/>
        <p:txBody>
          <a:bodyPr/>
          <a:lstStyle/>
          <a:p>
            <a:r>
              <a:rPr lang="en-US" dirty="0"/>
              <a:t>Spiegelman, A. (2011). </a:t>
            </a:r>
            <a:r>
              <a:rPr lang="en-US" i="1" dirty="0"/>
              <a:t>Maus : a survivor's tale </a:t>
            </a:r>
            <a:r>
              <a:rPr lang="en-US" dirty="0"/>
              <a:t>(25th anniversary edition ed.). New </a:t>
            </a:r>
          </a:p>
          <a:p>
            <a:r>
              <a:rPr lang="en-US" dirty="0"/>
              <a:t>	York: Pantheon Books.</a:t>
            </a:r>
          </a:p>
        </p:txBody>
      </p:sp>
      <p:pic>
        <p:nvPicPr>
          <p:cNvPr id="5" name="Picture 4">
            <a:extLst>
              <a:ext uri="{FF2B5EF4-FFF2-40B4-BE49-F238E27FC236}">
                <a16:creationId xmlns:a16="http://schemas.microsoft.com/office/drawing/2014/main" id="{5BA55A56-74F0-43AA-9D63-7FAED9F652FB}"/>
              </a:ext>
            </a:extLst>
          </p:cNvPr>
          <p:cNvPicPr>
            <a:picLocks noChangeAspect="1"/>
          </p:cNvPicPr>
          <p:nvPr/>
        </p:nvPicPr>
        <p:blipFill>
          <a:blip r:embed="rId2"/>
          <a:stretch>
            <a:fillRect/>
          </a:stretch>
        </p:blipFill>
        <p:spPr>
          <a:xfrm>
            <a:off x="605814" y="372931"/>
            <a:ext cx="2673965" cy="3959372"/>
          </a:xfrm>
          <a:prstGeom prst="rect">
            <a:avLst/>
          </a:prstGeom>
        </p:spPr>
      </p:pic>
    </p:spTree>
    <p:extLst>
      <p:ext uri="{BB962C8B-B14F-4D97-AF65-F5344CB8AC3E}">
        <p14:creationId xmlns:p14="http://schemas.microsoft.com/office/powerpoint/2010/main" val="123653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868D-639E-440A-A02D-D24DCBC896A2}"/>
              </a:ext>
            </a:extLst>
          </p:cNvPr>
          <p:cNvSpPr>
            <a:spLocks noGrp="1"/>
          </p:cNvSpPr>
          <p:nvPr>
            <p:ph type="title"/>
          </p:nvPr>
        </p:nvSpPr>
        <p:spPr>
          <a:xfrm>
            <a:off x="4119238" y="2951396"/>
            <a:ext cx="7252179" cy="1468800"/>
          </a:xfrm>
        </p:spPr>
        <p:txBody>
          <a:bodyPr/>
          <a:lstStyle/>
          <a:p>
            <a:r>
              <a:rPr lang="en-US" sz="2800" dirty="0"/>
              <a:t>Examines the fabrication of The Protocols of the Elders of Zion, which purports to be the actual blueprint by Jewish leaders to take over the world. This work exposes the twisted history of the Protocols from nineteenth-century Russia to modern-day Ku Klux Klan members to Islamic fundamentalists.</a:t>
            </a:r>
          </a:p>
        </p:txBody>
      </p:sp>
      <p:sp>
        <p:nvSpPr>
          <p:cNvPr id="3" name="Text Placeholder 2">
            <a:extLst>
              <a:ext uri="{FF2B5EF4-FFF2-40B4-BE49-F238E27FC236}">
                <a16:creationId xmlns:a16="http://schemas.microsoft.com/office/drawing/2014/main" id="{0C28C833-AD8B-4719-9F9C-C51E9D6C5801}"/>
              </a:ext>
            </a:extLst>
          </p:cNvPr>
          <p:cNvSpPr>
            <a:spLocks noGrp="1"/>
          </p:cNvSpPr>
          <p:nvPr>
            <p:ph type="body" idx="1"/>
          </p:nvPr>
        </p:nvSpPr>
        <p:spPr/>
        <p:txBody>
          <a:bodyPr/>
          <a:lstStyle/>
          <a:p>
            <a:r>
              <a:rPr lang="en-US" dirty="0"/>
              <a:t>Eisner, W. (2006). </a:t>
            </a:r>
            <a:r>
              <a:rPr lang="en-US" i="1" dirty="0"/>
              <a:t>The plot: The secret story of 'The Protocols of the Elders of Zion’</a:t>
            </a:r>
            <a:r>
              <a:rPr lang="en-US" dirty="0"/>
              <a:t>. </a:t>
            </a:r>
          </a:p>
          <a:p>
            <a:r>
              <a:rPr lang="en-US" dirty="0"/>
              <a:t>London: W </a:t>
            </a:r>
            <a:r>
              <a:rPr lang="en-US" dirty="0" err="1"/>
              <a:t>W</a:t>
            </a:r>
            <a:r>
              <a:rPr lang="en-US" dirty="0"/>
              <a:t> Norton &amp; co. ltd. </a:t>
            </a:r>
          </a:p>
        </p:txBody>
      </p:sp>
      <p:pic>
        <p:nvPicPr>
          <p:cNvPr id="5" name="Picture 4">
            <a:extLst>
              <a:ext uri="{FF2B5EF4-FFF2-40B4-BE49-F238E27FC236}">
                <a16:creationId xmlns:a16="http://schemas.microsoft.com/office/drawing/2014/main" id="{58202791-6080-4F5C-BD4A-680F28F6A794}"/>
              </a:ext>
            </a:extLst>
          </p:cNvPr>
          <p:cNvPicPr>
            <a:picLocks noChangeAspect="1"/>
          </p:cNvPicPr>
          <p:nvPr/>
        </p:nvPicPr>
        <p:blipFill>
          <a:blip r:embed="rId2"/>
          <a:stretch>
            <a:fillRect/>
          </a:stretch>
        </p:blipFill>
        <p:spPr>
          <a:xfrm>
            <a:off x="731251" y="403558"/>
            <a:ext cx="2825331" cy="4016638"/>
          </a:xfrm>
          <a:prstGeom prst="rect">
            <a:avLst/>
          </a:prstGeom>
        </p:spPr>
      </p:pic>
    </p:spTree>
    <p:extLst>
      <p:ext uri="{BB962C8B-B14F-4D97-AF65-F5344CB8AC3E}">
        <p14:creationId xmlns:p14="http://schemas.microsoft.com/office/powerpoint/2010/main" val="562798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57</TotalTime>
  <Words>704</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History and (in?) Comics</vt:lpstr>
      <vt:lpstr>A graphic novel adaptation of the journal of Harmen Meyndertsz van den Bogaert, a 22 year old Dutch trader who, during the winter 1634-1635, travelled from the Dutch colony of New Netherland deep into New York State</vt:lpstr>
      <vt:lpstr>This award-winning Canadian bestseller tells the story of the charismatic, and perhaps mad, nineteenth century Métis leader, whose struggle to win rights for his people led to violent rebellion on the nation's western frontier.</vt:lpstr>
      <vt:lpstr>Winner of the James Harvey Robinson Prize from the American Historical Association, and widely acclaimed by educators and students, Abina and the Important Men, is a compelling and powerfully illustrated "graphic history" based on an 1876 court transcript of a West African woman named Abina, who was wrongfully enslaved and took her case to court.</vt:lpstr>
      <vt:lpstr>This text tells the story of Marjane Satrapi's life in Tehran from six to 14, years that saw the overthrow of the Shah's regime, the triumph of the Islamic Revolution &amp; the devastating effects of war with Iraq. Satrapi paints a portrait of daily life in Iran &amp; of the bewildering contradictions between home life &amp; public life.</vt:lpstr>
      <vt:lpstr>From servants in fancy homes to workers in the fields, through earthquakes, riots, a World's Fair, war, and Prohibition--the true story of four young Japanese men who pursued their dreams in the rough and tumble of American history.</vt:lpstr>
      <vt:lpstr>Comic strips reveal the lives of those living in the Muslim enclave of Gorazde during the Bosian war, describing how they survived Serbian attacks that left them without access to the outside world, electricity, or running water.</vt:lpstr>
      <vt:lpstr>The author describes the Holocaust experiences of his father, Vladek Spiegelman, from youth and marriage in pre-war Poland imprisonment in Auschwitz.</vt:lpstr>
      <vt:lpstr>Examines the fabrication of The Protocols of the Elders of Zion, which purports to be the actual blueprint by Jewish leaders to take over the world. This work exposes the twisted history of the Protocols from nineteenth-century Russia to modern-day Ku Klux Klan members to Islamic fundamentalists.</vt:lpstr>
      <vt:lpstr>Offers a focused and perceptive analysis of a phenomenon in our popular culture - the new respectability of the comic book form - and argues that the comics medium has a productive tradition of telling true stories with grace and economy.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and Comics</dc:title>
  <dc:creator>John McEwan</dc:creator>
  <cp:lastModifiedBy>John McEwan</cp:lastModifiedBy>
  <cp:revision>10</cp:revision>
  <dcterms:created xsi:type="dcterms:W3CDTF">2020-06-26T20:21:36Z</dcterms:created>
  <dcterms:modified xsi:type="dcterms:W3CDTF">2020-06-27T02:37:55Z</dcterms:modified>
</cp:coreProperties>
</file>