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00fb30f5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00fb30f5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00fb30f5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00fb30f5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00fb30f5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00fb30f5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00fb30f5e_2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00fb30f5e_2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00fb30f5e_2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00fb30f5e_2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a0ed3218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a0ed3218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00fb30f5e_2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a00fb30f5e_2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0cbbb223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0cbbb223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3687" lvl="0" marL="457200" rtl="0" algn="l">
              <a:lnSpc>
                <a:spcPct val="95000"/>
              </a:lnSpc>
              <a:spcBef>
                <a:spcPts val="0"/>
              </a:spcBef>
              <a:spcAft>
                <a:spcPts val="0"/>
              </a:spcAft>
              <a:buClr>
                <a:srgbClr val="233A44"/>
              </a:buClr>
              <a:buSzPts val="1025"/>
              <a:buFont typeface="Calibri"/>
              <a:buChar char="●"/>
            </a:pPr>
            <a:r>
              <a:rPr b="1" lang="en" sz="1025">
                <a:solidFill>
                  <a:srgbClr val="233A44"/>
                </a:solidFill>
                <a:latin typeface="Calibri"/>
                <a:ea typeface="Calibri"/>
                <a:cs typeface="Calibri"/>
                <a:sym typeface="Calibri"/>
              </a:rPr>
              <a:t>Simple and Efficient:</a:t>
            </a:r>
            <a:r>
              <a:rPr lang="en" sz="1025">
                <a:solidFill>
                  <a:srgbClr val="233A44"/>
                </a:solidFill>
                <a:latin typeface="Calibri"/>
                <a:ea typeface="Calibri"/>
                <a:cs typeface="Calibri"/>
                <a:sym typeface="Calibri"/>
              </a:rPr>
              <a:t> Naive Bayes models are known for their simplicity and efficiency. They require a small amount of training data to estimate the necessary parameters, making them suitable for scenarios where historical data might be limited or not extremely diverse.</a:t>
            </a:r>
            <a:endParaRPr sz="1025">
              <a:solidFill>
                <a:srgbClr val="233A44"/>
              </a:solidFill>
              <a:latin typeface="Calibri"/>
              <a:ea typeface="Calibri"/>
              <a:cs typeface="Calibri"/>
              <a:sym typeface="Calibri"/>
            </a:endParaRPr>
          </a:p>
          <a:p>
            <a:pPr indent="-293687" lvl="0" marL="457200" rtl="0" algn="l">
              <a:lnSpc>
                <a:spcPct val="95000"/>
              </a:lnSpc>
              <a:spcBef>
                <a:spcPts val="0"/>
              </a:spcBef>
              <a:spcAft>
                <a:spcPts val="0"/>
              </a:spcAft>
              <a:buClr>
                <a:srgbClr val="233A44"/>
              </a:buClr>
              <a:buSzPts val="1025"/>
              <a:buFont typeface="Calibri"/>
              <a:buChar char="●"/>
            </a:pPr>
            <a:r>
              <a:rPr b="1" lang="en" sz="1025">
                <a:solidFill>
                  <a:srgbClr val="233A44"/>
                </a:solidFill>
                <a:latin typeface="Calibri"/>
                <a:ea typeface="Calibri"/>
                <a:cs typeface="Calibri"/>
                <a:sym typeface="Calibri"/>
              </a:rPr>
              <a:t>Handling of Conditional Independence:</a:t>
            </a:r>
            <a:r>
              <a:rPr lang="en" sz="1025">
                <a:solidFill>
                  <a:srgbClr val="233A44"/>
                </a:solidFill>
                <a:latin typeface="Calibri"/>
                <a:ea typeface="Calibri"/>
                <a:cs typeface="Calibri"/>
                <a:sym typeface="Calibri"/>
              </a:rPr>
              <a:t> These models assume that the features used to predict the target variable are conditionally independent given the target. This assumption, while simplistic, can be quite effective in practice, especially in complex domains like financial markets where the relationships between variables are not always clear or linear.</a:t>
            </a:r>
            <a:endParaRPr sz="1025">
              <a:solidFill>
                <a:srgbClr val="233A44"/>
              </a:solidFill>
              <a:latin typeface="Calibri"/>
              <a:ea typeface="Calibri"/>
              <a:cs typeface="Calibri"/>
              <a:sym typeface="Calibri"/>
            </a:endParaRPr>
          </a:p>
          <a:p>
            <a:pPr indent="-293687" lvl="0" marL="457200" rtl="0" algn="l">
              <a:lnSpc>
                <a:spcPct val="95000"/>
              </a:lnSpc>
              <a:spcBef>
                <a:spcPts val="0"/>
              </a:spcBef>
              <a:spcAft>
                <a:spcPts val="0"/>
              </a:spcAft>
              <a:buClr>
                <a:srgbClr val="233A44"/>
              </a:buClr>
              <a:buSzPts val="1025"/>
              <a:buFont typeface="Calibri"/>
              <a:buChar char="●"/>
            </a:pPr>
            <a:r>
              <a:rPr b="1" lang="en" sz="1025">
                <a:solidFill>
                  <a:srgbClr val="233A44"/>
                </a:solidFill>
                <a:latin typeface="Calibri"/>
                <a:ea typeface="Calibri"/>
                <a:cs typeface="Calibri"/>
                <a:sym typeface="Calibri"/>
              </a:rPr>
              <a:t>Probabilistic Nature:</a:t>
            </a:r>
            <a:r>
              <a:rPr lang="en" sz="1025">
                <a:solidFill>
                  <a:srgbClr val="233A44"/>
                </a:solidFill>
                <a:latin typeface="Calibri"/>
                <a:ea typeface="Calibri"/>
                <a:cs typeface="Calibri"/>
                <a:sym typeface="Calibri"/>
              </a:rPr>
              <a:t> Naive Bayes is fundamentally a probabilistic classifier, meaning it can provide not just predictions, but also the degree of certainty about the prediction. This is particularly useful in financial contexts like Bitcoin trading, where understanding the uncertainty of a prediction is as important as the prediction itself.</a:t>
            </a:r>
            <a:endParaRPr sz="1025">
              <a:solidFill>
                <a:srgbClr val="233A44"/>
              </a:solidFill>
              <a:latin typeface="Calibri"/>
              <a:ea typeface="Calibri"/>
              <a:cs typeface="Calibri"/>
              <a:sym typeface="Calibri"/>
            </a:endParaRPr>
          </a:p>
          <a:p>
            <a:pPr indent="-293687" lvl="0" marL="457200" rtl="0" algn="l">
              <a:lnSpc>
                <a:spcPct val="95000"/>
              </a:lnSpc>
              <a:spcBef>
                <a:spcPts val="0"/>
              </a:spcBef>
              <a:spcAft>
                <a:spcPts val="0"/>
              </a:spcAft>
              <a:buClr>
                <a:srgbClr val="233A44"/>
              </a:buClr>
              <a:buSzPts val="1025"/>
              <a:buFont typeface="Calibri"/>
              <a:buChar char="●"/>
            </a:pPr>
            <a:r>
              <a:rPr b="1" lang="en" sz="1025">
                <a:solidFill>
                  <a:srgbClr val="233A44"/>
                </a:solidFill>
                <a:latin typeface="Calibri"/>
                <a:ea typeface="Calibri"/>
                <a:cs typeface="Calibri"/>
                <a:sym typeface="Calibri"/>
              </a:rPr>
              <a:t>Good Performance with Small Datasets:</a:t>
            </a:r>
            <a:r>
              <a:rPr lang="en" sz="1025">
                <a:solidFill>
                  <a:srgbClr val="233A44"/>
                </a:solidFill>
                <a:latin typeface="Calibri"/>
                <a:ea typeface="Calibri"/>
                <a:cs typeface="Calibri"/>
                <a:sym typeface="Calibri"/>
              </a:rPr>
              <a:t> Naive Bayes models can perform well even with a small amount of data, unlike more complex models that might require large datasets to avoid overfitting.</a:t>
            </a:r>
            <a:endParaRPr sz="1025">
              <a:solidFill>
                <a:srgbClr val="233A44"/>
              </a:solidFill>
              <a:latin typeface="Calibri"/>
              <a:ea typeface="Calibri"/>
              <a:cs typeface="Calibri"/>
              <a:sym typeface="Calibri"/>
            </a:endParaRPr>
          </a:p>
          <a:p>
            <a:pPr indent="-293687" lvl="0" marL="457200" rtl="0" algn="l">
              <a:lnSpc>
                <a:spcPct val="95000"/>
              </a:lnSpc>
              <a:spcBef>
                <a:spcPts val="0"/>
              </a:spcBef>
              <a:spcAft>
                <a:spcPts val="0"/>
              </a:spcAft>
              <a:buClr>
                <a:srgbClr val="233A44"/>
              </a:buClr>
              <a:buSzPts val="1025"/>
              <a:buFont typeface="Calibri"/>
              <a:buChar char="●"/>
            </a:pPr>
            <a:r>
              <a:rPr b="1" lang="en" sz="1025">
                <a:solidFill>
                  <a:srgbClr val="233A44"/>
                </a:solidFill>
                <a:latin typeface="Calibri"/>
                <a:ea typeface="Calibri"/>
                <a:cs typeface="Calibri"/>
                <a:sym typeface="Calibri"/>
              </a:rPr>
              <a:t>Fast for Real-time Prediction:</a:t>
            </a:r>
            <a:r>
              <a:rPr lang="en" sz="1025">
                <a:solidFill>
                  <a:srgbClr val="233A44"/>
                </a:solidFill>
                <a:latin typeface="Calibri"/>
                <a:ea typeface="Calibri"/>
                <a:cs typeface="Calibri"/>
                <a:sym typeface="Calibri"/>
              </a:rPr>
              <a:t> Due to their simplicity, these models are fast to train and make predictions. This is crucial for Bitcoin trading, where the market conditions change rapidly, and timely decisions are vital.</a:t>
            </a:r>
            <a:endParaRPr sz="1025">
              <a:solidFill>
                <a:srgbClr val="233A44"/>
              </a:solidFill>
              <a:latin typeface="Calibri"/>
              <a:ea typeface="Calibri"/>
              <a:cs typeface="Calibri"/>
              <a:sym typeface="Calibri"/>
            </a:endParaRPr>
          </a:p>
          <a:p>
            <a:pPr indent="-293687" lvl="0" marL="457200" rtl="0" algn="l">
              <a:lnSpc>
                <a:spcPct val="95000"/>
              </a:lnSpc>
              <a:spcBef>
                <a:spcPts val="0"/>
              </a:spcBef>
              <a:spcAft>
                <a:spcPts val="0"/>
              </a:spcAft>
              <a:buClr>
                <a:srgbClr val="233A44"/>
              </a:buClr>
              <a:buSzPts val="1025"/>
              <a:buFont typeface="Calibri"/>
              <a:buChar char="●"/>
            </a:pPr>
            <a:r>
              <a:rPr b="1" lang="en" sz="1025">
                <a:solidFill>
                  <a:srgbClr val="233A44"/>
                </a:solidFill>
                <a:latin typeface="Calibri"/>
                <a:ea typeface="Calibri"/>
                <a:cs typeface="Calibri"/>
                <a:sym typeface="Calibri"/>
              </a:rPr>
              <a:t>Handling of Non-linear Relationships:</a:t>
            </a:r>
            <a:r>
              <a:rPr lang="en" sz="1025">
                <a:solidFill>
                  <a:srgbClr val="233A44"/>
                </a:solidFill>
                <a:latin typeface="Calibri"/>
                <a:ea typeface="Calibri"/>
                <a:cs typeface="Calibri"/>
                <a:sym typeface="Calibri"/>
              </a:rPr>
              <a:t> Financial markets data often contains non-linear relationships, which Naive Bayes can handle reasonably well, given its non-parametric nature.</a:t>
            </a:r>
            <a:endParaRPr sz="1025">
              <a:solidFill>
                <a:srgbClr val="233A44"/>
              </a:solidFill>
              <a:latin typeface="Calibri"/>
              <a:ea typeface="Calibri"/>
              <a:cs typeface="Calibri"/>
              <a:sym typeface="Calibri"/>
            </a:endParaRPr>
          </a:p>
          <a:p>
            <a:pPr indent="-293687" lvl="0" marL="457200" rtl="0" algn="l">
              <a:lnSpc>
                <a:spcPct val="95000"/>
              </a:lnSpc>
              <a:spcBef>
                <a:spcPts val="0"/>
              </a:spcBef>
              <a:spcAft>
                <a:spcPts val="0"/>
              </a:spcAft>
              <a:buClr>
                <a:srgbClr val="233A44"/>
              </a:buClr>
              <a:buSzPts val="1025"/>
              <a:buFont typeface="Calibri"/>
              <a:buChar char="●"/>
            </a:pPr>
            <a:r>
              <a:rPr b="1" lang="en" sz="1025">
                <a:solidFill>
                  <a:srgbClr val="233A44"/>
                </a:solidFill>
                <a:latin typeface="Calibri"/>
                <a:ea typeface="Calibri"/>
                <a:cs typeface="Calibri"/>
                <a:sym typeface="Calibri"/>
              </a:rPr>
              <a:t>Robustness to Noise: </a:t>
            </a:r>
            <a:r>
              <a:rPr lang="en" sz="1025">
                <a:solidFill>
                  <a:srgbClr val="233A44"/>
                </a:solidFill>
                <a:latin typeface="Calibri"/>
                <a:ea typeface="Calibri"/>
                <a:cs typeface="Calibri"/>
                <a:sym typeface="Calibri"/>
              </a:rPr>
              <a:t>Naive Bayes classifiers can be quite robust to irrelevant or noisy features, which is beneficial given the volatile and sometimes chaotic nature of Bitcoin price movements.</a:t>
            </a:r>
            <a:endParaRPr sz="1025">
              <a:solidFill>
                <a:srgbClr val="233A44"/>
              </a:solidFill>
              <a:latin typeface="Calibri"/>
              <a:ea typeface="Calibri"/>
              <a:cs typeface="Calibri"/>
              <a:sym typeface="Calibri"/>
            </a:endParaRPr>
          </a:p>
          <a:p>
            <a:pPr indent="0" lvl="0" marL="0" rtl="0" algn="l">
              <a:lnSpc>
                <a:spcPct val="95000"/>
              </a:lnSpc>
              <a:spcBef>
                <a:spcPts val="1200"/>
              </a:spcBef>
              <a:spcAft>
                <a:spcPts val="0"/>
              </a:spcAft>
              <a:buClr>
                <a:schemeClr val="dk1"/>
              </a:buClr>
              <a:buSzPts val="275"/>
              <a:buFont typeface="Arial"/>
              <a:buNone/>
            </a:pPr>
            <a:r>
              <a:t/>
            </a:r>
            <a:endParaRPr sz="1025">
              <a:solidFill>
                <a:srgbClr val="233A44"/>
              </a:solidFill>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0cbbb22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0cbbb22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00fb30f5e_2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00fb30f5e_2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00fb30f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00fb30f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00fb30f5e_2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00fb30f5e_2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00fb30f5e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00fb30f5e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00fb30f5e_3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00fb30f5e_3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0ed32186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0ed32186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00fb30f5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00fb30f5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is a strong candidate for Bitcoin price prediction due to its ability to handle complex and non-linear data patterns, typical in cryptocurrency markets. Its ensemble nature, which aggregates decisions from multiple decision trees, helps in reducing overfitting, ensuring more reliable predictions. Additionally, it can efficiently process large datasets with various features and is relatively robust against missing or unstructured data, making it well-suited for the dynamic and often incomplete nature of financial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00fb30f5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00fb30f5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00fb30f5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00fb30f5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00fb30f5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00fb30f5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3.png"/><Relationship Id="rId6"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Decoding Bitcoin's Future: A Classification Approach to Price Prediction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Group #1: Jake Schuler, Praveen Rajendran Nair, Rakshit Vastrad,</a:t>
            </a:r>
            <a:endParaRPr/>
          </a:p>
          <a:p>
            <a:pPr indent="0" lvl="0" marL="0" rtl="0" algn="ctr">
              <a:spcBef>
                <a:spcPts val="0"/>
              </a:spcBef>
              <a:spcAft>
                <a:spcPts val="0"/>
              </a:spcAft>
              <a:buNone/>
            </a:pPr>
            <a:r>
              <a:rPr lang="en"/>
              <a:t>CJ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3-Gradient Boosted Classifier</a:t>
            </a:r>
            <a:endParaRPr/>
          </a:p>
          <a:p>
            <a:pPr indent="0" lvl="0" marL="0" rtl="0" algn="l">
              <a:spcBef>
                <a:spcPts val="0"/>
              </a:spcBef>
              <a:spcAft>
                <a:spcPts val="0"/>
              </a:spcAft>
              <a:buNone/>
            </a:pPr>
            <a:r>
              <a:t/>
            </a:r>
            <a:endParaRPr/>
          </a:p>
        </p:txBody>
      </p:sp>
      <p:sp>
        <p:nvSpPr>
          <p:cNvPr id="210" name="Google Shape;210;p22"/>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22262" lvl="0" marL="457200" rtl="0" algn="l">
              <a:lnSpc>
                <a:spcPct val="95000"/>
              </a:lnSpc>
              <a:spcBef>
                <a:spcPts val="0"/>
              </a:spcBef>
              <a:spcAft>
                <a:spcPts val="0"/>
              </a:spcAft>
              <a:buClr>
                <a:srgbClr val="374151"/>
              </a:buClr>
              <a:buSzPts val="1475"/>
              <a:buFont typeface="Roboto"/>
              <a:buChar char="●"/>
            </a:pPr>
            <a:r>
              <a:rPr lang="en" sz="1475">
                <a:solidFill>
                  <a:srgbClr val="374151"/>
                </a:solidFill>
                <a:latin typeface="Roboto"/>
                <a:ea typeface="Roboto"/>
                <a:cs typeface="Roboto"/>
                <a:sym typeface="Roboto"/>
              </a:rPr>
              <a:t>Initial Training with GBM:</a:t>
            </a:r>
            <a:endParaRPr sz="1475">
              <a:solidFill>
                <a:srgbClr val="374151"/>
              </a:solidFill>
              <a:latin typeface="Roboto"/>
              <a:ea typeface="Roboto"/>
              <a:cs typeface="Roboto"/>
              <a:sym typeface="Roboto"/>
            </a:endParaRPr>
          </a:p>
          <a:p>
            <a:pPr indent="-322262" lvl="1" marL="914400" rtl="0" algn="l">
              <a:lnSpc>
                <a:spcPct val="95000"/>
              </a:lnSpc>
              <a:spcBef>
                <a:spcPts val="0"/>
              </a:spcBef>
              <a:spcAft>
                <a:spcPts val="0"/>
              </a:spcAft>
              <a:buClr>
                <a:srgbClr val="374151"/>
              </a:buClr>
              <a:buSzPts val="1475"/>
              <a:buFont typeface="Roboto"/>
              <a:buAutoNum type="alphaLcPeriod"/>
            </a:pPr>
            <a:r>
              <a:rPr lang="en" sz="1475">
                <a:solidFill>
                  <a:srgbClr val="374151"/>
                </a:solidFill>
                <a:latin typeface="Roboto"/>
                <a:ea typeface="Roboto"/>
                <a:cs typeface="Roboto"/>
                <a:sym typeface="Roboto"/>
              </a:rPr>
              <a:t>Trained using GradientBoostingClassifier with default parameters.</a:t>
            </a:r>
            <a:endParaRPr sz="1475">
              <a:solidFill>
                <a:srgbClr val="374151"/>
              </a:solidFill>
              <a:latin typeface="Roboto"/>
              <a:ea typeface="Roboto"/>
              <a:cs typeface="Roboto"/>
              <a:sym typeface="Roboto"/>
            </a:endParaRPr>
          </a:p>
          <a:p>
            <a:pPr indent="-322262" lvl="1" marL="914400" rtl="0" algn="l">
              <a:lnSpc>
                <a:spcPct val="95000"/>
              </a:lnSpc>
              <a:spcBef>
                <a:spcPts val="0"/>
              </a:spcBef>
              <a:spcAft>
                <a:spcPts val="0"/>
              </a:spcAft>
              <a:buClr>
                <a:srgbClr val="374151"/>
              </a:buClr>
              <a:buSzPts val="1475"/>
              <a:buFont typeface="Roboto"/>
              <a:buAutoNum type="alphaLcPeriod"/>
            </a:pPr>
            <a:r>
              <a:rPr lang="en" sz="1475">
                <a:solidFill>
                  <a:srgbClr val="374151"/>
                </a:solidFill>
                <a:latin typeface="Roboto"/>
                <a:ea typeface="Roboto"/>
                <a:cs typeface="Roboto"/>
                <a:sym typeface="Roboto"/>
              </a:rPr>
              <a:t>Dataset involved Bitcoin, Ethereum, and USDC related financial indicators.</a:t>
            </a:r>
            <a:endParaRPr sz="1475">
              <a:solidFill>
                <a:srgbClr val="374151"/>
              </a:solidFill>
              <a:latin typeface="Roboto"/>
              <a:ea typeface="Roboto"/>
              <a:cs typeface="Roboto"/>
              <a:sym typeface="Roboto"/>
            </a:endParaRPr>
          </a:p>
          <a:p>
            <a:pPr indent="-322262" lvl="1" marL="914400" rtl="0" algn="l">
              <a:lnSpc>
                <a:spcPct val="95000"/>
              </a:lnSpc>
              <a:spcBef>
                <a:spcPts val="0"/>
              </a:spcBef>
              <a:spcAft>
                <a:spcPts val="0"/>
              </a:spcAft>
              <a:buClr>
                <a:srgbClr val="374151"/>
              </a:buClr>
              <a:buSzPts val="1475"/>
              <a:buFont typeface="Roboto"/>
              <a:buAutoNum type="alphaLcPeriod"/>
            </a:pPr>
            <a:r>
              <a:rPr lang="en" sz="1475">
                <a:solidFill>
                  <a:srgbClr val="374151"/>
                </a:solidFill>
                <a:latin typeface="Roboto"/>
                <a:ea typeface="Roboto"/>
                <a:cs typeface="Roboto"/>
                <a:sym typeface="Roboto"/>
              </a:rPr>
              <a:t>Preprocessing included imputation, feature selection, data splitting, and standardization.</a:t>
            </a:r>
            <a:endParaRPr sz="1475">
              <a:solidFill>
                <a:srgbClr val="374151"/>
              </a:solidFill>
              <a:latin typeface="Roboto"/>
              <a:ea typeface="Roboto"/>
              <a:cs typeface="Roboto"/>
              <a:sym typeface="Roboto"/>
            </a:endParaRPr>
          </a:p>
          <a:p>
            <a:pPr indent="-322262" lvl="0" marL="457200" rtl="0" algn="l">
              <a:lnSpc>
                <a:spcPct val="95000"/>
              </a:lnSpc>
              <a:spcBef>
                <a:spcPts val="0"/>
              </a:spcBef>
              <a:spcAft>
                <a:spcPts val="0"/>
              </a:spcAft>
              <a:buClr>
                <a:srgbClr val="374151"/>
              </a:buClr>
              <a:buSzPts val="1475"/>
              <a:buFont typeface="Roboto"/>
              <a:buChar char="●"/>
            </a:pPr>
            <a:r>
              <a:rPr lang="en" sz="1475">
                <a:solidFill>
                  <a:srgbClr val="374151"/>
                </a:solidFill>
                <a:latin typeface="Roboto"/>
                <a:ea typeface="Roboto"/>
                <a:cs typeface="Roboto"/>
                <a:sym typeface="Roboto"/>
              </a:rPr>
              <a:t>Hyperparameter Tuning:</a:t>
            </a:r>
            <a:endParaRPr sz="1475">
              <a:solidFill>
                <a:srgbClr val="374151"/>
              </a:solidFill>
              <a:latin typeface="Roboto"/>
              <a:ea typeface="Roboto"/>
              <a:cs typeface="Roboto"/>
              <a:sym typeface="Roboto"/>
            </a:endParaRPr>
          </a:p>
          <a:p>
            <a:pPr indent="-322262" lvl="1" marL="914400" rtl="0" algn="l">
              <a:lnSpc>
                <a:spcPct val="95000"/>
              </a:lnSpc>
              <a:spcBef>
                <a:spcPts val="0"/>
              </a:spcBef>
              <a:spcAft>
                <a:spcPts val="0"/>
              </a:spcAft>
              <a:buClr>
                <a:srgbClr val="374151"/>
              </a:buClr>
              <a:buSzPts val="1475"/>
              <a:buFont typeface="Roboto"/>
              <a:buAutoNum type="alphaLcPeriod"/>
            </a:pPr>
            <a:r>
              <a:rPr lang="en" sz="1475">
                <a:solidFill>
                  <a:srgbClr val="374151"/>
                </a:solidFill>
                <a:latin typeface="Roboto"/>
                <a:ea typeface="Roboto"/>
                <a:cs typeface="Roboto"/>
                <a:sym typeface="Roboto"/>
              </a:rPr>
              <a:t>Tuning executed using GridSearchCV.</a:t>
            </a:r>
            <a:endParaRPr sz="1475">
              <a:solidFill>
                <a:srgbClr val="374151"/>
              </a:solidFill>
              <a:latin typeface="Roboto"/>
              <a:ea typeface="Roboto"/>
              <a:cs typeface="Roboto"/>
              <a:sym typeface="Roboto"/>
            </a:endParaRPr>
          </a:p>
          <a:p>
            <a:pPr indent="-322262" lvl="1" marL="914400" rtl="0" algn="l">
              <a:lnSpc>
                <a:spcPct val="95000"/>
              </a:lnSpc>
              <a:spcBef>
                <a:spcPts val="0"/>
              </a:spcBef>
              <a:spcAft>
                <a:spcPts val="0"/>
              </a:spcAft>
              <a:buClr>
                <a:srgbClr val="374151"/>
              </a:buClr>
              <a:buSzPts val="1475"/>
              <a:buFont typeface="Roboto"/>
              <a:buAutoNum type="alphaLcPeriod"/>
            </a:pPr>
            <a:r>
              <a:rPr lang="en" sz="1475">
                <a:solidFill>
                  <a:srgbClr val="374151"/>
                </a:solidFill>
                <a:latin typeface="Roboto"/>
                <a:ea typeface="Roboto"/>
                <a:cs typeface="Roboto"/>
                <a:sym typeface="Roboto"/>
              </a:rPr>
              <a:t>Parameters adjusted: </a:t>
            </a:r>
            <a:r>
              <a:rPr lang="en" sz="1475">
                <a:solidFill>
                  <a:srgbClr val="374151"/>
                </a:solidFill>
                <a:latin typeface="Courier New"/>
                <a:ea typeface="Courier New"/>
                <a:cs typeface="Courier New"/>
                <a:sym typeface="Courier New"/>
              </a:rPr>
              <a:t>n_estimators</a:t>
            </a:r>
            <a:r>
              <a:rPr lang="en" sz="1475">
                <a:solidFill>
                  <a:srgbClr val="374151"/>
                </a:solidFill>
                <a:latin typeface="Roboto"/>
                <a:ea typeface="Roboto"/>
                <a:cs typeface="Roboto"/>
                <a:sym typeface="Roboto"/>
              </a:rPr>
              <a:t>, </a:t>
            </a:r>
            <a:r>
              <a:rPr lang="en" sz="1475">
                <a:solidFill>
                  <a:srgbClr val="374151"/>
                </a:solidFill>
                <a:latin typeface="Courier New"/>
                <a:ea typeface="Courier New"/>
                <a:cs typeface="Courier New"/>
                <a:sym typeface="Courier New"/>
              </a:rPr>
              <a:t>learning_rate</a:t>
            </a:r>
            <a:r>
              <a:rPr lang="en" sz="1475">
                <a:solidFill>
                  <a:srgbClr val="374151"/>
                </a:solidFill>
                <a:latin typeface="Roboto"/>
                <a:ea typeface="Roboto"/>
                <a:cs typeface="Roboto"/>
                <a:sym typeface="Roboto"/>
              </a:rPr>
              <a:t>, </a:t>
            </a:r>
            <a:r>
              <a:rPr lang="en" sz="1475">
                <a:solidFill>
                  <a:srgbClr val="374151"/>
                </a:solidFill>
                <a:latin typeface="Courier New"/>
                <a:ea typeface="Courier New"/>
                <a:cs typeface="Courier New"/>
                <a:sym typeface="Courier New"/>
              </a:rPr>
              <a:t>max_depth</a:t>
            </a:r>
            <a:r>
              <a:rPr lang="en" sz="1475">
                <a:solidFill>
                  <a:srgbClr val="374151"/>
                </a:solidFill>
                <a:latin typeface="Roboto"/>
                <a:ea typeface="Roboto"/>
                <a:cs typeface="Roboto"/>
                <a:sym typeface="Roboto"/>
              </a:rPr>
              <a:t>, </a:t>
            </a:r>
            <a:r>
              <a:rPr lang="en" sz="1475">
                <a:solidFill>
                  <a:srgbClr val="374151"/>
                </a:solidFill>
                <a:latin typeface="Courier New"/>
                <a:ea typeface="Courier New"/>
                <a:cs typeface="Courier New"/>
                <a:sym typeface="Courier New"/>
              </a:rPr>
              <a:t>min_samples_split</a:t>
            </a:r>
            <a:r>
              <a:rPr lang="en" sz="1475">
                <a:solidFill>
                  <a:srgbClr val="374151"/>
                </a:solidFill>
                <a:latin typeface="Roboto"/>
                <a:ea typeface="Roboto"/>
                <a:cs typeface="Roboto"/>
                <a:sym typeface="Roboto"/>
              </a:rPr>
              <a:t>, </a:t>
            </a:r>
            <a:r>
              <a:rPr lang="en" sz="1475">
                <a:solidFill>
                  <a:srgbClr val="374151"/>
                </a:solidFill>
                <a:latin typeface="Courier New"/>
                <a:ea typeface="Courier New"/>
                <a:cs typeface="Courier New"/>
                <a:sym typeface="Courier New"/>
              </a:rPr>
              <a:t>min_samples_leaf</a:t>
            </a:r>
            <a:r>
              <a:rPr lang="en" sz="1475">
                <a:solidFill>
                  <a:srgbClr val="374151"/>
                </a:solidFill>
                <a:latin typeface="Roboto"/>
                <a:ea typeface="Roboto"/>
                <a:cs typeface="Roboto"/>
                <a:sym typeface="Roboto"/>
              </a:rPr>
              <a:t>, </a:t>
            </a:r>
            <a:r>
              <a:rPr lang="en" sz="1475">
                <a:solidFill>
                  <a:srgbClr val="374151"/>
                </a:solidFill>
                <a:latin typeface="Courier New"/>
                <a:ea typeface="Courier New"/>
                <a:cs typeface="Courier New"/>
                <a:sym typeface="Courier New"/>
              </a:rPr>
              <a:t>subsample</a:t>
            </a:r>
            <a:r>
              <a:rPr lang="en" sz="1475">
                <a:solidFill>
                  <a:srgbClr val="374151"/>
                </a:solidFill>
                <a:latin typeface="Roboto"/>
                <a:ea typeface="Roboto"/>
                <a:cs typeface="Roboto"/>
                <a:sym typeface="Roboto"/>
              </a:rPr>
              <a:t>.</a:t>
            </a:r>
            <a:endParaRPr sz="1475">
              <a:solidFill>
                <a:srgbClr val="374151"/>
              </a:solidFill>
              <a:latin typeface="Roboto"/>
              <a:ea typeface="Roboto"/>
              <a:cs typeface="Roboto"/>
              <a:sym typeface="Roboto"/>
            </a:endParaRPr>
          </a:p>
          <a:p>
            <a:pPr indent="-322262" lvl="1" marL="914400" rtl="0" algn="l">
              <a:lnSpc>
                <a:spcPct val="95000"/>
              </a:lnSpc>
              <a:spcBef>
                <a:spcPts val="0"/>
              </a:spcBef>
              <a:spcAft>
                <a:spcPts val="0"/>
              </a:spcAft>
              <a:buClr>
                <a:srgbClr val="374151"/>
              </a:buClr>
              <a:buSzPts val="1475"/>
              <a:buFont typeface="Roboto"/>
              <a:buAutoNum type="alphaLcPeriod"/>
            </a:pPr>
            <a:r>
              <a:rPr lang="en" sz="1475">
                <a:solidFill>
                  <a:srgbClr val="374151"/>
                </a:solidFill>
                <a:latin typeface="Roboto"/>
                <a:ea typeface="Roboto"/>
                <a:cs typeface="Roboto"/>
                <a:sym typeface="Roboto"/>
              </a:rPr>
              <a:t>Best parameters found: </a:t>
            </a:r>
            <a:r>
              <a:rPr lang="en" sz="1475">
                <a:solidFill>
                  <a:srgbClr val="374151"/>
                </a:solidFill>
                <a:latin typeface="Courier New"/>
                <a:ea typeface="Courier New"/>
                <a:cs typeface="Courier New"/>
                <a:sym typeface="Courier New"/>
              </a:rPr>
              <a:t>learning_rate</a:t>
            </a:r>
            <a:r>
              <a:rPr lang="en" sz="1475">
                <a:solidFill>
                  <a:srgbClr val="374151"/>
                </a:solidFill>
                <a:latin typeface="Roboto"/>
                <a:ea typeface="Roboto"/>
                <a:cs typeface="Roboto"/>
                <a:sym typeface="Roboto"/>
              </a:rPr>
              <a:t> = 0.2, </a:t>
            </a:r>
            <a:r>
              <a:rPr lang="en" sz="1475">
                <a:solidFill>
                  <a:srgbClr val="374151"/>
                </a:solidFill>
                <a:latin typeface="Courier New"/>
                <a:ea typeface="Courier New"/>
                <a:cs typeface="Courier New"/>
                <a:sym typeface="Courier New"/>
              </a:rPr>
              <a:t>max_depth</a:t>
            </a:r>
            <a:r>
              <a:rPr lang="en" sz="1475">
                <a:solidFill>
                  <a:srgbClr val="374151"/>
                </a:solidFill>
                <a:latin typeface="Roboto"/>
                <a:ea typeface="Roboto"/>
                <a:cs typeface="Roboto"/>
                <a:sym typeface="Roboto"/>
              </a:rPr>
              <a:t> = 3, etc.</a:t>
            </a:r>
            <a:endParaRPr sz="1475">
              <a:solidFill>
                <a:srgbClr val="374151"/>
              </a:solidFill>
              <a:latin typeface="Roboto"/>
              <a:ea typeface="Roboto"/>
              <a:cs typeface="Roboto"/>
              <a:sym typeface="Roboto"/>
            </a:endParaRPr>
          </a:p>
          <a:p>
            <a:pPr indent="-275431" lvl="0" marL="457200" rtl="0" algn="l">
              <a:lnSpc>
                <a:spcPct val="95000"/>
              </a:lnSpc>
              <a:spcBef>
                <a:spcPts val="0"/>
              </a:spcBef>
              <a:spcAft>
                <a:spcPts val="0"/>
              </a:spcAft>
              <a:buClr>
                <a:srgbClr val="374151"/>
              </a:buClr>
              <a:buSzPts val="738"/>
              <a:buFont typeface="Roboto"/>
              <a:buChar char="●"/>
            </a:pPr>
            <a:r>
              <a:t/>
            </a:r>
            <a:endParaRPr sz="737">
              <a:solidFill>
                <a:srgbClr val="374151"/>
              </a:solidFill>
              <a:latin typeface="Roboto"/>
              <a:ea typeface="Roboto"/>
              <a:cs typeface="Roboto"/>
              <a:sym typeface="Roboto"/>
            </a:endParaRPr>
          </a:p>
          <a:p>
            <a:pPr indent="0" lvl="0" marL="0" rtl="0" algn="l">
              <a:lnSpc>
                <a:spcPct val="95000"/>
              </a:lnSpc>
              <a:spcBef>
                <a:spcPts val="1500"/>
              </a:spcBef>
              <a:spcAft>
                <a:spcPts val="0"/>
              </a:spcAft>
              <a:buSzPts val="275"/>
              <a:buNone/>
            </a:pPr>
            <a:r>
              <a:t/>
            </a:r>
            <a:endParaRPr sz="1082">
              <a:solidFill>
                <a:srgbClr val="374151"/>
              </a:solidFill>
              <a:latin typeface="Roboto"/>
              <a:ea typeface="Roboto"/>
              <a:cs typeface="Roboto"/>
              <a:sym typeface="Roboto"/>
            </a:endParaRPr>
          </a:p>
          <a:p>
            <a:pPr indent="-254000" lvl="0" marL="457200" rtl="0" algn="l">
              <a:lnSpc>
                <a:spcPct val="95000"/>
              </a:lnSpc>
              <a:spcBef>
                <a:spcPts val="1500"/>
              </a:spcBef>
              <a:spcAft>
                <a:spcPts val="0"/>
              </a:spcAft>
              <a:buClr>
                <a:srgbClr val="EF4444"/>
              </a:buClr>
              <a:buSzPts val="400"/>
              <a:buFont typeface="Roboto"/>
              <a:buChar char="●"/>
            </a:pPr>
            <a:r>
              <a:t/>
            </a:r>
            <a:endParaRPr sz="400">
              <a:solidFill>
                <a:srgbClr val="EF4444"/>
              </a:solidFill>
              <a:latin typeface="Roboto"/>
              <a:ea typeface="Roboto"/>
              <a:cs typeface="Roboto"/>
              <a:sym typeface="Roboto"/>
            </a:endParaRPr>
          </a:p>
          <a:p>
            <a:pPr indent="0" lvl="0" marL="0" rtl="0" algn="l">
              <a:lnSpc>
                <a:spcPct val="95000"/>
              </a:lnSpc>
              <a:spcBef>
                <a:spcPts val="1500"/>
              </a:spcBef>
              <a:spcAft>
                <a:spcPts val="1200"/>
              </a:spcAft>
              <a:buSzPts val="275"/>
              <a:buNone/>
            </a:pPr>
            <a:r>
              <a:t/>
            </a:r>
            <a:endParaRPr sz="425"/>
          </a:p>
        </p:txBody>
      </p:sp>
      <p:pic>
        <p:nvPicPr>
          <p:cNvPr id="211" name="Google Shape;211;p22"/>
          <p:cNvPicPr preferRelativeResize="0"/>
          <p:nvPr/>
        </p:nvPicPr>
        <p:blipFill>
          <a:blip r:embed="rId3">
            <a:alphaModFix/>
          </a:blip>
          <a:stretch>
            <a:fillRect/>
          </a:stretch>
        </p:blipFill>
        <p:spPr>
          <a:xfrm>
            <a:off x="7141475" y="596687"/>
            <a:ext cx="1264675" cy="126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3-GBM</a:t>
            </a:r>
            <a:endParaRPr/>
          </a:p>
        </p:txBody>
      </p:sp>
      <p:sp>
        <p:nvSpPr>
          <p:cNvPr id="217" name="Google Shape;217;p23"/>
          <p:cNvSpPr txBox="1"/>
          <p:nvPr>
            <p:ph idx="1" type="body"/>
          </p:nvPr>
        </p:nvSpPr>
        <p:spPr>
          <a:xfrm>
            <a:off x="387650" y="2695500"/>
            <a:ext cx="7505700" cy="2448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Performance Metrics Comparison:</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Before Tuning: Accuracy = 58.7%, Precision ≈ 57%, Recall ≈ 59%, F1-Score ≈ 58%.</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After Tuning: Accuracy = 59.8%, Precision ≈ 59%, Recall ≈ 60%, F1-Score ≈ 59.5%.</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Interpretation of Results:</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Notable improvement in accuracy and other metrics post-tuning.</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Demonstrates the impact of optimal hyperparameter settings.</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Enhanced model's predictive ability, particularly in forecasting Bitcoin price movements.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sz="1200">
              <a:solidFill>
                <a:srgbClr val="EF4444"/>
              </a:solidFill>
              <a:latin typeface="Roboto"/>
              <a:ea typeface="Roboto"/>
              <a:cs typeface="Roboto"/>
              <a:sym typeface="Roboto"/>
            </a:endParaRPr>
          </a:p>
        </p:txBody>
      </p:sp>
      <p:pic>
        <p:nvPicPr>
          <p:cNvPr id="218" name="Google Shape;218;p23"/>
          <p:cNvPicPr preferRelativeResize="0"/>
          <p:nvPr/>
        </p:nvPicPr>
        <p:blipFill>
          <a:blip r:embed="rId3">
            <a:alphaModFix/>
          </a:blip>
          <a:stretch>
            <a:fillRect/>
          </a:stretch>
        </p:blipFill>
        <p:spPr>
          <a:xfrm>
            <a:off x="3723415" y="366025"/>
            <a:ext cx="5172760" cy="244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819150" y="3851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4 - Logistic Regression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4" name="Google Shape;224;p24"/>
          <p:cNvSpPr txBox="1"/>
          <p:nvPr>
            <p:ph idx="1" type="body"/>
          </p:nvPr>
        </p:nvSpPr>
        <p:spPr>
          <a:xfrm>
            <a:off x="819150" y="3164550"/>
            <a:ext cx="7505700" cy="124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latin typeface="Roboto"/>
              <a:ea typeface="Roboto"/>
              <a:cs typeface="Roboto"/>
              <a:sym typeface="Roboto"/>
            </a:endParaRPr>
          </a:p>
          <a:p>
            <a:pPr indent="-304800" lvl="0" marL="457200" rtl="0" algn="l">
              <a:spcBef>
                <a:spcPts val="1500"/>
              </a:spcBef>
              <a:spcAft>
                <a:spcPts val="0"/>
              </a:spcAft>
              <a:buClr>
                <a:schemeClr val="dk2"/>
              </a:buClr>
              <a:buSzPts val="1200"/>
              <a:buFont typeface="Roboto"/>
              <a:buChar char="●"/>
            </a:pPr>
            <a:r>
              <a:rPr lang="en" sz="1200">
                <a:latin typeface="Roboto"/>
                <a:ea typeface="Roboto"/>
                <a:cs typeface="Roboto"/>
                <a:sym typeface="Roboto"/>
              </a:rPr>
              <a:t>Aim : Explain Logistic Regression and its use to predict whether the price of crypto is going up or down the next day, based on the various independent variables.</a:t>
            </a:r>
            <a:endParaRPr sz="1200">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latin typeface="Roboto"/>
                <a:ea typeface="Roboto"/>
                <a:cs typeface="Roboto"/>
                <a:sym typeface="Roboto"/>
              </a:rPr>
              <a:t>Relevance: Application in price fluctuation prediction</a:t>
            </a:r>
            <a:endParaRPr/>
          </a:p>
        </p:txBody>
      </p:sp>
      <p:pic>
        <p:nvPicPr>
          <p:cNvPr id="225" name="Google Shape;225;p24"/>
          <p:cNvPicPr preferRelativeResize="0"/>
          <p:nvPr/>
        </p:nvPicPr>
        <p:blipFill>
          <a:blip r:embed="rId3">
            <a:alphaModFix/>
          </a:blip>
          <a:stretch>
            <a:fillRect/>
          </a:stretch>
        </p:blipFill>
        <p:spPr>
          <a:xfrm>
            <a:off x="819150" y="1204075"/>
            <a:ext cx="4652545" cy="1776100"/>
          </a:xfrm>
          <a:prstGeom prst="rect">
            <a:avLst/>
          </a:prstGeom>
          <a:noFill/>
          <a:ln>
            <a:noFill/>
          </a:ln>
        </p:spPr>
      </p:pic>
      <p:pic>
        <p:nvPicPr>
          <p:cNvPr id="226" name="Google Shape;226;p24"/>
          <p:cNvPicPr preferRelativeResize="0"/>
          <p:nvPr/>
        </p:nvPicPr>
        <p:blipFill>
          <a:blip r:embed="rId4">
            <a:alphaModFix/>
          </a:blip>
          <a:stretch>
            <a:fillRect/>
          </a:stretch>
        </p:blipFill>
        <p:spPr>
          <a:xfrm>
            <a:off x="5913400" y="886400"/>
            <a:ext cx="2411450" cy="2411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819150" y="365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Logistic Regression - Results</a:t>
            </a:r>
            <a:endParaRPr/>
          </a:p>
        </p:txBody>
      </p:sp>
      <p:sp>
        <p:nvSpPr>
          <p:cNvPr id="232" name="Google Shape;232;p25"/>
          <p:cNvSpPr txBox="1"/>
          <p:nvPr>
            <p:ph idx="1" type="body"/>
          </p:nvPr>
        </p:nvSpPr>
        <p:spPr>
          <a:xfrm>
            <a:off x="819150" y="8169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latin typeface="Roboto"/>
              <a:ea typeface="Roboto"/>
              <a:cs typeface="Roboto"/>
              <a:sym typeface="Roboto"/>
            </a:endParaRPr>
          </a:p>
          <a:p>
            <a:pPr indent="-304800" lvl="0" marL="457200" rtl="0" algn="l">
              <a:spcBef>
                <a:spcPts val="1500"/>
              </a:spcBef>
              <a:spcAft>
                <a:spcPts val="0"/>
              </a:spcAft>
              <a:buClr>
                <a:schemeClr val="dk2"/>
              </a:buClr>
              <a:buSzPts val="1200"/>
              <a:buFont typeface="Roboto"/>
              <a:buChar char="●"/>
            </a:pPr>
            <a:r>
              <a:rPr lang="en" sz="1200">
                <a:latin typeface="Roboto"/>
                <a:ea typeface="Roboto"/>
                <a:cs typeface="Roboto"/>
                <a:sym typeface="Roboto"/>
              </a:rPr>
              <a:t>Classification Problem - Logistic Regression Good Place to Start</a:t>
            </a:r>
            <a:endParaRPr sz="1200">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latin typeface="Roboto"/>
                <a:ea typeface="Roboto"/>
                <a:cs typeface="Roboto"/>
                <a:sym typeface="Roboto"/>
              </a:rPr>
              <a:t>Confusion Matrix and Classification Report: Display the provided results.</a:t>
            </a:r>
            <a:endParaRPr sz="1200">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latin typeface="Roboto"/>
                <a:ea typeface="Roboto"/>
                <a:cs typeface="Roboto"/>
                <a:sym typeface="Roboto"/>
              </a:rPr>
              <a:t>Accuracy Score: 0.680</a:t>
            </a:r>
            <a:endParaRPr/>
          </a:p>
        </p:txBody>
      </p:sp>
      <p:pic>
        <p:nvPicPr>
          <p:cNvPr id="233" name="Google Shape;233;p25"/>
          <p:cNvPicPr preferRelativeResize="0"/>
          <p:nvPr/>
        </p:nvPicPr>
        <p:blipFill>
          <a:blip r:embed="rId3">
            <a:alphaModFix/>
          </a:blip>
          <a:stretch>
            <a:fillRect/>
          </a:stretch>
        </p:blipFill>
        <p:spPr>
          <a:xfrm>
            <a:off x="325822" y="2293272"/>
            <a:ext cx="4438250" cy="2505375"/>
          </a:xfrm>
          <a:prstGeom prst="rect">
            <a:avLst/>
          </a:prstGeom>
          <a:noFill/>
          <a:ln>
            <a:noFill/>
          </a:ln>
        </p:spPr>
      </p:pic>
      <p:pic>
        <p:nvPicPr>
          <p:cNvPr id="234" name="Google Shape;234;p25"/>
          <p:cNvPicPr preferRelativeResize="0"/>
          <p:nvPr/>
        </p:nvPicPr>
        <p:blipFill>
          <a:blip r:embed="rId4">
            <a:alphaModFix/>
          </a:blip>
          <a:stretch>
            <a:fillRect/>
          </a:stretch>
        </p:blipFill>
        <p:spPr>
          <a:xfrm>
            <a:off x="4902800" y="2791650"/>
            <a:ext cx="3881700" cy="1508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5 - Why LSTM</a:t>
            </a:r>
            <a:endParaRPr/>
          </a:p>
        </p:txBody>
      </p:sp>
      <p:sp>
        <p:nvSpPr>
          <p:cNvPr id="240" name="Google Shape;240;p26"/>
          <p:cNvSpPr txBox="1"/>
          <p:nvPr>
            <p:ph idx="1" type="body"/>
          </p:nvPr>
        </p:nvSpPr>
        <p:spPr>
          <a:xfrm>
            <a:off x="819150" y="1832050"/>
            <a:ext cx="4814700" cy="24480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Font typeface="Roboto"/>
              <a:buChar char="●"/>
            </a:pPr>
            <a:r>
              <a:rPr lang="en" sz="1800">
                <a:latin typeface="Roboto"/>
                <a:ea typeface="Roboto"/>
                <a:cs typeface="Roboto"/>
                <a:sym typeface="Roboto"/>
              </a:rPr>
              <a:t>S</a:t>
            </a:r>
            <a:r>
              <a:rPr lang="en" sz="1800">
                <a:latin typeface="Roboto"/>
                <a:ea typeface="Roboto"/>
                <a:cs typeface="Roboto"/>
                <a:sym typeface="Roboto"/>
              </a:rPr>
              <a:t>uited for sequential data handling. </a:t>
            </a:r>
            <a:endParaRPr sz="1800">
              <a:latin typeface="Roboto"/>
              <a:ea typeface="Roboto"/>
              <a:cs typeface="Roboto"/>
              <a:sym typeface="Roboto"/>
            </a:endParaRPr>
          </a:p>
          <a:p>
            <a:pPr indent="-342900" lvl="0" marL="457200" rtl="0" algn="l">
              <a:lnSpc>
                <a:spcPct val="95000"/>
              </a:lnSpc>
              <a:spcBef>
                <a:spcPts val="0"/>
              </a:spcBef>
              <a:spcAft>
                <a:spcPts val="0"/>
              </a:spcAft>
              <a:buSzPts val="1800"/>
              <a:buFont typeface="Roboto"/>
              <a:buChar char="●"/>
            </a:pPr>
            <a:r>
              <a:rPr lang="en" sz="1800">
                <a:solidFill>
                  <a:srgbClr val="374151"/>
                </a:solidFill>
                <a:latin typeface="Roboto"/>
                <a:ea typeface="Roboto"/>
                <a:cs typeface="Roboto"/>
                <a:sym typeface="Roboto"/>
              </a:rPr>
              <a:t>Bitcoin prices exhibit temporal dependencies, meaning that current prices are often influenced by past prices.</a:t>
            </a:r>
            <a:endParaRPr sz="1800">
              <a:latin typeface="Roboto"/>
              <a:ea typeface="Roboto"/>
              <a:cs typeface="Roboto"/>
              <a:sym typeface="Roboto"/>
            </a:endParaRPr>
          </a:p>
          <a:p>
            <a:pPr indent="-342900" lvl="0" marL="457200" rtl="0" algn="l">
              <a:lnSpc>
                <a:spcPct val="95000"/>
              </a:lnSpc>
              <a:spcBef>
                <a:spcPts val="0"/>
              </a:spcBef>
              <a:spcAft>
                <a:spcPts val="0"/>
              </a:spcAft>
              <a:buSzPts val="1800"/>
              <a:buFont typeface="Roboto"/>
              <a:buChar char="●"/>
            </a:pPr>
            <a:r>
              <a:rPr lang="en" sz="1800">
                <a:latin typeface="Roboto"/>
                <a:ea typeface="Roboto"/>
                <a:cs typeface="Roboto"/>
                <a:sym typeface="Roboto"/>
              </a:rPr>
              <a:t>Consist of memory cells, which allow the network to remember information.</a:t>
            </a:r>
            <a:endParaRPr sz="1800">
              <a:latin typeface="Roboto"/>
              <a:ea typeface="Roboto"/>
              <a:cs typeface="Roboto"/>
              <a:sym typeface="Roboto"/>
            </a:endParaRPr>
          </a:p>
          <a:p>
            <a:pPr indent="-342900" lvl="0" marL="457200" rtl="0" algn="l">
              <a:lnSpc>
                <a:spcPct val="95000"/>
              </a:lnSpc>
              <a:spcBef>
                <a:spcPts val="0"/>
              </a:spcBef>
              <a:spcAft>
                <a:spcPts val="0"/>
              </a:spcAft>
              <a:buSzPts val="1800"/>
              <a:buFont typeface="Roboto"/>
              <a:buChar char="●"/>
            </a:pPr>
            <a:r>
              <a:rPr lang="en" sz="1800">
                <a:latin typeface="Roboto"/>
                <a:ea typeface="Roboto"/>
                <a:cs typeface="Roboto"/>
                <a:sym typeface="Roboto"/>
              </a:rPr>
              <a:t>Suited to pick up non-linear patterns.</a:t>
            </a:r>
            <a:endParaRPr sz="1800">
              <a:latin typeface="Roboto"/>
              <a:ea typeface="Roboto"/>
              <a:cs typeface="Roboto"/>
              <a:sym typeface="Roboto"/>
            </a:endParaRPr>
          </a:p>
          <a:p>
            <a:pPr indent="0" lvl="0" marL="457200" rtl="0" algn="l">
              <a:lnSpc>
                <a:spcPct val="95000"/>
              </a:lnSpc>
              <a:spcBef>
                <a:spcPts val="1200"/>
              </a:spcBef>
              <a:spcAft>
                <a:spcPts val="0"/>
              </a:spcAft>
              <a:buNone/>
            </a:pPr>
            <a:r>
              <a:t/>
            </a:r>
            <a:endParaRPr>
              <a:latin typeface="Roboto"/>
              <a:ea typeface="Roboto"/>
              <a:cs typeface="Roboto"/>
              <a:sym typeface="Roboto"/>
            </a:endParaRPr>
          </a:p>
          <a:p>
            <a:pPr indent="0" lvl="0" marL="457200" rtl="0" algn="l">
              <a:lnSpc>
                <a:spcPct val="95000"/>
              </a:lnSpc>
              <a:spcBef>
                <a:spcPts val="1200"/>
              </a:spcBef>
              <a:spcAft>
                <a:spcPts val="1200"/>
              </a:spcAft>
              <a:buNone/>
            </a:pPr>
            <a:r>
              <a:t/>
            </a:r>
            <a:endParaRPr>
              <a:latin typeface="Roboto"/>
              <a:ea typeface="Roboto"/>
              <a:cs typeface="Roboto"/>
              <a:sym typeface="Roboto"/>
            </a:endParaRPr>
          </a:p>
        </p:txBody>
      </p:sp>
      <p:pic>
        <p:nvPicPr>
          <p:cNvPr id="241" name="Google Shape;241;p26"/>
          <p:cNvPicPr preferRelativeResize="0"/>
          <p:nvPr/>
        </p:nvPicPr>
        <p:blipFill>
          <a:blip r:embed="rId3">
            <a:alphaModFix/>
          </a:blip>
          <a:stretch>
            <a:fillRect/>
          </a:stretch>
        </p:blipFill>
        <p:spPr>
          <a:xfrm>
            <a:off x="6176650" y="1607725"/>
            <a:ext cx="2231651" cy="2231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605725" y="322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Faced </a:t>
            </a:r>
            <a:endParaRPr/>
          </a:p>
        </p:txBody>
      </p:sp>
      <p:sp>
        <p:nvSpPr>
          <p:cNvPr id="247" name="Google Shape;247;p27"/>
          <p:cNvSpPr txBox="1"/>
          <p:nvPr>
            <p:ph idx="1" type="body"/>
          </p:nvPr>
        </p:nvSpPr>
        <p:spPr>
          <a:xfrm>
            <a:off x="339875" y="923625"/>
            <a:ext cx="38844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latin typeface="Roboto"/>
              <a:ea typeface="Roboto"/>
              <a:cs typeface="Roboto"/>
              <a:sym typeface="Roboto"/>
            </a:endParaRPr>
          </a:p>
          <a:p>
            <a:pPr indent="-304800" lvl="0" marL="457200" rtl="0" algn="l">
              <a:spcBef>
                <a:spcPts val="1500"/>
              </a:spcBef>
              <a:spcAft>
                <a:spcPts val="0"/>
              </a:spcAft>
              <a:buClr>
                <a:schemeClr val="dk2"/>
              </a:buClr>
              <a:buSzPts val="1200"/>
              <a:buFont typeface="Roboto"/>
              <a:buChar char="●"/>
            </a:pPr>
            <a:r>
              <a:rPr lang="en" sz="1200">
                <a:latin typeface="Roboto"/>
                <a:ea typeface="Roboto"/>
                <a:cs typeface="Roboto"/>
                <a:sym typeface="Roboto"/>
              </a:rPr>
              <a:t>False Positive Rate and False Negative Rate</a:t>
            </a:r>
            <a:endParaRPr sz="1200">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latin typeface="Roboto"/>
                <a:ea typeface="Roboto"/>
                <a:cs typeface="Roboto"/>
                <a:sym typeface="Roboto"/>
              </a:rPr>
              <a:t>No Balancing required because balanced data.</a:t>
            </a:r>
            <a:endParaRPr sz="1200">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latin typeface="Roboto"/>
                <a:ea typeface="Roboto"/>
                <a:cs typeface="Roboto"/>
                <a:sym typeface="Roboto"/>
              </a:rPr>
              <a:t>Different Train - Test Split Gave Different Results</a:t>
            </a:r>
            <a:endParaRPr sz="1200">
              <a:latin typeface="Roboto"/>
              <a:ea typeface="Roboto"/>
              <a:cs typeface="Roboto"/>
              <a:sym typeface="Roboto"/>
            </a:endParaRPr>
          </a:p>
          <a:p>
            <a:pPr indent="0" lvl="0" marL="0" rtl="0" algn="l">
              <a:spcBef>
                <a:spcPts val="1500"/>
              </a:spcBef>
              <a:spcAft>
                <a:spcPts val="0"/>
              </a:spcAft>
              <a:buNone/>
            </a:pPr>
            <a:r>
              <a:t/>
            </a:r>
            <a:endParaRPr sz="1200">
              <a:latin typeface="Roboto"/>
              <a:ea typeface="Roboto"/>
              <a:cs typeface="Roboto"/>
              <a:sym typeface="Roboto"/>
            </a:endParaRPr>
          </a:p>
          <a:p>
            <a:pPr indent="0" lvl="0" marL="457200" rtl="0" algn="l">
              <a:spcBef>
                <a:spcPts val="1500"/>
              </a:spcBef>
              <a:spcAft>
                <a:spcPts val="1200"/>
              </a:spcAft>
              <a:buNone/>
            </a:pPr>
            <a:r>
              <a:t/>
            </a:r>
            <a:endParaRPr/>
          </a:p>
        </p:txBody>
      </p:sp>
      <p:pic>
        <p:nvPicPr>
          <p:cNvPr id="248" name="Google Shape;248;p27"/>
          <p:cNvPicPr preferRelativeResize="0"/>
          <p:nvPr/>
        </p:nvPicPr>
        <p:blipFill>
          <a:blip r:embed="rId3">
            <a:alphaModFix/>
          </a:blip>
          <a:stretch>
            <a:fillRect/>
          </a:stretch>
        </p:blipFill>
        <p:spPr>
          <a:xfrm>
            <a:off x="339875" y="2789450"/>
            <a:ext cx="4304725" cy="1944750"/>
          </a:xfrm>
          <a:prstGeom prst="rect">
            <a:avLst/>
          </a:prstGeom>
          <a:noFill/>
          <a:ln>
            <a:noFill/>
          </a:ln>
        </p:spPr>
      </p:pic>
      <p:pic>
        <p:nvPicPr>
          <p:cNvPr id="249" name="Google Shape;249;p27"/>
          <p:cNvPicPr preferRelativeResize="0"/>
          <p:nvPr/>
        </p:nvPicPr>
        <p:blipFill>
          <a:blip r:embed="rId4">
            <a:alphaModFix/>
          </a:blip>
          <a:stretch>
            <a:fillRect/>
          </a:stretch>
        </p:blipFill>
        <p:spPr>
          <a:xfrm>
            <a:off x="4152575" y="923625"/>
            <a:ext cx="4724650" cy="273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5 - LSTM </a:t>
            </a:r>
            <a:endParaRPr/>
          </a:p>
        </p:txBody>
      </p:sp>
      <p:sp>
        <p:nvSpPr>
          <p:cNvPr id="255" name="Google Shape;255;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25000" lnSpcReduction="20000"/>
          </a:bodyPr>
          <a:lstStyle/>
          <a:p>
            <a:pPr indent="-342900" lvl="0" marL="457200" rtl="0" algn="l">
              <a:spcBef>
                <a:spcPts val="0"/>
              </a:spcBef>
              <a:spcAft>
                <a:spcPts val="0"/>
              </a:spcAft>
              <a:buSzPct val="100000"/>
              <a:buChar char="●"/>
            </a:pPr>
            <a:r>
              <a:rPr lang="en" sz="7200"/>
              <a:t>Accuracy Score - 0.5107</a:t>
            </a:r>
            <a:endParaRPr sz="7200"/>
          </a:p>
          <a:p>
            <a:pPr indent="-342900" lvl="0" marL="457200" rtl="0" algn="l">
              <a:spcBef>
                <a:spcPts val="0"/>
              </a:spcBef>
              <a:spcAft>
                <a:spcPts val="0"/>
              </a:spcAft>
              <a:buSzPct val="100000"/>
              <a:buChar char="●"/>
            </a:pPr>
            <a:r>
              <a:rPr lang="en" sz="7200"/>
              <a:t>Confusion Matrix </a:t>
            </a:r>
            <a:endParaRPr sz="7200"/>
          </a:p>
          <a:p>
            <a:pPr indent="0" lvl="0" marL="457200" rtl="0" algn="l">
              <a:spcBef>
                <a:spcPts val="1200"/>
              </a:spcBef>
              <a:spcAft>
                <a:spcPts val="0"/>
              </a:spcAft>
              <a:buNone/>
            </a:pPr>
            <a:r>
              <a:rPr lang="en" sz="7200"/>
              <a:t>[[ 13 181]</a:t>
            </a:r>
            <a:endParaRPr sz="7200"/>
          </a:p>
          <a:p>
            <a:pPr indent="0" lvl="0" marL="457200" rtl="0" algn="l">
              <a:spcBef>
                <a:spcPts val="1200"/>
              </a:spcBef>
              <a:spcAft>
                <a:spcPts val="0"/>
              </a:spcAft>
              <a:buNone/>
            </a:pPr>
            <a:r>
              <a:rPr lang="en" sz="7200"/>
              <a:t> [  1 177]]</a:t>
            </a:r>
            <a:endParaRPr sz="7200"/>
          </a:p>
          <a:p>
            <a:pPr indent="-342900" lvl="0" marL="457200" rtl="0" algn="l">
              <a:spcBef>
                <a:spcPts val="1200"/>
              </a:spcBef>
              <a:spcAft>
                <a:spcPts val="0"/>
              </a:spcAft>
              <a:buSzPct val="100000"/>
              <a:buChar char="●"/>
            </a:pPr>
            <a:r>
              <a:rPr lang="en" sz="7200"/>
              <a:t>Insufficient Data</a:t>
            </a:r>
            <a:endParaRPr sz="7200"/>
          </a:p>
          <a:p>
            <a:pPr indent="-342900" lvl="0" marL="457200" rtl="0" algn="l">
              <a:spcBef>
                <a:spcPts val="0"/>
              </a:spcBef>
              <a:spcAft>
                <a:spcPts val="0"/>
              </a:spcAft>
              <a:buSzPct val="100000"/>
              <a:buChar char="●"/>
            </a:pPr>
            <a:r>
              <a:rPr lang="en" sz="7200"/>
              <a:t>External factors - Financial markets are influenced by external factors that cannot be captured effectively  by ML models.</a:t>
            </a:r>
            <a:endParaRPr sz="7200"/>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56" name="Google Shape;256;p28"/>
          <p:cNvPicPr preferRelativeResize="0"/>
          <p:nvPr/>
        </p:nvPicPr>
        <p:blipFill>
          <a:blip r:embed="rId3">
            <a:alphaModFix/>
          </a:blip>
          <a:stretch>
            <a:fillRect/>
          </a:stretch>
        </p:blipFill>
        <p:spPr>
          <a:xfrm>
            <a:off x="4333400" y="950250"/>
            <a:ext cx="3547499" cy="2718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Naive Bayes Model?</a:t>
            </a:r>
            <a:endParaRPr/>
          </a:p>
        </p:txBody>
      </p:sp>
      <p:sp>
        <p:nvSpPr>
          <p:cNvPr id="262" name="Google Shape;262;p29"/>
          <p:cNvSpPr txBox="1"/>
          <p:nvPr>
            <p:ph idx="1" type="body"/>
          </p:nvPr>
        </p:nvSpPr>
        <p:spPr>
          <a:xfrm>
            <a:off x="645450" y="1628850"/>
            <a:ext cx="7505700" cy="2448000"/>
          </a:xfrm>
          <a:prstGeom prst="rect">
            <a:avLst/>
          </a:prstGeom>
        </p:spPr>
        <p:txBody>
          <a:bodyPr anchorCtr="0" anchor="t" bIns="91425" lIns="91425" spcFirstLastPara="1" rIns="91425" wrap="square" tIns="91425">
            <a:noAutofit/>
          </a:bodyPr>
          <a:lstStyle/>
          <a:p>
            <a:pPr indent="-363537" lvl="0" marL="457200" rtl="0" algn="l">
              <a:lnSpc>
                <a:spcPct val="95000"/>
              </a:lnSpc>
              <a:spcBef>
                <a:spcPts val="0"/>
              </a:spcBef>
              <a:spcAft>
                <a:spcPts val="0"/>
              </a:spcAft>
              <a:buSzPts val="2125"/>
              <a:buChar char="●"/>
            </a:pPr>
            <a:r>
              <a:rPr b="1" lang="en" sz="2125"/>
              <a:t>Simple and Efficient</a:t>
            </a:r>
            <a:endParaRPr b="1" sz="2125"/>
          </a:p>
          <a:p>
            <a:pPr indent="-363537" lvl="0" marL="457200" rtl="0" algn="l">
              <a:lnSpc>
                <a:spcPct val="95000"/>
              </a:lnSpc>
              <a:spcBef>
                <a:spcPts val="0"/>
              </a:spcBef>
              <a:spcAft>
                <a:spcPts val="0"/>
              </a:spcAft>
              <a:buSzPts val="2125"/>
              <a:buChar char="●"/>
            </a:pPr>
            <a:r>
              <a:rPr b="1" lang="en" sz="2125"/>
              <a:t>Handling of Conditional Independence</a:t>
            </a:r>
            <a:endParaRPr b="1" sz="2125"/>
          </a:p>
          <a:p>
            <a:pPr indent="-363537" lvl="0" marL="457200" rtl="0" algn="l">
              <a:lnSpc>
                <a:spcPct val="95000"/>
              </a:lnSpc>
              <a:spcBef>
                <a:spcPts val="0"/>
              </a:spcBef>
              <a:spcAft>
                <a:spcPts val="0"/>
              </a:spcAft>
              <a:buSzPts val="2125"/>
              <a:buChar char="●"/>
            </a:pPr>
            <a:r>
              <a:rPr b="1" lang="en" sz="2125"/>
              <a:t>Probabilistic Nature</a:t>
            </a:r>
            <a:endParaRPr b="1" sz="2125"/>
          </a:p>
          <a:p>
            <a:pPr indent="-363537" lvl="0" marL="457200" rtl="0" algn="l">
              <a:lnSpc>
                <a:spcPct val="95000"/>
              </a:lnSpc>
              <a:spcBef>
                <a:spcPts val="0"/>
              </a:spcBef>
              <a:spcAft>
                <a:spcPts val="0"/>
              </a:spcAft>
              <a:buSzPts val="2125"/>
              <a:buChar char="●"/>
            </a:pPr>
            <a:r>
              <a:rPr b="1" lang="en" sz="2125"/>
              <a:t>G</a:t>
            </a:r>
            <a:r>
              <a:rPr b="1" lang="en" sz="2125"/>
              <a:t>ood Performance with Small Datasets</a:t>
            </a:r>
            <a:endParaRPr b="1" sz="2125"/>
          </a:p>
          <a:p>
            <a:pPr indent="-363537" lvl="0" marL="457200" rtl="0" algn="l">
              <a:lnSpc>
                <a:spcPct val="95000"/>
              </a:lnSpc>
              <a:spcBef>
                <a:spcPts val="0"/>
              </a:spcBef>
              <a:spcAft>
                <a:spcPts val="0"/>
              </a:spcAft>
              <a:buSzPts val="2125"/>
              <a:buChar char="●"/>
            </a:pPr>
            <a:r>
              <a:rPr b="1" lang="en" sz="2125"/>
              <a:t>Fast for Real-time Prediction</a:t>
            </a:r>
            <a:endParaRPr b="1" sz="2125"/>
          </a:p>
          <a:p>
            <a:pPr indent="-363537" lvl="0" marL="457200" rtl="0" algn="l">
              <a:lnSpc>
                <a:spcPct val="95000"/>
              </a:lnSpc>
              <a:spcBef>
                <a:spcPts val="0"/>
              </a:spcBef>
              <a:spcAft>
                <a:spcPts val="0"/>
              </a:spcAft>
              <a:buSzPts val="2125"/>
              <a:buChar char="●"/>
            </a:pPr>
            <a:r>
              <a:rPr b="1" lang="en" sz="2125"/>
              <a:t>Handling of Non-linear Relationships</a:t>
            </a:r>
            <a:endParaRPr b="1" sz="2125"/>
          </a:p>
          <a:p>
            <a:pPr indent="-363537" lvl="0" marL="457200" rtl="0" algn="l">
              <a:lnSpc>
                <a:spcPct val="95000"/>
              </a:lnSpc>
              <a:spcBef>
                <a:spcPts val="0"/>
              </a:spcBef>
              <a:spcAft>
                <a:spcPts val="0"/>
              </a:spcAft>
              <a:buSzPts val="2125"/>
              <a:buChar char="●"/>
            </a:pPr>
            <a:r>
              <a:rPr b="1" lang="en" sz="2125"/>
              <a:t>Robustness to Noise</a:t>
            </a:r>
            <a:endParaRPr b="1" sz="2125"/>
          </a:p>
        </p:txBody>
      </p:sp>
      <p:pic>
        <p:nvPicPr>
          <p:cNvPr id="263" name="Google Shape;263;p29"/>
          <p:cNvPicPr preferRelativeResize="0"/>
          <p:nvPr/>
        </p:nvPicPr>
        <p:blipFill>
          <a:blip r:embed="rId3">
            <a:alphaModFix/>
          </a:blip>
          <a:stretch>
            <a:fillRect/>
          </a:stretch>
        </p:blipFill>
        <p:spPr>
          <a:xfrm>
            <a:off x="5716824" y="1739975"/>
            <a:ext cx="3193351" cy="2128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Naive Bayes Model</a:t>
            </a:r>
            <a:endParaRPr/>
          </a:p>
        </p:txBody>
      </p:sp>
      <p:pic>
        <p:nvPicPr>
          <p:cNvPr id="269" name="Google Shape;269;p30"/>
          <p:cNvPicPr preferRelativeResize="0"/>
          <p:nvPr/>
        </p:nvPicPr>
        <p:blipFill>
          <a:blip r:embed="rId3">
            <a:alphaModFix/>
          </a:blip>
          <a:stretch>
            <a:fillRect/>
          </a:stretch>
        </p:blipFill>
        <p:spPr>
          <a:xfrm>
            <a:off x="884850" y="2178888"/>
            <a:ext cx="4057650" cy="1952625"/>
          </a:xfrm>
          <a:prstGeom prst="rect">
            <a:avLst/>
          </a:prstGeom>
          <a:noFill/>
          <a:ln>
            <a:noFill/>
          </a:ln>
        </p:spPr>
      </p:pic>
      <p:pic>
        <p:nvPicPr>
          <p:cNvPr id="270" name="Google Shape;270;p30"/>
          <p:cNvPicPr preferRelativeResize="0"/>
          <p:nvPr/>
        </p:nvPicPr>
        <p:blipFill>
          <a:blip r:embed="rId4">
            <a:alphaModFix/>
          </a:blip>
          <a:stretch>
            <a:fillRect/>
          </a:stretch>
        </p:blipFill>
        <p:spPr>
          <a:xfrm>
            <a:off x="4979100" y="2086850"/>
            <a:ext cx="3896699" cy="21367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Models, why logistic regression?</a:t>
            </a:r>
            <a:endParaRPr sz="2400"/>
          </a:p>
        </p:txBody>
      </p:sp>
      <p:sp>
        <p:nvSpPr>
          <p:cNvPr id="276" name="Google Shape;276;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25000"/>
          </a:bodyPr>
          <a:lstStyle/>
          <a:p>
            <a:pPr indent="-342900" lvl="0" marL="457200" rtl="0" algn="l">
              <a:spcBef>
                <a:spcPts val="0"/>
              </a:spcBef>
              <a:spcAft>
                <a:spcPts val="0"/>
              </a:spcAft>
              <a:buSzPct val="100000"/>
              <a:buChar char="●"/>
            </a:pPr>
            <a:r>
              <a:rPr lang="en" sz="7200"/>
              <a:t>Linearity - Contrary to expectations it seems that prices do behave more in a linear fashion and so logistic regression was able to capture it  better.</a:t>
            </a:r>
            <a:endParaRPr sz="7200"/>
          </a:p>
          <a:p>
            <a:pPr indent="-342900" lvl="0" marL="457200" rtl="0" algn="l">
              <a:spcBef>
                <a:spcPts val="0"/>
              </a:spcBef>
              <a:spcAft>
                <a:spcPts val="0"/>
              </a:spcAft>
              <a:buSzPct val="100000"/>
              <a:buChar char="●"/>
            </a:pPr>
            <a:r>
              <a:rPr lang="en" sz="7200"/>
              <a:t>Data - For a model like LSTM, data required is much more, logistic regression does </a:t>
            </a:r>
            <a:r>
              <a:rPr lang="en" sz="7200"/>
              <a:t>better with the limitations of data.</a:t>
            </a:r>
            <a:endParaRPr sz="7200"/>
          </a:p>
          <a:p>
            <a:pPr indent="-342900" lvl="0" marL="457200" rtl="0" algn="l">
              <a:spcBef>
                <a:spcPts val="0"/>
              </a:spcBef>
              <a:spcAft>
                <a:spcPts val="0"/>
              </a:spcAft>
              <a:buSzPct val="100000"/>
              <a:buChar char="●"/>
            </a:pPr>
            <a:r>
              <a:rPr lang="en" sz="7200"/>
              <a:t>Less Noise - Logistic regression is less prone to problem of overfitting.</a:t>
            </a:r>
            <a:endParaRPr sz="30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35" name="Google Shape;135;p14"/>
          <p:cNvSpPr txBox="1"/>
          <p:nvPr>
            <p:ph idx="1" type="body"/>
          </p:nvPr>
        </p:nvSpPr>
        <p:spPr>
          <a:xfrm>
            <a:off x="819150" y="19145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700"/>
              <a:t>“Addressing the challenge of Bitcoin's </a:t>
            </a:r>
            <a:r>
              <a:rPr b="1" lang="en" sz="2700"/>
              <a:t>volatile</a:t>
            </a:r>
            <a:r>
              <a:rPr lang="en" sz="2700"/>
              <a:t> market, this project aims to predict its price fluctuations through a classification-based approach, utilizing sophisticated data cleaning and time series analysis.”</a:t>
            </a:r>
            <a:endParaRPr sz="2700"/>
          </a:p>
        </p:txBody>
      </p:sp>
      <p:pic>
        <p:nvPicPr>
          <p:cNvPr id="136" name="Google Shape;136;p14"/>
          <p:cNvPicPr preferRelativeResize="0"/>
          <p:nvPr/>
        </p:nvPicPr>
        <p:blipFill>
          <a:blip r:embed="rId3">
            <a:alphaModFix/>
          </a:blip>
          <a:stretch>
            <a:fillRect/>
          </a:stretch>
        </p:blipFill>
        <p:spPr>
          <a:xfrm>
            <a:off x="7214500" y="577525"/>
            <a:ext cx="1298875" cy="1298875"/>
          </a:xfrm>
          <a:prstGeom prst="rect">
            <a:avLst/>
          </a:prstGeom>
          <a:noFill/>
          <a:ln>
            <a:noFill/>
          </a:ln>
        </p:spPr>
      </p:pic>
      <p:pic>
        <p:nvPicPr>
          <p:cNvPr id="137" name="Google Shape;137;p14"/>
          <p:cNvPicPr preferRelativeResize="0"/>
          <p:nvPr/>
        </p:nvPicPr>
        <p:blipFill>
          <a:blip r:embed="rId4">
            <a:alphaModFix/>
          </a:blip>
          <a:stretch>
            <a:fillRect/>
          </a:stretch>
        </p:blipFill>
        <p:spPr>
          <a:xfrm>
            <a:off x="5196850" y="660447"/>
            <a:ext cx="1139750" cy="1139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Future Directions</a:t>
            </a:r>
            <a:endParaRPr/>
          </a:p>
        </p:txBody>
      </p:sp>
      <p:sp>
        <p:nvSpPr>
          <p:cNvPr id="282" name="Google Shape;282;p32"/>
          <p:cNvSpPr txBox="1"/>
          <p:nvPr>
            <p:ph idx="1" type="body"/>
          </p:nvPr>
        </p:nvSpPr>
        <p:spPr>
          <a:xfrm>
            <a:off x="819150" y="1677750"/>
            <a:ext cx="7505700" cy="2448000"/>
          </a:xfrm>
          <a:prstGeom prst="rect">
            <a:avLst/>
          </a:prstGeom>
        </p:spPr>
        <p:txBody>
          <a:bodyPr anchorCtr="0" anchor="t" bIns="91425" lIns="91425" spcFirstLastPara="1" rIns="91425" wrap="square" tIns="91425">
            <a:noAutofit/>
          </a:bodyPr>
          <a:lstStyle/>
          <a:p>
            <a:pPr indent="-317500" lvl="0" marL="457200" rtl="0" algn="l">
              <a:spcBef>
                <a:spcPts val="1500"/>
              </a:spcBef>
              <a:spcAft>
                <a:spcPts val="0"/>
              </a:spcAft>
              <a:buClr>
                <a:srgbClr val="374151"/>
              </a:buClr>
              <a:buSzPts val="1400"/>
              <a:buFont typeface="Roboto"/>
              <a:buChar char="●"/>
            </a:pPr>
            <a:r>
              <a:rPr lang="en" sz="1400">
                <a:solidFill>
                  <a:srgbClr val="374151"/>
                </a:solidFill>
                <a:latin typeface="Roboto"/>
                <a:ea typeface="Roboto"/>
                <a:cs typeface="Roboto"/>
                <a:sym typeface="Roboto"/>
              </a:rPr>
              <a:t>Overall, we found that there is potential for using </a:t>
            </a:r>
            <a:r>
              <a:rPr lang="en" sz="1400">
                <a:solidFill>
                  <a:srgbClr val="374151"/>
                </a:solidFill>
                <a:latin typeface="Roboto"/>
                <a:ea typeface="Roboto"/>
                <a:cs typeface="Roboto"/>
                <a:sym typeface="Roboto"/>
              </a:rPr>
              <a:t>algorithms</a:t>
            </a:r>
            <a:r>
              <a:rPr lang="en" sz="1400">
                <a:solidFill>
                  <a:srgbClr val="374151"/>
                </a:solidFill>
                <a:latin typeface="Roboto"/>
                <a:ea typeface="Roboto"/>
                <a:cs typeface="Roboto"/>
                <a:sym typeface="Roboto"/>
              </a:rPr>
              <a:t> and prediction models in finance</a:t>
            </a:r>
            <a:endParaRPr sz="1400">
              <a:solidFill>
                <a:srgbClr val="374151"/>
              </a:solidFill>
              <a:latin typeface="Roboto"/>
              <a:ea typeface="Roboto"/>
              <a:cs typeface="Roboto"/>
              <a:sym typeface="Roboto"/>
            </a:endParaRPr>
          </a:p>
          <a:p>
            <a:pPr indent="-317500" lvl="0" marL="457200" rtl="0" algn="l">
              <a:spcBef>
                <a:spcPts val="0"/>
              </a:spcBef>
              <a:spcAft>
                <a:spcPts val="0"/>
              </a:spcAft>
              <a:buClr>
                <a:srgbClr val="374151"/>
              </a:buClr>
              <a:buSzPts val="1400"/>
              <a:buFont typeface="Roboto"/>
              <a:buChar char="●"/>
            </a:pPr>
            <a:r>
              <a:rPr lang="en" sz="1400">
                <a:solidFill>
                  <a:srgbClr val="374151"/>
                </a:solidFill>
                <a:latin typeface="Roboto"/>
                <a:ea typeface="Roboto"/>
                <a:cs typeface="Roboto"/>
                <a:sym typeface="Roboto"/>
              </a:rPr>
              <a:t>Crypto 24/7 = Better Data Feed</a:t>
            </a:r>
            <a:endParaRPr sz="1400">
              <a:solidFill>
                <a:srgbClr val="374151"/>
              </a:solidFill>
              <a:latin typeface="Roboto"/>
              <a:ea typeface="Roboto"/>
              <a:cs typeface="Roboto"/>
              <a:sym typeface="Roboto"/>
            </a:endParaRPr>
          </a:p>
          <a:p>
            <a:pPr indent="-317500" lvl="0" marL="457200" rtl="0" algn="l">
              <a:spcBef>
                <a:spcPts val="0"/>
              </a:spcBef>
              <a:spcAft>
                <a:spcPts val="0"/>
              </a:spcAft>
              <a:buClr>
                <a:srgbClr val="374151"/>
              </a:buClr>
              <a:buSzPts val="1400"/>
              <a:buFont typeface="Roboto"/>
              <a:buChar char="●"/>
            </a:pPr>
            <a:r>
              <a:rPr lang="en" sz="1400">
                <a:solidFill>
                  <a:srgbClr val="374151"/>
                </a:solidFill>
                <a:latin typeface="Roboto"/>
                <a:ea typeface="Roboto"/>
                <a:cs typeface="Roboto"/>
                <a:sym typeface="Roboto"/>
              </a:rPr>
              <a:t>Sparks of potential,  but not able to compete with HFT firms</a:t>
            </a:r>
            <a:endParaRPr sz="1400">
              <a:solidFill>
                <a:srgbClr val="374151"/>
              </a:solidFill>
              <a:latin typeface="Roboto"/>
              <a:ea typeface="Roboto"/>
              <a:cs typeface="Roboto"/>
              <a:sym typeface="Roboto"/>
            </a:endParaRPr>
          </a:p>
          <a:p>
            <a:pPr indent="0" lvl="0" marL="0" rtl="0" algn="l">
              <a:spcBef>
                <a:spcPts val="1500"/>
              </a:spcBef>
              <a:spcAft>
                <a:spcPts val="0"/>
              </a:spcAft>
              <a:buNone/>
            </a:pPr>
            <a:r>
              <a:rPr b="1" lang="en" sz="1400">
                <a:solidFill>
                  <a:srgbClr val="374151"/>
                </a:solidFill>
                <a:latin typeface="Roboto"/>
                <a:ea typeface="Roboto"/>
                <a:cs typeface="Roboto"/>
                <a:sym typeface="Roboto"/>
              </a:rPr>
              <a:t>Recommendations</a:t>
            </a:r>
            <a:r>
              <a:rPr b="1" lang="en" sz="1400">
                <a:solidFill>
                  <a:srgbClr val="374151"/>
                </a:solidFill>
                <a:latin typeface="Roboto"/>
                <a:ea typeface="Roboto"/>
                <a:cs typeface="Roboto"/>
                <a:sym typeface="Roboto"/>
              </a:rPr>
              <a:t>:</a:t>
            </a:r>
            <a:endParaRPr b="1" sz="1400">
              <a:solidFill>
                <a:srgbClr val="374151"/>
              </a:solidFill>
              <a:latin typeface="Roboto"/>
              <a:ea typeface="Roboto"/>
              <a:cs typeface="Roboto"/>
              <a:sym typeface="Roboto"/>
            </a:endParaRPr>
          </a:p>
          <a:p>
            <a:pPr indent="-317500" lvl="0" marL="457200" rtl="0" algn="l">
              <a:spcBef>
                <a:spcPts val="1500"/>
              </a:spcBef>
              <a:spcAft>
                <a:spcPts val="0"/>
              </a:spcAft>
              <a:buClr>
                <a:srgbClr val="374151"/>
              </a:buClr>
              <a:buSzPts val="1400"/>
              <a:buFont typeface="Roboto"/>
              <a:buChar char="●"/>
            </a:pPr>
            <a:r>
              <a:rPr lang="en" sz="1400">
                <a:solidFill>
                  <a:srgbClr val="374151"/>
                </a:solidFill>
                <a:latin typeface="Roboto"/>
                <a:ea typeface="Roboto"/>
                <a:cs typeface="Roboto"/>
                <a:sym typeface="Roboto"/>
              </a:rPr>
              <a:t>Feed in more features and data</a:t>
            </a:r>
            <a:endParaRPr sz="1400">
              <a:solidFill>
                <a:srgbClr val="374151"/>
              </a:solidFill>
              <a:latin typeface="Roboto"/>
              <a:ea typeface="Roboto"/>
              <a:cs typeface="Roboto"/>
              <a:sym typeface="Roboto"/>
            </a:endParaRPr>
          </a:p>
          <a:p>
            <a:pPr indent="-317500" lvl="0" marL="457200" rtl="0" algn="l">
              <a:spcBef>
                <a:spcPts val="0"/>
              </a:spcBef>
              <a:spcAft>
                <a:spcPts val="0"/>
              </a:spcAft>
              <a:buClr>
                <a:srgbClr val="374151"/>
              </a:buClr>
              <a:buSzPts val="1400"/>
              <a:buFont typeface="Roboto"/>
              <a:buChar char="●"/>
            </a:pPr>
            <a:r>
              <a:rPr lang="en" sz="1400">
                <a:solidFill>
                  <a:srgbClr val="374151"/>
                </a:solidFill>
                <a:latin typeface="Roboto"/>
                <a:ea typeface="Roboto"/>
                <a:cs typeface="Roboto"/>
                <a:sym typeface="Roboto"/>
              </a:rPr>
              <a:t>Extensive research on how profit model</a:t>
            </a:r>
            <a:endParaRPr sz="1400">
              <a:solidFill>
                <a:srgbClr val="374151"/>
              </a:solidFill>
              <a:latin typeface="Roboto"/>
              <a:ea typeface="Roboto"/>
              <a:cs typeface="Roboto"/>
              <a:sym typeface="Roboto"/>
            </a:endParaRPr>
          </a:p>
          <a:p>
            <a:pPr indent="-317500" lvl="0" marL="457200" rtl="0" algn="l">
              <a:spcBef>
                <a:spcPts val="0"/>
              </a:spcBef>
              <a:spcAft>
                <a:spcPts val="0"/>
              </a:spcAft>
              <a:buClr>
                <a:srgbClr val="374151"/>
              </a:buClr>
              <a:buSzPts val="1400"/>
              <a:buFont typeface="Roboto"/>
              <a:buChar char="●"/>
            </a:pPr>
            <a:r>
              <a:rPr lang="en" sz="1400">
                <a:solidFill>
                  <a:srgbClr val="374151"/>
                </a:solidFill>
                <a:latin typeface="Roboto"/>
                <a:ea typeface="Roboto"/>
                <a:cs typeface="Roboto"/>
                <a:sym typeface="Roboto"/>
              </a:rPr>
              <a:t>Setup futures account and test with real money</a:t>
            </a:r>
            <a:endParaRPr sz="1400">
              <a:solidFill>
                <a:srgbClr val="374151"/>
              </a:solidFill>
              <a:latin typeface="Roboto"/>
              <a:ea typeface="Roboto"/>
              <a:cs typeface="Roboto"/>
              <a:sym typeface="Roboto"/>
            </a:endParaRPr>
          </a:p>
          <a:p>
            <a:pPr indent="0" lvl="0" marL="0" rtl="0" algn="l">
              <a:spcBef>
                <a:spcPts val="15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693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Gathering Data for Bitcoin Price Prediction</a:t>
            </a:r>
            <a:endParaRPr/>
          </a:p>
        </p:txBody>
      </p:sp>
      <p:sp>
        <p:nvSpPr>
          <p:cNvPr id="143" name="Google Shape;143;p15"/>
          <p:cNvSpPr txBox="1"/>
          <p:nvPr>
            <p:ph idx="1" type="body"/>
          </p:nvPr>
        </p:nvSpPr>
        <p:spPr>
          <a:xfrm>
            <a:off x="819150" y="1609200"/>
            <a:ext cx="7505700" cy="42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Key APIs: Federal Funds Rate from FRED API &amp; historical price data from yF</a:t>
            </a:r>
            <a:r>
              <a:rPr lang="en"/>
              <a:t>inance</a:t>
            </a:r>
            <a:r>
              <a:rPr lang="en"/>
              <a:t> API</a:t>
            </a:r>
            <a:endParaRPr/>
          </a:p>
        </p:txBody>
      </p:sp>
      <p:pic>
        <p:nvPicPr>
          <p:cNvPr id="144" name="Google Shape;144;p15"/>
          <p:cNvPicPr preferRelativeResize="0"/>
          <p:nvPr/>
        </p:nvPicPr>
        <p:blipFill>
          <a:blip r:embed="rId3">
            <a:alphaModFix/>
          </a:blip>
          <a:stretch>
            <a:fillRect/>
          </a:stretch>
        </p:blipFill>
        <p:spPr>
          <a:xfrm>
            <a:off x="273050" y="2035000"/>
            <a:ext cx="4060774" cy="879200"/>
          </a:xfrm>
          <a:prstGeom prst="rect">
            <a:avLst/>
          </a:prstGeom>
          <a:noFill/>
          <a:ln>
            <a:noFill/>
          </a:ln>
        </p:spPr>
      </p:pic>
      <p:pic>
        <p:nvPicPr>
          <p:cNvPr id="145" name="Google Shape;145;p15"/>
          <p:cNvPicPr preferRelativeResize="0"/>
          <p:nvPr/>
        </p:nvPicPr>
        <p:blipFill>
          <a:blip r:embed="rId4">
            <a:alphaModFix/>
          </a:blip>
          <a:stretch>
            <a:fillRect/>
          </a:stretch>
        </p:blipFill>
        <p:spPr>
          <a:xfrm>
            <a:off x="4572000" y="1997299"/>
            <a:ext cx="4074370" cy="954600"/>
          </a:xfrm>
          <a:prstGeom prst="rect">
            <a:avLst/>
          </a:prstGeom>
          <a:noFill/>
          <a:ln>
            <a:noFill/>
          </a:ln>
        </p:spPr>
      </p:pic>
      <p:pic>
        <p:nvPicPr>
          <p:cNvPr id="146" name="Google Shape;146;p15"/>
          <p:cNvPicPr preferRelativeResize="0"/>
          <p:nvPr/>
        </p:nvPicPr>
        <p:blipFill>
          <a:blip r:embed="rId5">
            <a:alphaModFix/>
          </a:blip>
          <a:stretch>
            <a:fillRect/>
          </a:stretch>
        </p:blipFill>
        <p:spPr>
          <a:xfrm>
            <a:off x="402825" y="3337450"/>
            <a:ext cx="2236776" cy="1382375"/>
          </a:xfrm>
          <a:prstGeom prst="rect">
            <a:avLst/>
          </a:prstGeom>
          <a:noFill/>
          <a:ln>
            <a:noFill/>
          </a:ln>
        </p:spPr>
      </p:pic>
      <p:sp>
        <p:nvSpPr>
          <p:cNvPr id="147" name="Google Shape;147;p15"/>
          <p:cNvSpPr txBox="1"/>
          <p:nvPr/>
        </p:nvSpPr>
        <p:spPr>
          <a:xfrm>
            <a:off x="333875" y="2951900"/>
            <a:ext cx="12936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Example frame:</a:t>
            </a:r>
            <a:endParaRPr b="1" sz="1300">
              <a:solidFill>
                <a:schemeClr val="dk2"/>
              </a:solidFill>
              <a:latin typeface="Calibri"/>
              <a:ea typeface="Calibri"/>
              <a:cs typeface="Calibri"/>
              <a:sym typeface="Calibri"/>
            </a:endParaRPr>
          </a:p>
        </p:txBody>
      </p:sp>
      <p:pic>
        <p:nvPicPr>
          <p:cNvPr id="148" name="Google Shape;148;p15"/>
          <p:cNvPicPr preferRelativeResize="0"/>
          <p:nvPr/>
        </p:nvPicPr>
        <p:blipFill>
          <a:blip r:embed="rId6">
            <a:alphaModFix/>
          </a:blip>
          <a:stretch>
            <a:fillRect/>
          </a:stretch>
        </p:blipFill>
        <p:spPr>
          <a:xfrm>
            <a:off x="5358550" y="3397400"/>
            <a:ext cx="2414100" cy="1311875"/>
          </a:xfrm>
          <a:prstGeom prst="rect">
            <a:avLst/>
          </a:prstGeom>
          <a:noFill/>
          <a:ln>
            <a:noFill/>
          </a:ln>
        </p:spPr>
      </p:pic>
      <p:sp>
        <p:nvSpPr>
          <p:cNvPr id="149" name="Google Shape;149;p15"/>
          <p:cNvSpPr txBox="1"/>
          <p:nvPr/>
        </p:nvSpPr>
        <p:spPr>
          <a:xfrm>
            <a:off x="4398650" y="2951900"/>
            <a:ext cx="12936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Example frame:</a:t>
            </a:r>
            <a:endParaRPr b="1" sz="13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819150" y="464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Refining the Data: Applying SMA and EMA in Bitcoin Price Analysis</a:t>
            </a:r>
            <a:endParaRPr/>
          </a:p>
        </p:txBody>
      </p:sp>
      <p:sp>
        <p:nvSpPr>
          <p:cNvPr id="155" name="Google Shape;155;p16"/>
          <p:cNvSpPr txBox="1"/>
          <p:nvPr>
            <p:ph idx="1" type="body"/>
          </p:nvPr>
        </p:nvSpPr>
        <p:spPr>
          <a:xfrm>
            <a:off x="725250" y="1488388"/>
            <a:ext cx="28116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b="1" lang="en" sz="1307"/>
              <a:t>Examples of new feature creation:</a:t>
            </a:r>
            <a:endParaRPr b="1" sz="1307"/>
          </a:p>
        </p:txBody>
      </p:sp>
      <p:pic>
        <p:nvPicPr>
          <p:cNvPr id="156" name="Google Shape;156;p16"/>
          <p:cNvPicPr preferRelativeResize="0"/>
          <p:nvPr/>
        </p:nvPicPr>
        <p:blipFill>
          <a:blip r:embed="rId3">
            <a:alphaModFix/>
          </a:blip>
          <a:stretch>
            <a:fillRect/>
          </a:stretch>
        </p:blipFill>
        <p:spPr>
          <a:xfrm>
            <a:off x="855088" y="1898377"/>
            <a:ext cx="2426822" cy="954600"/>
          </a:xfrm>
          <a:prstGeom prst="rect">
            <a:avLst/>
          </a:prstGeom>
          <a:noFill/>
          <a:ln>
            <a:noFill/>
          </a:ln>
        </p:spPr>
      </p:pic>
      <p:pic>
        <p:nvPicPr>
          <p:cNvPr id="157" name="Google Shape;157;p16"/>
          <p:cNvPicPr preferRelativeResize="0"/>
          <p:nvPr/>
        </p:nvPicPr>
        <p:blipFill>
          <a:blip r:embed="rId4">
            <a:alphaModFix/>
          </a:blip>
          <a:stretch>
            <a:fillRect/>
          </a:stretch>
        </p:blipFill>
        <p:spPr>
          <a:xfrm>
            <a:off x="537688" y="3033526"/>
            <a:ext cx="3374524" cy="890248"/>
          </a:xfrm>
          <a:prstGeom prst="rect">
            <a:avLst/>
          </a:prstGeom>
          <a:noFill/>
          <a:ln>
            <a:noFill/>
          </a:ln>
        </p:spPr>
      </p:pic>
      <p:sp>
        <p:nvSpPr>
          <p:cNvPr id="158" name="Google Shape;158;p16"/>
          <p:cNvSpPr txBox="1"/>
          <p:nvPr>
            <p:ph idx="1" type="body"/>
          </p:nvPr>
        </p:nvSpPr>
        <p:spPr>
          <a:xfrm>
            <a:off x="819150" y="3984375"/>
            <a:ext cx="2811600" cy="3408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b="1" lang="en" sz="1460"/>
              <a:t>*Final Dataset has 5 different operations on Close</a:t>
            </a:r>
            <a:endParaRPr b="1" sz="1460"/>
          </a:p>
        </p:txBody>
      </p:sp>
      <p:sp>
        <p:nvSpPr>
          <p:cNvPr id="159" name="Google Shape;159;p16"/>
          <p:cNvSpPr txBox="1"/>
          <p:nvPr>
            <p:ph idx="1" type="body"/>
          </p:nvPr>
        </p:nvSpPr>
        <p:spPr>
          <a:xfrm>
            <a:off x="4446700" y="1387475"/>
            <a:ext cx="3492900" cy="63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Creating the classification (1 for higher, 0 for lower) on ‘Close’ column</a:t>
            </a:r>
            <a:endParaRPr b="1"/>
          </a:p>
        </p:txBody>
      </p:sp>
      <p:pic>
        <p:nvPicPr>
          <p:cNvPr id="160" name="Google Shape;160;p16"/>
          <p:cNvPicPr preferRelativeResize="0"/>
          <p:nvPr/>
        </p:nvPicPr>
        <p:blipFill>
          <a:blip r:embed="rId5">
            <a:alphaModFix/>
          </a:blip>
          <a:stretch>
            <a:fillRect/>
          </a:stretch>
        </p:blipFill>
        <p:spPr>
          <a:xfrm>
            <a:off x="4454400" y="1989052"/>
            <a:ext cx="3934700" cy="822598"/>
          </a:xfrm>
          <a:prstGeom prst="rect">
            <a:avLst/>
          </a:prstGeom>
          <a:noFill/>
          <a:ln>
            <a:noFill/>
          </a:ln>
        </p:spPr>
      </p:pic>
      <p:sp>
        <p:nvSpPr>
          <p:cNvPr id="161" name="Google Shape;161;p16"/>
          <p:cNvSpPr txBox="1"/>
          <p:nvPr>
            <p:ph idx="1" type="body"/>
          </p:nvPr>
        </p:nvSpPr>
        <p:spPr>
          <a:xfrm>
            <a:off x="4454400" y="2929150"/>
            <a:ext cx="3492900" cy="41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Adding in other currencies </a:t>
            </a:r>
            <a:endParaRPr b="1"/>
          </a:p>
        </p:txBody>
      </p:sp>
      <p:pic>
        <p:nvPicPr>
          <p:cNvPr id="162" name="Google Shape;162;p16"/>
          <p:cNvPicPr preferRelativeResize="0"/>
          <p:nvPr/>
        </p:nvPicPr>
        <p:blipFill>
          <a:blip r:embed="rId6">
            <a:alphaModFix/>
          </a:blip>
          <a:stretch>
            <a:fillRect/>
          </a:stretch>
        </p:blipFill>
        <p:spPr>
          <a:xfrm>
            <a:off x="4343400" y="3255306"/>
            <a:ext cx="3492899" cy="446681"/>
          </a:xfrm>
          <a:prstGeom prst="rect">
            <a:avLst/>
          </a:prstGeom>
          <a:noFill/>
          <a:ln>
            <a:noFill/>
          </a:ln>
        </p:spPr>
      </p:pic>
      <p:pic>
        <p:nvPicPr>
          <p:cNvPr id="163" name="Google Shape;163;p16"/>
          <p:cNvPicPr preferRelativeResize="0"/>
          <p:nvPr/>
        </p:nvPicPr>
        <p:blipFill>
          <a:blip r:embed="rId7">
            <a:alphaModFix/>
          </a:blip>
          <a:stretch>
            <a:fillRect/>
          </a:stretch>
        </p:blipFill>
        <p:spPr>
          <a:xfrm>
            <a:off x="4343400" y="3860260"/>
            <a:ext cx="2811601" cy="8813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Chronological Clarity: Sorting Data by Date for Effective Time Series Analysis</a:t>
            </a:r>
            <a:endParaRPr/>
          </a:p>
        </p:txBody>
      </p:sp>
      <p:sp>
        <p:nvSpPr>
          <p:cNvPr id="169" name="Google Shape;169;p17"/>
          <p:cNvSpPr txBox="1"/>
          <p:nvPr>
            <p:ph idx="1" type="body"/>
          </p:nvPr>
        </p:nvSpPr>
        <p:spPr>
          <a:xfrm>
            <a:off x="1205200" y="2188950"/>
            <a:ext cx="2300400" cy="440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b="1" lang="en" sz="1302"/>
              <a:t>Sorting the data on date</a:t>
            </a:r>
            <a:endParaRPr b="1" sz="1302"/>
          </a:p>
        </p:txBody>
      </p:sp>
      <p:pic>
        <p:nvPicPr>
          <p:cNvPr id="170" name="Google Shape;170;p17"/>
          <p:cNvPicPr preferRelativeResize="0"/>
          <p:nvPr/>
        </p:nvPicPr>
        <p:blipFill>
          <a:blip r:embed="rId3">
            <a:alphaModFix/>
          </a:blip>
          <a:stretch>
            <a:fillRect/>
          </a:stretch>
        </p:blipFill>
        <p:spPr>
          <a:xfrm>
            <a:off x="4553625" y="2876550"/>
            <a:ext cx="4008501" cy="1543950"/>
          </a:xfrm>
          <a:prstGeom prst="rect">
            <a:avLst/>
          </a:prstGeom>
          <a:noFill/>
          <a:ln>
            <a:noFill/>
          </a:ln>
        </p:spPr>
      </p:pic>
      <p:pic>
        <p:nvPicPr>
          <p:cNvPr id="171" name="Google Shape;171;p17"/>
          <p:cNvPicPr preferRelativeResize="0"/>
          <p:nvPr/>
        </p:nvPicPr>
        <p:blipFill>
          <a:blip r:embed="rId4">
            <a:alphaModFix/>
          </a:blip>
          <a:stretch>
            <a:fillRect/>
          </a:stretch>
        </p:blipFill>
        <p:spPr>
          <a:xfrm>
            <a:off x="819150" y="2743977"/>
            <a:ext cx="3426150" cy="559625"/>
          </a:xfrm>
          <a:prstGeom prst="rect">
            <a:avLst/>
          </a:prstGeom>
          <a:noFill/>
          <a:ln>
            <a:noFill/>
          </a:ln>
        </p:spPr>
      </p:pic>
      <p:sp>
        <p:nvSpPr>
          <p:cNvPr id="172" name="Google Shape;172;p17"/>
          <p:cNvSpPr txBox="1"/>
          <p:nvPr>
            <p:ph idx="1" type="body"/>
          </p:nvPr>
        </p:nvSpPr>
        <p:spPr>
          <a:xfrm>
            <a:off x="5694600" y="2105000"/>
            <a:ext cx="2300400" cy="440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b="1" lang="en" sz="1302"/>
              <a:t>80 / 20 split. Cannot use sklearn due to randomness</a:t>
            </a:r>
            <a:endParaRPr b="1" sz="1302"/>
          </a:p>
        </p:txBody>
      </p:sp>
      <p:pic>
        <p:nvPicPr>
          <p:cNvPr id="173" name="Google Shape;173;p17"/>
          <p:cNvPicPr preferRelativeResize="0"/>
          <p:nvPr/>
        </p:nvPicPr>
        <p:blipFill>
          <a:blip r:embed="rId5">
            <a:alphaModFix/>
          </a:blip>
          <a:stretch>
            <a:fillRect/>
          </a:stretch>
        </p:blipFill>
        <p:spPr>
          <a:xfrm>
            <a:off x="944375" y="3603800"/>
            <a:ext cx="816700" cy="816700"/>
          </a:xfrm>
          <a:prstGeom prst="rect">
            <a:avLst/>
          </a:prstGeom>
          <a:noFill/>
          <a:ln>
            <a:noFill/>
          </a:ln>
        </p:spPr>
      </p:pic>
      <p:pic>
        <p:nvPicPr>
          <p:cNvPr id="174" name="Google Shape;174;p17"/>
          <p:cNvPicPr preferRelativeResize="0"/>
          <p:nvPr/>
        </p:nvPicPr>
        <p:blipFill>
          <a:blip r:embed="rId6">
            <a:alphaModFix/>
          </a:blip>
          <a:stretch>
            <a:fillRect/>
          </a:stretch>
        </p:blipFill>
        <p:spPr>
          <a:xfrm>
            <a:off x="2656063" y="3510862"/>
            <a:ext cx="1002575" cy="100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 Random Forest Classifier </a:t>
            </a:r>
            <a:endParaRPr/>
          </a:p>
        </p:txBody>
      </p:sp>
      <p:sp>
        <p:nvSpPr>
          <p:cNvPr id="180" name="Google Shape;180;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900">
                <a:solidFill>
                  <a:srgbClr val="000000"/>
                </a:solidFill>
                <a:latin typeface="Roboto"/>
                <a:ea typeface="Roboto"/>
                <a:cs typeface="Roboto"/>
                <a:sym typeface="Roboto"/>
              </a:rPr>
              <a:t>Why Random Forest?</a:t>
            </a:r>
            <a:endParaRPr b="1" sz="1900">
              <a:solidFill>
                <a:srgbClr val="000000"/>
              </a:solidFill>
              <a:latin typeface="Roboto"/>
              <a:ea typeface="Roboto"/>
              <a:cs typeface="Roboto"/>
              <a:sym typeface="Roboto"/>
            </a:endParaRPr>
          </a:p>
          <a:p>
            <a:pPr indent="-330200" lvl="0" marL="457200" rtl="0" algn="l">
              <a:lnSpc>
                <a:spcPct val="150000"/>
              </a:lnSpc>
              <a:spcBef>
                <a:spcPts val="120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Ensemble Learning Method</a:t>
            </a:r>
            <a:endParaRPr sz="1600">
              <a:solidFill>
                <a:srgbClr val="000000"/>
              </a:solidFill>
              <a:latin typeface="Roboto"/>
              <a:ea typeface="Roboto"/>
              <a:cs typeface="Roboto"/>
              <a:sym typeface="Roboto"/>
            </a:endParaRPr>
          </a:p>
          <a:p>
            <a:pPr indent="-330200" lvl="0" marL="457200" rtl="0" algn="l">
              <a:lnSpc>
                <a:spcPct val="150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Effective at handling non-linear relationships</a:t>
            </a:r>
            <a:endParaRPr sz="1600">
              <a:solidFill>
                <a:srgbClr val="000000"/>
              </a:solidFill>
              <a:latin typeface="Roboto"/>
              <a:ea typeface="Roboto"/>
              <a:cs typeface="Roboto"/>
              <a:sym typeface="Roboto"/>
            </a:endParaRPr>
          </a:p>
          <a:p>
            <a:pPr indent="-330200" lvl="0" marL="457200" rtl="0" algn="l">
              <a:lnSpc>
                <a:spcPct val="150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Less likely to overfit</a:t>
            </a:r>
            <a:endParaRPr sz="1600">
              <a:solidFill>
                <a:srgbClr val="000000"/>
              </a:solidFill>
              <a:latin typeface="Roboto"/>
              <a:ea typeface="Roboto"/>
              <a:cs typeface="Roboto"/>
              <a:sym typeface="Roboto"/>
            </a:endParaRPr>
          </a:p>
          <a:p>
            <a:pPr indent="-330200" lvl="0" marL="457200" rtl="0" algn="l">
              <a:lnSpc>
                <a:spcPct val="150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Handle Large datasets</a:t>
            </a:r>
            <a:endParaRPr sz="1600">
              <a:solidFill>
                <a:srgbClr val="000000"/>
              </a:solidFill>
              <a:latin typeface="Roboto"/>
              <a:ea typeface="Roboto"/>
              <a:cs typeface="Roboto"/>
              <a:sym typeface="Roboto"/>
            </a:endParaRPr>
          </a:p>
        </p:txBody>
      </p:sp>
      <p:pic>
        <p:nvPicPr>
          <p:cNvPr id="181" name="Google Shape;181;p18"/>
          <p:cNvPicPr preferRelativeResize="0"/>
          <p:nvPr/>
        </p:nvPicPr>
        <p:blipFill>
          <a:blip r:embed="rId3">
            <a:alphaModFix/>
          </a:blip>
          <a:stretch>
            <a:fillRect/>
          </a:stretch>
        </p:blipFill>
        <p:spPr>
          <a:xfrm>
            <a:off x="6306825" y="1645550"/>
            <a:ext cx="1204975" cy="1204975"/>
          </a:xfrm>
          <a:prstGeom prst="rect">
            <a:avLst/>
          </a:prstGeom>
          <a:noFill/>
          <a:ln>
            <a:noFill/>
          </a:ln>
        </p:spPr>
      </p:pic>
      <p:pic>
        <p:nvPicPr>
          <p:cNvPr id="182" name="Google Shape;182;p18"/>
          <p:cNvPicPr preferRelativeResize="0"/>
          <p:nvPr/>
        </p:nvPicPr>
        <p:blipFill>
          <a:blip r:embed="rId4">
            <a:alphaModFix/>
          </a:blip>
          <a:stretch>
            <a:fillRect/>
          </a:stretch>
        </p:blipFill>
        <p:spPr>
          <a:xfrm>
            <a:off x="6306825" y="3452675"/>
            <a:ext cx="802200" cy="80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 Random Forest Classifier - Results</a:t>
            </a:r>
            <a:endParaRPr/>
          </a:p>
          <a:p>
            <a:pPr indent="0" lvl="0" marL="0" rtl="0" algn="l">
              <a:spcBef>
                <a:spcPts val="0"/>
              </a:spcBef>
              <a:spcAft>
                <a:spcPts val="0"/>
              </a:spcAft>
              <a:buNone/>
            </a:pPr>
            <a:r>
              <a:t/>
            </a:r>
            <a:endParaRPr/>
          </a:p>
        </p:txBody>
      </p:sp>
      <p:sp>
        <p:nvSpPr>
          <p:cNvPr id="188" name="Google Shape;188;p19"/>
          <p:cNvSpPr txBox="1"/>
          <p:nvPr>
            <p:ph idx="1" type="body"/>
          </p:nvPr>
        </p:nvSpPr>
        <p:spPr>
          <a:xfrm>
            <a:off x="579200" y="1448200"/>
            <a:ext cx="5138100" cy="3142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b="1" lang="en" sz="1437">
                <a:solidFill>
                  <a:srgbClr val="374151"/>
                </a:solidFill>
                <a:latin typeface="Roboto"/>
                <a:ea typeface="Roboto"/>
                <a:cs typeface="Roboto"/>
                <a:sym typeface="Roboto"/>
              </a:rPr>
              <a:t>Performance Metrics:</a:t>
            </a:r>
            <a:endParaRPr b="1" sz="1437">
              <a:solidFill>
                <a:srgbClr val="374151"/>
              </a:solidFill>
              <a:latin typeface="Roboto"/>
              <a:ea typeface="Roboto"/>
              <a:cs typeface="Roboto"/>
              <a:sym typeface="Roboto"/>
            </a:endParaRPr>
          </a:p>
          <a:p>
            <a:pPr indent="0" lvl="0" marL="0" rtl="0" algn="l">
              <a:lnSpc>
                <a:spcPct val="105000"/>
              </a:lnSpc>
              <a:spcBef>
                <a:spcPts val="1500"/>
              </a:spcBef>
              <a:spcAft>
                <a:spcPts val="0"/>
              </a:spcAft>
              <a:buSzPts val="523"/>
              <a:buNone/>
            </a:pPr>
            <a:r>
              <a:rPr lang="en" sz="1437">
                <a:solidFill>
                  <a:srgbClr val="374151"/>
                </a:solidFill>
                <a:latin typeface="Roboto"/>
                <a:ea typeface="Roboto"/>
                <a:cs typeface="Roboto"/>
                <a:sym typeface="Roboto"/>
              </a:rPr>
              <a:t>Visual representation of Accuracy, Precision, Recall, F1-Score.</a:t>
            </a:r>
            <a:endParaRPr sz="1265">
              <a:solidFill>
                <a:srgbClr val="374151"/>
              </a:solidFill>
              <a:latin typeface="Roboto"/>
              <a:ea typeface="Roboto"/>
              <a:cs typeface="Roboto"/>
              <a:sym typeface="Roboto"/>
            </a:endParaRPr>
          </a:p>
          <a:p>
            <a:pPr indent="-319895" lvl="0" marL="457200" rtl="0" algn="l">
              <a:lnSpc>
                <a:spcPct val="105000"/>
              </a:lnSpc>
              <a:spcBef>
                <a:spcPts val="1500"/>
              </a:spcBef>
              <a:spcAft>
                <a:spcPts val="0"/>
              </a:spcAft>
              <a:buClr>
                <a:srgbClr val="374151"/>
              </a:buClr>
              <a:buSzPts val="1438"/>
              <a:buFont typeface="Roboto"/>
              <a:buChar char="●"/>
            </a:pPr>
            <a:r>
              <a:rPr lang="en" sz="1437">
                <a:solidFill>
                  <a:srgbClr val="374151"/>
                </a:solidFill>
                <a:latin typeface="Roboto"/>
                <a:ea typeface="Roboto"/>
                <a:cs typeface="Roboto"/>
                <a:sym typeface="Roboto"/>
              </a:rPr>
              <a:t>Interpretation:</a:t>
            </a:r>
            <a:endParaRPr sz="1437">
              <a:solidFill>
                <a:srgbClr val="374151"/>
              </a:solidFill>
              <a:latin typeface="Roboto"/>
              <a:ea typeface="Roboto"/>
              <a:cs typeface="Roboto"/>
              <a:sym typeface="Roboto"/>
            </a:endParaRPr>
          </a:p>
          <a:p>
            <a:pPr indent="-319895" lvl="1" marL="914400" rtl="0" algn="l">
              <a:lnSpc>
                <a:spcPct val="105000"/>
              </a:lnSpc>
              <a:spcBef>
                <a:spcPts val="0"/>
              </a:spcBef>
              <a:spcAft>
                <a:spcPts val="0"/>
              </a:spcAft>
              <a:buClr>
                <a:srgbClr val="374151"/>
              </a:buClr>
              <a:buSzPts val="1438"/>
              <a:buFont typeface="Roboto"/>
              <a:buAutoNum type="alphaLcPeriod"/>
            </a:pPr>
            <a:r>
              <a:rPr lang="en" sz="1437">
                <a:solidFill>
                  <a:srgbClr val="374151"/>
                </a:solidFill>
                <a:latin typeface="Roboto"/>
                <a:ea typeface="Roboto"/>
                <a:cs typeface="Roboto"/>
                <a:sym typeface="Roboto"/>
              </a:rPr>
              <a:t>Moderate accuracy, indicating slightly better performance than random guessing.</a:t>
            </a:r>
            <a:endParaRPr sz="1437">
              <a:solidFill>
                <a:srgbClr val="374151"/>
              </a:solidFill>
              <a:latin typeface="Roboto"/>
              <a:ea typeface="Roboto"/>
              <a:cs typeface="Roboto"/>
              <a:sym typeface="Roboto"/>
            </a:endParaRPr>
          </a:p>
          <a:p>
            <a:pPr indent="-319895" lvl="1" marL="914400" rtl="0" algn="l">
              <a:lnSpc>
                <a:spcPct val="105000"/>
              </a:lnSpc>
              <a:spcBef>
                <a:spcPts val="0"/>
              </a:spcBef>
              <a:spcAft>
                <a:spcPts val="0"/>
              </a:spcAft>
              <a:buClr>
                <a:srgbClr val="374151"/>
              </a:buClr>
              <a:buSzPts val="1438"/>
              <a:buFont typeface="Roboto"/>
              <a:buAutoNum type="alphaLcPeriod"/>
            </a:pPr>
            <a:r>
              <a:rPr lang="en" sz="1437">
                <a:solidFill>
                  <a:srgbClr val="374151"/>
                </a:solidFill>
                <a:latin typeface="Roboto"/>
                <a:ea typeface="Roboto"/>
                <a:cs typeface="Roboto"/>
                <a:sym typeface="Roboto"/>
              </a:rPr>
              <a:t>A balance in Precision and Recall, but overall room for improvement.</a:t>
            </a:r>
            <a:endParaRPr sz="1170">
              <a:solidFill>
                <a:srgbClr val="EF4444"/>
              </a:solidFill>
              <a:latin typeface="Roboto"/>
              <a:ea typeface="Roboto"/>
              <a:cs typeface="Roboto"/>
              <a:sym typeface="Roboto"/>
            </a:endParaRPr>
          </a:p>
          <a:p>
            <a:pPr indent="0" lvl="0" marL="0" rtl="0" algn="l">
              <a:lnSpc>
                <a:spcPct val="105000"/>
              </a:lnSpc>
              <a:spcBef>
                <a:spcPts val="1500"/>
              </a:spcBef>
              <a:spcAft>
                <a:spcPts val="1200"/>
              </a:spcAft>
              <a:buSzPts val="523"/>
              <a:buNone/>
            </a:pPr>
            <a:r>
              <a:t/>
            </a:r>
            <a:endParaRPr sz="1217"/>
          </a:p>
        </p:txBody>
      </p:sp>
      <p:pic>
        <p:nvPicPr>
          <p:cNvPr id="189" name="Google Shape;189;p19"/>
          <p:cNvPicPr preferRelativeResize="0"/>
          <p:nvPr/>
        </p:nvPicPr>
        <p:blipFill>
          <a:blip r:embed="rId3">
            <a:alphaModFix/>
          </a:blip>
          <a:stretch>
            <a:fillRect/>
          </a:stretch>
        </p:blipFill>
        <p:spPr>
          <a:xfrm>
            <a:off x="5667475" y="1628413"/>
            <a:ext cx="3147550" cy="188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Model</a:t>
            </a:r>
            <a:endParaRPr/>
          </a:p>
          <a:p>
            <a:pPr indent="0" lvl="0" marL="0" rtl="0" algn="l">
              <a:spcBef>
                <a:spcPts val="0"/>
              </a:spcBef>
              <a:spcAft>
                <a:spcPts val="0"/>
              </a:spcAft>
              <a:buNone/>
            </a:pPr>
            <a:r>
              <a:t/>
            </a:r>
            <a:endParaRPr/>
          </a:p>
        </p:txBody>
      </p:sp>
      <p:sp>
        <p:nvSpPr>
          <p:cNvPr id="195" name="Google Shape;195;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1200"/>
              </a:spcBef>
              <a:spcAft>
                <a:spcPts val="0"/>
              </a:spcAft>
              <a:buClr>
                <a:srgbClr val="000000"/>
              </a:buClr>
              <a:buSzPct val="100000"/>
              <a:buFont typeface="Roboto"/>
              <a:buChar char="●"/>
            </a:pPr>
            <a:r>
              <a:rPr b="1" lang="en" sz="1800">
                <a:solidFill>
                  <a:srgbClr val="000000"/>
                </a:solidFill>
                <a:latin typeface="Roboto"/>
                <a:ea typeface="Roboto"/>
                <a:cs typeface="Roboto"/>
                <a:sym typeface="Roboto"/>
              </a:rPr>
              <a:t>Effective in High-Dimensional Spaces:</a:t>
            </a:r>
            <a:r>
              <a:rPr lang="en" sz="1800">
                <a:solidFill>
                  <a:srgbClr val="000000"/>
                </a:solidFill>
                <a:latin typeface="Roboto"/>
                <a:ea typeface="Roboto"/>
                <a:cs typeface="Roboto"/>
                <a:sym typeface="Roboto"/>
              </a:rPr>
              <a:t> </a:t>
            </a:r>
            <a:r>
              <a:rPr lang="en" sz="1800">
                <a:solidFill>
                  <a:srgbClr val="000000"/>
                </a:solidFill>
                <a:latin typeface="Roboto"/>
                <a:ea typeface="Roboto"/>
                <a:cs typeface="Roboto"/>
                <a:sym typeface="Roboto"/>
              </a:rPr>
              <a:t>SVMs perform well in high-dimensional spaces, which is important when dealing with financial data like Bitcoin prices that may involve multiple features.</a:t>
            </a:r>
            <a:endParaRPr sz="1800">
              <a:solidFill>
                <a:srgbClr val="000000"/>
              </a:solidFill>
              <a:latin typeface="Roboto"/>
              <a:ea typeface="Roboto"/>
              <a:cs typeface="Roboto"/>
              <a:sym typeface="Roboto"/>
            </a:endParaRPr>
          </a:p>
          <a:p>
            <a:pPr indent="-317182" lvl="0" marL="457200" rtl="0" algn="l">
              <a:spcBef>
                <a:spcPts val="0"/>
              </a:spcBef>
              <a:spcAft>
                <a:spcPts val="0"/>
              </a:spcAft>
              <a:buClr>
                <a:srgbClr val="000000"/>
              </a:buClr>
              <a:buSzPct val="100000"/>
              <a:buFont typeface="Roboto"/>
              <a:buChar char="●"/>
            </a:pPr>
            <a:r>
              <a:rPr b="1" lang="en" sz="1800">
                <a:solidFill>
                  <a:srgbClr val="000000"/>
                </a:solidFill>
                <a:latin typeface="Roboto"/>
                <a:ea typeface="Roboto"/>
                <a:cs typeface="Roboto"/>
                <a:sym typeface="Roboto"/>
              </a:rPr>
              <a:t>Handles Non-Linearity:</a:t>
            </a:r>
            <a:r>
              <a:rPr lang="en" sz="1800">
                <a:solidFill>
                  <a:srgbClr val="000000"/>
                </a:solidFill>
                <a:latin typeface="Roboto"/>
                <a:ea typeface="Roboto"/>
                <a:cs typeface="Roboto"/>
                <a:sym typeface="Roboto"/>
              </a:rPr>
              <a:t> </a:t>
            </a:r>
            <a:r>
              <a:rPr lang="en" sz="1800">
                <a:solidFill>
                  <a:srgbClr val="000000"/>
                </a:solidFill>
                <a:latin typeface="Roboto"/>
                <a:ea typeface="Roboto"/>
                <a:cs typeface="Roboto"/>
                <a:sym typeface="Roboto"/>
              </a:rPr>
              <a:t>SVMs can effectively handle non-linear relationships in data through the use of kernel functions. This is crucial in capturing complex patterns and relationships in Bitcoin price movements.</a:t>
            </a:r>
            <a:endParaRPr sz="1800">
              <a:solidFill>
                <a:srgbClr val="000000"/>
              </a:solidFill>
              <a:latin typeface="Roboto"/>
              <a:ea typeface="Roboto"/>
              <a:cs typeface="Roboto"/>
              <a:sym typeface="Roboto"/>
            </a:endParaRPr>
          </a:p>
          <a:p>
            <a:pPr indent="-317182" lvl="0" marL="457200" rtl="0" algn="l">
              <a:spcBef>
                <a:spcPts val="0"/>
              </a:spcBef>
              <a:spcAft>
                <a:spcPts val="0"/>
              </a:spcAft>
              <a:buClr>
                <a:srgbClr val="000000"/>
              </a:buClr>
              <a:buSzPct val="100000"/>
              <a:buFont typeface="Roboto"/>
              <a:buChar char="●"/>
            </a:pPr>
            <a:r>
              <a:rPr b="1" lang="en" sz="1800">
                <a:solidFill>
                  <a:srgbClr val="000000"/>
                </a:solidFill>
                <a:latin typeface="Roboto"/>
                <a:ea typeface="Roboto"/>
                <a:cs typeface="Roboto"/>
                <a:sym typeface="Roboto"/>
              </a:rPr>
              <a:t>Global Optimization: </a:t>
            </a:r>
            <a:r>
              <a:rPr lang="en" sz="1800">
                <a:solidFill>
                  <a:srgbClr val="000000"/>
                </a:solidFill>
                <a:latin typeface="Roboto"/>
                <a:ea typeface="Roboto"/>
                <a:cs typeface="Roboto"/>
                <a:sym typeface="Roboto"/>
              </a:rPr>
              <a:t>SVMs aim to find a global optimum, providing a robust solution for capturing trends in the data. This is important in financial forecasting where global patterns may be more critical than local fluctuations.</a:t>
            </a:r>
            <a:endParaRPr sz="1800">
              <a:solidFill>
                <a:srgbClr val="000000"/>
              </a:solidFill>
              <a:latin typeface="Roboto"/>
              <a:ea typeface="Roboto"/>
              <a:cs typeface="Roboto"/>
              <a:sym typeface="Roboto"/>
            </a:endParaRPr>
          </a:p>
          <a:p>
            <a:pPr indent="0" lvl="0" marL="0" rtl="0" algn="l">
              <a:spcBef>
                <a:spcPts val="1200"/>
              </a:spcBef>
              <a:spcAft>
                <a:spcPts val="0"/>
              </a:spcAft>
              <a:buNone/>
            </a:pPr>
            <a:r>
              <a:t/>
            </a:r>
            <a:endParaRPr sz="1200">
              <a:solidFill>
                <a:srgbClr val="EF4444"/>
              </a:solidFill>
              <a:latin typeface="Roboto"/>
              <a:ea typeface="Roboto"/>
              <a:cs typeface="Roboto"/>
              <a:sym typeface="Roboto"/>
            </a:endParaRPr>
          </a:p>
          <a:p>
            <a:pPr indent="0" lvl="0" marL="0" rtl="0" algn="l">
              <a:spcBef>
                <a:spcPts val="0"/>
              </a:spcBef>
              <a:spcAft>
                <a:spcPts val="1200"/>
              </a:spcAft>
              <a:buNone/>
            </a:pPr>
            <a:r>
              <a:t/>
            </a:r>
            <a:endParaRPr/>
          </a:p>
        </p:txBody>
      </p:sp>
      <p:pic>
        <p:nvPicPr>
          <p:cNvPr id="196" name="Google Shape;196;p20"/>
          <p:cNvPicPr preferRelativeResize="0"/>
          <p:nvPr/>
        </p:nvPicPr>
        <p:blipFill>
          <a:blip r:embed="rId3">
            <a:alphaModFix/>
          </a:blip>
          <a:stretch>
            <a:fillRect/>
          </a:stretch>
        </p:blipFill>
        <p:spPr>
          <a:xfrm>
            <a:off x="6807625" y="619000"/>
            <a:ext cx="1181201" cy="1181201"/>
          </a:xfrm>
          <a:prstGeom prst="rect">
            <a:avLst/>
          </a:prstGeom>
          <a:noFill/>
          <a:ln>
            <a:noFill/>
          </a:ln>
        </p:spPr>
      </p:pic>
      <p:pic>
        <p:nvPicPr>
          <p:cNvPr id="197" name="Google Shape;197;p20"/>
          <p:cNvPicPr preferRelativeResize="0"/>
          <p:nvPr/>
        </p:nvPicPr>
        <p:blipFill>
          <a:blip r:embed="rId4">
            <a:alphaModFix/>
          </a:blip>
          <a:stretch>
            <a:fillRect/>
          </a:stretch>
        </p:blipFill>
        <p:spPr>
          <a:xfrm>
            <a:off x="4351750" y="732300"/>
            <a:ext cx="954600" cy="95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2-SVM results</a:t>
            </a:r>
            <a:endParaRPr/>
          </a:p>
        </p:txBody>
      </p:sp>
      <p:sp>
        <p:nvSpPr>
          <p:cNvPr id="203" name="Google Shape;203;p21"/>
          <p:cNvSpPr txBox="1"/>
          <p:nvPr>
            <p:ph idx="1" type="body"/>
          </p:nvPr>
        </p:nvSpPr>
        <p:spPr>
          <a:xfrm>
            <a:off x="765250" y="1570200"/>
            <a:ext cx="41292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200">
                <a:solidFill>
                  <a:srgbClr val="374151"/>
                </a:solidFill>
                <a:latin typeface="Roboto"/>
                <a:ea typeface="Roboto"/>
                <a:cs typeface="Roboto"/>
                <a:sym typeface="Roboto"/>
              </a:rPr>
              <a:t>Confusion Matrix Overview:</a:t>
            </a:r>
            <a:endParaRPr sz="1200">
              <a:solidFill>
                <a:srgbClr val="374151"/>
              </a:solidFill>
              <a:latin typeface="Roboto"/>
              <a:ea typeface="Roboto"/>
              <a:cs typeface="Roboto"/>
              <a:sym typeface="Roboto"/>
            </a:endParaRPr>
          </a:p>
          <a:p>
            <a:pPr indent="-304800" lvl="0" marL="457200" rtl="0" algn="l">
              <a:lnSpc>
                <a:spcPct val="9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Interpretation:</a:t>
            </a:r>
            <a:endParaRPr sz="1200">
              <a:solidFill>
                <a:srgbClr val="374151"/>
              </a:solidFill>
              <a:latin typeface="Roboto"/>
              <a:ea typeface="Roboto"/>
              <a:cs typeface="Roboto"/>
              <a:sym typeface="Roboto"/>
            </a:endParaRPr>
          </a:p>
          <a:p>
            <a:pPr indent="-304800" lvl="1" marL="914400" rtl="0" algn="l">
              <a:lnSpc>
                <a:spcPct val="9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The model shows a bias towards predicting uptrends (high True Positive rate).</a:t>
            </a:r>
            <a:endParaRPr sz="1200">
              <a:solidFill>
                <a:srgbClr val="374151"/>
              </a:solidFill>
              <a:latin typeface="Roboto"/>
              <a:ea typeface="Roboto"/>
              <a:cs typeface="Roboto"/>
              <a:sym typeface="Roboto"/>
            </a:endParaRPr>
          </a:p>
          <a:p>
            <a:pPr indent="-304800" lvl="1" marL="914400" rtl="0" algn="l">
              <a:lnSpc>
                <a:spcPct val="9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Challenges in accurately predicting downtrends (high False Positive rate).</a:t>
            </a:r>
            <a:endParaRPr sz="1200">
              <a:solidFill>
                <a:srgbClr val="374151"/>
              </a:solidFill>
              <a:latin typeface="Roboto"/>
              <a:ea typeface="Roboto"/>
              <a:cs typeface="Roboto"/>
              <a:sym typeface="Roboto"/>
            </a:endParaRPr>
          </a:p>
          <a:p>
            <a:pPr indent="-304800" lvl="0" marL="457200" rtl="0" algn="l">
              <a:lnSpc>
                <a:spcPct val="9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SVM Model Metrics:</a:t>
            </a:r>
            <a:endParaRPr sz="1200">
              <a:solidFill>
                <a:srgbClr val="374151"/>
              </a:solidFill>
              <a:latin typeface="Roboto"/>
              <a:ea typeface="Roboto"/>
              <a:cs typeface="Roboto"/>
              <a:sym typeface="Roboto"/>
            </a:endParaRPr>
          </a:p>
          <a:p>
            <a:pPr indent="-304800" lvl="1" marL="914400" rtl="0" algn="l">
              <a:lnSpc>
                <a:spcPct val="9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Accuracy: ~46.9%.</a:t>
            </a:r>
            <a:endParaRPr sz="1200">
              <a:solidFill>
                <a:srgbClr val="374151"/>
              </a:solidFill>
              <a:latin typeface="Roboto"/>
              <a:ea typeface="Roboto"/>
              <a:cs typeface="Roboto"/>
              <a:sym typeface="Roboto"/>
            </a:endParaRPr>
          </a:p>
          <a:p>
            <a:pPr indent="-304800" lvl="1" marL="914400" rtl="0" algn="l">
              <a:lnSpc>
                <a:spcPct val="9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Precision, Recall, F1-Score for 'Down' and 'Up' trends.</a:t>
            </a:r>
            <a:endParaRPr sz="1200">
              <a:solidFill>
                <a:srgbClr val="374151"/>
              </a:solidFill>
              <a:latin typeface="Roboto"/>
              <a:ea typeface="Roboto"/>
              <a:cs typeface="Roboto"/>
              <a:sym typeface="Roboto"/>
            </a:endParaRPr>
          </a:p>
          <a:p>
            <a:pPr indent="-304800" lvl="0" marL="457200" rtl="0" algn="l">
              <a:lnSpc>
                <a:spcPct val="9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Analysis:</a:t>
            </a:r>
            <a:endParaRPr sz="1200">
              <a:solidFill>
                <a:srgbClr val="374151"/>
              </a:solidFill>
              <a:latin typeface="Roboto"/>
              <a:ea typeface="Roboto"/>
              <a:cs typeface="Roboto"/>
              <a:sym typeface="Roboto"/>
            </a:endParaRPr>
          </a:p>
          <a:p>
            <a:pPr indent="-304800" lvl="1" marL="914400" rtl="0" algn="l">
              <a:lnSpc>
                <a:spcPct val="9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Lower accuracy compared to the Random Forest model.</a:t>
            </a:r>
            <a:endParaRPr sz="1200">
              <a:solidFill>
                <a:srgbClr val="374151"/>
              </a:solidFill>
              <a:latin typeface="Roboto"/>
              <a:ea typeface="Roboto"/>
              <a:cs typeface="Roboto"/>
              <a:sym typeface="Roboto"/>
            </a:endParaRPr>
          </a:p>
          <a:p>
            <a:pPr indent="-304800" lvl="1" marL="914400" rtl="0" algn="l">
              <a:lnSpc>
                <a:spcPct val="9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Precision and Recall trade-off evident, with higher recall for uptrends.</a:t>
            </a:r>
            <a:endParaRPr sz="1200">
              <a:solidFill>
                <a:srgbClr val="374151"/>
              </a:solidFill>
              <a:latin typeface="Roboto"/>
              <a:ea typeface="Roboto"/>
              <a:cs typeface="Roboto"/>
              <a:sym typeface="Roboto"/>
            </a:endParaRPr>
          </a:p>
          <a:p>
            <a:pPr indent="0" lvl="0" marL="914400" rtl="0" algn="l">
              <a:lnSpc>
                <a:spcPct val="95000"/>
              </a:lnSpc>
              <a:spcBef>
                <a:spcPts val="1500"/>
              </a:spcBef>
              <a:spcAft>
                <a:spcPts val="0"/>
              </a:spcAft>
              <a:buSzPts val="275"/>
              <a:buNone/>
            </a:pPr>
            <a:r>
              <a:t/>
            </a:r>
            <a:endParaRPr sz="200">
              <a:solidFill>
                <a:srgbClr val="374151"/>
              </a:solidFill>
              <a:latin typeface="Roboto"/>
              <a:ea typeface="Roboto"/>
              <a:cs typeface="Roboto"/>
              <a:sym typeface="Roboto"/>
            </a:endParaRPr>
          </a:p>
          <a:p>
            <a:pPr indent="-234950" lvl="0" marL="457200" rtl="0" algn="l">
              <a:lnSpc>
                <a:spcPct val="95000"/>
              </a:lnSpc>
              <a:spcBef>
                <a:spcPts val="1500"/>
              </a:spcBef>
              <a:spcAft>
                <a:spcPts val="0"/>
              </a:spcAft>
              <a:buClr>
                <a:srgbClr val="EF4444"/>
              </a:buClr>
              <a:buSzPts val="100"/>
              <a:buFont typeface="Roboto"/>
              <a:buChar char="●"/>
            </a:pPr>
            <a:r>
              <a:t/>
            </a:r>
            <a:endParaRPr sz="100">
              <a:solidFill>
                <a:srgbClr val="EF4444"/>
              </a:solidFill>
              <a:latin typeface="Roboto"/>
              <a:ea typeface="Roboto"/>
              <a:cs typeface="Roboto"/>
              <a:sym typeface="Roboto"/>
            </a:endParaRPr>
          </a:p>
          <a:p>
            <a:pPr indent="0" lvl="0" marL="0" rtl="0" algn="l">
              <a:lnSpc>
                <a:spcPct val="95000"/>
              </a:lnSpc>
              <a:spcBef>
                <a:spcPts val="1500"/>
              </a:spcBef>
              <a:spcAft>
                <a:spcPts val="1200"/>
              </a:spcAft>
              <a:buSzPts val="275"/>
              <a:buNone/>
            </a:pPr>
            <a:r>
              <a:t/>
            </a:r>
            <a:endParaRPr sz="125"/>
          </a:p>
        </p:txBody>
      </p:sp>
      <p:pic>
        <p:nvPicPr>
          <p:cNvPr id="204" name="Google Shape;204;p21"/>
          <p:cNvPicPr preferRelativeResize="0"/>
          <p:nvPr/>
        </p:nvPicPr>
        <p:blipFill>
          <a:blip r:embed="rId3">
            <a:alphaModFix/>
          </a:blip>
          <a:stretch>
            <a:fillRect/>
          </a:stretch>
        </p:blipFill>
        <p:spPr>
          <a:xfrm>
            <a:off x="5134373" y="1431225"/>
            <a:ext cx="3773676" cy="281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