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60" r:id="rId4"/>
    <p:sldId id="261" r:id="rId5"/>
    <p:sldId id="263" r:id="rId6"/>
    <p:sldId id="264" r:id="rId7"/>
    <p:sldId id="265" r:id="rId8"/>
    <p:sldId id="262" r:id="rId9"/>
    <p:sldId id="269" r:id="rId10"/>
    <p:sldId id="266" r:id="rId11"/>
    <p:sldId id="267" r:id="rId12"/>
    <p:sldId id="268" r:id="rId13"/>
    <p:sldId id="271" r:id="rId14"/>
    <p:sldId id="272" r:id="rId15"/>
    <p:sldId id="273" r:id="rId16"/>
    <p:sldId id="270" r:id="rId17"/>
    <p:sldId id="274" r:id="rId18"/>
    <p:sldId id="275" r:id="rId19"/>
    <p:sldId id="381" r:id="rId20"/>
    <p:sldId id="382" r:id="rId21"/>
    <p:sldId id="383" r:id="rId22"/>
    <p:sldId id="384" r:id="rId23"/>
    <p:sldId id="385" r:id="rId24"/>
    <p:sldId id="387" r:id="rId25"/>
    <p:sldId id="280" r:id="rId26"/>
    <p:sldId id="281" r:id="rId27"/>
    <p:sldId id="325" r:id="rId28"/>
    <p:sldId id="326" r:id="rId29"/>
    <p:sldId id="327" r:id="rId30"/>
    <p:sldId id="328" r:id="rId31"/>
    <p:sldId id="276" r:id="rId32"/>
    <p:sldId id="277" r:id="rId33"/>
    <p:sldId id="278" r:id="rId34"/>
    <p:sldId id="279" r:id="rId35"/>
    <p:sldId id="282" r:id="rId36"/>
    <p:sldId id="289" r:id="rId37"/>
    <p:sldId id="288" r:id="rId38"/>
    <p:sldId id="283" r:id="rId39"/>
    <p:sldId id="284" r:id="rId40"/>
    <p:sldId id="285" r:id="rId41"/>
    <p:sldId id="286" r:id="rId42"/>
    <p:sldId id="291" r:id="rId43"/>
    <p:sldId id="292" r:id="rId44"/>
    <p:sldId id="293" r:id="rId45"/>
    <p:sldId id="287" r:id="rId46"/>
    <p:sldId id="295" r:id="rId47"/>
    <p:sldId id="296" r:id="rId48"/>
    <p:sldId id="290" r:id="rId49"/>
    <p:sldId id="298" r:id="rId50"/>
    <p:sldId id="300" r:id="rId51"/>
    <p:sldId id="303" r:id="rId52"/>
    <p:sldId id="301" r:id="rId53"/>
    <p:sldId id="302" r:id="rId54"/>
    <p:sldId id="299" r:id="rId55"/>
    <p:sldId id="304" r:id="rId56"/>
    <p:sldId id="305" r:id="rId57"/>
    <p:sldId id="306" r:id="rId58"/>
    <p:sldId id="307" r:id="rId59"/>
    <p:sldId id="308" r:id="rId60"/>
    <p:sldId id="311" r:id="rId61"/>
    <p:sldId id="312" r:id="rId62"/>
    <p:sldId id="309" r:id="rId63"/>
    <p:sldId id="322" r:id="rId64"/>
    <p:sldId id="323" r:id="rId65"/>
    <p:sldId id="310" r:id="rId66"/>
    <p:sldId id="314" r:id="rId67"/>
    <p:sldId id="316" r:id="rId68"/>
    <p:sldId id="315" r:id="rId69"/>
    <p:sldId id="317" r:id="rId70"/>
    <p:sldId id="319" r:id="rId71"/>
    <p:sldId id="318" r:id="rId72"/>
    <p:sldId id="324" r:id="rId73"/>
    <p:sldId id="320" r:id="rId74"/>
    <p:sldId id="321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66" r:id="rId105"/>
    <p:sldId id="358" r:id="rId106"/>
    <p:sldId id="359" r:id="rId107"/>
    <p:sldId id="360" r:id="rId108"/>
    <p:sldId id="361" r:id="rId109"/>
    <p:sldId id="362" r:id="rId110"/>
    <p:sldId id="363" r:id="rId111"/>
    <p:sldId id="364" r:id="rId112"/>
    <p:sldId id="365" r:id="rId113"/>
    <p:sldId id="367" r:id="rId114"/>
    <p:sldId id="372" r:id="rId115"/>
    <p:sldId id="368" r:id="rId116"/>
    <p:sldId id="371" r:id="rId117"/>
    <p:sldId id="370" r:id="rId118"/>
    <p:sldId id="373" r:id="rId119"/>
    <p:sldId id="374" r:id="rId120"/>
    <p:sldId id="375" r:id="rId121"/>
    <p:sldId id="379" r:id="rId122"/>
    <p:sldId id="380" r:id="rId123"/>
    <p:sldId id="376" r:id="rId124"/>
    <p:sldId id="377" r:id="rId125"/>
    <p:sldId id="378" r:id="rId12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BBBDC4-D5DF-4088-A3EF-0B40E11BF741}">
          <p14:sldIdLst>
            <p14:sldId id="256"/>
            <p14:sldId id="257"/>
            <p14:sldId id="260"/>
            <p14:sldId id="261"/>
            <p14:sldId id="263"/>
            <p14:sldId id="264"/>
            <p14:sldId id="265"/>
            <p14:sldId id="262"/>
            <p14:sldId id="269"/>
            <p14:sldId id="266"/>
            <p14:sldId id="267"/>
            <p14:sldId id="268"/>
            <p14:sldId id="271"/>
            <p14:sldId id="272"/>
            <p14:sldId id="273"/>
            <p14:sldId id="270"/>
            <p14:sldId id="274"/>
            <p14:sldId id="275"/>
            <p14:sldId id="381"/>
            <p14:sldId id="382"/>
            <p14:sldId id="383"/>
            <p14:sldId id="384"/>
            <p14:sldId id="385"/>
            <p14:sldId id="387"/>
            <p14:sldId id="280"/>
            <p14:sldId id="281"/>
            <p14:sldId id="325"/>
            <p14:sldId id="326"/>
            <p14:sldId id="327"/>
            <p14:sldId id="328"/>
            <p14:sldId id="276"/>
            <p14:sldId id="277"/>
            <p14:sldId id="278"/>
            <p14:sldId id="279"/>
            <p14:sldId id="282"/>
            <p14:sldId id="289"/>
            <p14:sldId id="288"/>
            <p14:sldId id="283"/>
            <p14:sldId id="284"/>
            <p14:sldId id="285"/>
            <p14:sldId id="286"/>
            <p14:sldId id="291"/>
            <p14:sldId id="292"/>
            <p14:sldId id="293"/>
            <p14:sldId id="287"/>
            <p14:sldId id="295"/>
            <p14:sldId id="296"/>
            <p14:sldId id="290"/>
            <p14:sldId id="298"/>
            <p14:sldId id="300"/>
            <p14:sldId id="303"/>
            <p14:sldId id="301"/>
            <p14:sldId id="302"/>
            <p14:sldId id="299"/>
            <p14:sldId id="304"/>
            <p14:sldId id="305"/>
            <p14:sldId id="306"/>
            <p14:sldId id="307"/>
            <p14:sldId id="308"/>
            <p14:sldId id="311"/>
            <p14:sldId id="312"/>
            <p14:sldId id="309"/>
            <p14:sldId id="322"/>
            <p14:sldId id="323"/>
            <p14:sldId id="310"/>
            <p14:sldId id="314"/>
            <p14:sldId id="316"/>
            <p14:sldId id="315"/>
            <p14:sldId id="317"/>
            <p14:sldId id="319"/>
            <p14:sldId id="318"/>
            <p14:sldId id="324"/>
            <p14:sldId id="320"/>
            <p14:sldId id="321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66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7"/>
            <p14:sldId id="372"/>
            <p14:sldId id="368"/>
            <p14:sldId id="371"/>
            <p14:sldId id="370"/>
            <p14:sldId id="373"/>
            <p14:sldId id="374"/>
            <p14:sldId id="375"/>
            <p14:sldId id="379"/>
            <p14:sldId id="380"/>
            <p14:sldId id="376"/>
            <p14:sldId id="377"/>
            <p14:sldId id="378"/>
          </p14:sldIdLst>
        </p14:section>
        <p14:section name="Untitled Section" id="{4E75F4CB-4B66-497E-A0D5-70D8BADE88F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30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413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3135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6918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634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9833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859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819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657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876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885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96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059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2017. 10. 11.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880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70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2017. 10. 11.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967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AA5B5-5AC6-4B5D-A2F6-075E82429DD2}" type="datetimeFigureOut">
              <a:rPr lang="hu-HU" smtClean="0"/>
              <a:t>2017. 10. 11.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135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12.png"/><Relationship Id="rId21" Type="http://schemas.openxmlformats.org/officeDocument/2006/relationships/image" Target="../media/image115.png"/><Relationship Id="rId17" Type="http://schemas.openxmlformats.org/officeDocument/2006/relationships/image" Target="../media/image111.png"/><Relationship Id="rId25" Type="http://schemas.openxmlformats.org/officeDocument/2006/relationships/image" Target="../media/image119.png"/><Relationship Id="rId16" Type="http://schemas.openxmlformats.org/officeDocument/2006/relationships/image" Target="../media/image110.png"/><Relationship Id="rId20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18.png"/><Relationship Id="rId15" Type="http://schemas.openxmlformats.org/officeDocument/2006/relationships/image" Target="../media/image109.png"/><Relationship Id="rId23" Type="http://schemas.openxmlformats.org/officeDocument/2006/relationships/image" Target="../media/image117.png"/><Relationship Id="rId19" Type="http://schemas.openxmlformats.org/officeDocument/2006/relationships/image" Target="../media/image113.png"/><Relationship Id="rId14" Type="http://schemas.openxmlformats.org/officeDocument/2006/relationships/image" Target="../media/image108.png"/><Relationship Id="rId22" Type="http://schemas.openxmlformats.org/officeDocument/2006/relationships/image" Target="../media/image116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7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0" Type="http://schemas.openxmlformats.org/officeDocument/2006/relationships/image" Target="../media/image78.png"/><Relationship Id="rId9" Type="http://schemas.openxmlformats.org/officeDocument/2006/relationships/image" Target="../media/image77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INTRODUCTION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QUANTITATIVE FINANCE IN PYTHON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7441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basics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05232" y="1515762"/>
            <a:ext cx="994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STOCKS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117128" y="5450041"/>
            <a:ext cx="6001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  <a:r>
              <a:rPr lang="hu-HU" dirty="0" smtClean="0"/>
              <a:t>Investing in stocks is quite risky: it depends on </a:t>
            </a:r>
          </a:p>
          <a:p>
            <a:r>
              <a:rPr lang="hu-HU" dirty="0"/>
              <a:t>	</a:t>
            </a:r>
            <a:r>
              <a:rPr lang="hu-HU" dirty="0" smtClean="0"/>
              <a:t>	the volatility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999" y="1861749"/>
            <a:ext cx="7393923" cy="367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Black-Scholes Model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26292" y="1270000"/>
            <a:ext cx="808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Solution to Black-Scholes equation</a:t>
            </a:r>
            <a:r>
              <a:rPr lang="hu-HU" dirty="0" smtClean="0"/>
              <a:t>: no dividend yields on the underlying 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2421924" y="2073831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N(x) = </a:t>
            </a:r>
            <a:endParaRPr lang="hu-H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84903" y="1926194"/>
                <a:ext cx="701731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l-GR" b="1" i="1" smtClean="0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03" y="1926194"/>
                <a:ext cx="701731" cy="66460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4339675" y="2151861"/>
            <a:ext cx="22762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hu-HU" sz="1600" b="1" dirty="0" smtClean="0"/>
              <a:t>dz</a:t>
            </a:r>
            <a:endParaRPr lang="hu-HU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503373" y="1807091"/>
                <a:ext cx="924740" cy="902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hu-HU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brk m:alnAt="24"/>
                            </m:rPr>
                            <a:rPr lang="hu-HU" b="1" i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sup>
                        <m:e>
                          <m:sSup>
                            <m:sSupPr>
                              <m:ctrlP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hu-HU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num>
                                <m:den>
                                  <m:r>
                                    <a:rPr lang="hu-HU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73" y="1807091"/>
                <a:ext cx="924740" cy="9028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4200964" y="1918447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b="1" dirty="0" smtClean="0"/>
              <a:t>2</a:t>
            </a:r>
            <a:endParaRPr lang="hu-HU" sz="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44135" y="2110963"/>
            <a:ext cx="314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standard normal distribution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50710" y="2877661"/>
            <a:ext cx="698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CALL OPTION</a:t>
            </a:r>
            <a:r>
              <a:rPr lang="hu-HU" dirty="0" smtClean="0"/>
              <a:t>					</a:t>
            </a:r>
            <a:r>
              <a:rPr lang="hu-HU" b="1" u="sng" dirty="0" smtClean="0"/>
              <a:t>PUT OPTION</a:t>
            </a:r>
            <a:endParaRPr lang="hu-HU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93317" y="4249875"/>
                <a:ext cx="2533579" cy="651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d</a:t>
                </a:r>
                <a:r>
                  <a:rPr lang="hu-HU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hu-HU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hu-HU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d>
                              <m:dPr>
                                <m:ctrlPr>
                                  <a:rPr lang="hu-HU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hu-HU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u-HU" b="1" i="0" smtClean="0"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  <m:r>
                                      <a:rPr lang="hu-HU" b="1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hu-HU" b="1" i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hu-HU" b="1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hu-HU" b="1" i="0" smtClean="0">
                                        <a:latin typeface="Cambria Math" panose="02040503050406030204" pitchFamily="18" charset="0"/>
                                      </a:rPr>
                                      <m:t>𝐄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hu-HU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hu-HU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b="1" i="0" smtClean="0">
                            <a:latin typeface="Cambria Math" panose="02040503050406030204" pitchFamily="18" charset="0"/>
                          </a:rPr>
                          <m:t>𝛔</m:t>
                        </m:r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   )(</m:t>
                        </m:r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l-GR" b="1" i="0" smtClean="0">
                            <a:latin typeface="Cambria Math" panose="02040503050406030204" pitchFamily="18" charset="0"/>
                          </a:rPr>
                          <m:t>𝛔</m:t>
                        </m:r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hu-HU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hu-HU" b="1" i="0" smtClean="0">
                                <a:latin typeface="Cambria Math" panose="02040503050406030204" pitchFamily="18" charset="0"/>
                              </a:rPr>
                              <m:t>𝐓</m:t>
                            </m:r>
                            <m:r>
                              <a:rPr lang="hu-HU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e>
                        </m:rad>
                      </m:den>
                    </m:f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317" y="4249875"/>
                <a:ext cx="2533579" cy="651973"/>
              </a:xfrm>
              <a:prstGeom prst="rect">
                <a:avLst/>
              </a:prstGeom>
              <a:blipFill rotWithShape="0">
                <a:blip r:embed="rId4"/>
                <a:stretch>
                  <a:fillRect l="-216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4019022" y="4575861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585799" y="4287440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893317" y="4947651"/>
                <a:ext cx="1960088" cy="394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d  = d  – </a:t>
                </a:r>
                <a:r>
                  <a:rPr lang="el-GR" b="1" dirty="0" smtClean="0"/>
                  <a:t>σ</a:t>
                </a:r>
                <a:r>
                  <a:rPr lang="hu-HU" b="1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</m:rad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317" y="4947651"/>
                <a:ext cx="1960088" cy="394532"/>
              </a:xfrm>
              <a:prstGeom prst="rect">
                <a:avLst/>
              </a:prstGeom>
              <a:blipFill rotWithShape="0">
                <a:blip r:embed="rId5"/>
                <a:stretch>
                  <a:fillRect l="-2804" t="-3125" b="-25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4034918" y="512407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482525" y="512407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069000" y="3525666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7C80"/>
                </a:solidFill>
              </a:rPr>
              <a:t>S(0)N(d ) – E e        N(d )</a:t>
            </a:r>
            <a:endParaRPr lang="hu-HU" b="1" dirty="0">
              <a:solidFill>
                <a:srgbClr val="FF7C8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70857" y="3692485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b="1" dirty="0" smtClean="0">
                <a:solidFill>
                  <a:srgbClr val="FF7C80"/>
                </a:solidFill>
              </a:rPr>
              <a:t>2</a:t>
            </a:r>
            <a:endParaRPr lang="hu-HU" sz="1000" b="1" dirty="0">
              <a:solidFill>
                <a:srgbClr val="FF7C8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60461" y="3684760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b="1" dirty="0" smtClean="0">
                <a:solidFill>
                  <a:srgbClr val="FF7C80"/>
                </a:solidFill>
              </a:rPr>
              <a:t>1</a:t>
            </a:r>
            <a:endParaRPr lang="hu-HU" sz="1000" b="1" dirty="0">
              <a:solidFill>
                <a:srgbClr val="FF7C8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33949" y="3443086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-r(T-t)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26896" y="3525666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7C80"/>
                </a:solidFill>
              </a:rPr>
              <a:t>-S(0)N(-d ) + E e        N(-d )</a:t>
            </a:r>
            <a:endParaRPr lang="hu-HU" b="1" dirty="0">
              <a:solidFill>
                <a:srgbClr val="FF7C8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33558" y="3692485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b="1" dirty="0" smtClean="0">
                <a:solidFill>
                  <a:srgbClr val="FF7C80"/>
                </a:solidFill>
              </a:rPr>
              <a:t>2</a:t>
            </a:r>
            <a:endParaRPr lang="hu-HU" sz="1000" b="1" dirty="0">
              <a:solidFill>
                <a:srgbClr val="FF7C8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383116" y="3684760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b="1" dirty="0" smtClean="0">
                <a:solidFill>
                  <a:srgbClr val="FF7C80"/>
                </a:solidFill>
              </a:rPr>
              <a:t>1</a:t>
            </a:r>
            <a:endParaRPr lang="hu-HU" sz="1000" b="1" dirty="0">
              <a:solidFill>
                <a:srgbClr val="FF7C8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147221" y="3443086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-r(T-t)</a:t>
            </a:r>
            <a:endParaRPr lang="hu-HU" sz="1400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97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The Greeks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309816" y="1334529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1.) </a:t>
            </a:r>
            <a:r>
              <a:rPr lang="hu-HU" b="1" u="sng" dirty="0" smtClean="0"/>
              <a:t>Delta</a:t>
            </a:r>
            <a:r>
              <a:rPr lang="hu-HU" dirty="0" smtClean="0"/>
              <a:t>: </a:t>
            </a:r>
            <a:r>
              <a:rPr lang="hu-H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𝛥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96997" y="2593207"/>
                <a:ext cx="1617769" cy="542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20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𝛥</a:t>
                </a:r>
                <a14:m>
                  <m:oMath xmlns:m="http://schemas.openxmlformats.org/officeDocument/2006/math">
                    <m:r>
                      <a:rPr lang="hu-HU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den>
                    </m:f>
                  </m:oMath>
                </a14:m>
                <a:r>
                  <a:rPr lang="hu-HU" sz="2400" b="1" dirty="0" smtClean="0">
                    <a:solidFill>
                      <a:schemeClr val="tx1"/>
                    </a:solidFill>
                  </a:rPr>
                  <a:t> </a:t>
                </a:r>
                <a:endParaRPr lang="hu-HU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997" y="2593207"/>
                <a:ext cx="1617769" cy="542071"/>
              </a:xfrm>
              <a:prstGeom prst="rect">
                <a:avLst/>
              </a:prstGeom>
              <a:blipFill rotWithShape="0">
                <a:blip r:embed="rId2"/>
                <a:stretch>
                  <a:fillRect l="-4151" b="-561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248930" y="1930400"/>
            <a:ext cx="6035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delta of an option/portfolio is the sensitivity of the </a:t>
            </a:r>
          </a:p>
          <a:p>
            <a:r>
              <a:rPr lang="hu-HU" dirty="0"/>
              <a:t>	</a:t>
            </a:r>
            <a:r>
              <a:rPr lang="hu-HU" dirty="0" smtClean="0"/>
              <a:t>option/portfolio to the underlying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3313733" y="3251200"/>
            <a:ext cx="5202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the delta of a portfolio is the sum of deltas of </a:t>
            </a:r>
          </a:p>
          <a:p>
            <a:r>
              <a:rPr lang="hu-HU" dirty="0"/>
              <a:t> </a:t>
            </a:r>
            <a:r>
              <a:rPr lang="hu-HU" dirty="0" smtClean="0"/>
              <a:t>     all individual positions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2940908" y="4242486"/>
            <a:ext cx="5890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it is important when dealing with delta-hedging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	We can eliminate risk if we make sure delta is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equals to the derivative !!!</a:t>
            </a:r>
            <a:endParaRPr lang="hu-H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3401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The Greeks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309816" y="1334529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2.) </a:t>
            </a:r>
            <a:r>
              <a:rPr lang="hu-HU" b="1" u="sng" dirty="0" smtClean="0"/>
              <a:t>Gamma</a:t>
            </a:r>
            <a:r>
              <a:rPr lang="hu-HU" dirty="0" smtClean="0"/>
              <a:t>: </a:t>
            </a:r>
            <a:r>
              <a:rPr lang="hu-H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𝛤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96997" y="2593207"/>
                <a:ext cx="1617769" cy="542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20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𝛤</a:t>
                </a:r>
                <a14:m>
                  <m:oMath xmlns:m="http://schemas.openxmlformats.org/officeDocument/2006/math">
                    <m:r>
                      <a:rPr lang="hu-HU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</m:den>
                    </m:f>
                  </m:oMath>
                </a14:m>
                <a:r>
                  <a:rPr lang="hu-HU" sz="2400" b="1" dirty="0" smtClean="0">
                    <a:solidFill>
                      <a:schemeClr val="tx1"/>
                    </a:solidFill>
                  </a:rPr>
                  <a:t> </a:t>
                </a:r>
                <a:endParaRPr lang="hu-HU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997" y="2593207"/>
                <a:ext cx="1617769" cy="542071"/>
              </a:xfrm>
              <a:prstGeom prst="rect">
                <a:avLst/>
              </a:prstGeom>
              <a:blipFill rotWithShape="0">
                <a:blip r:embed="rId2"/>
                <a:stretch>
                  <a:fillRect l="-4151" b="-561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248930" y="1930400"/>
            <a:ext cx="6607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gamma of an option/portfolio is second derivative of the </a:t>
            </a:r>
          </a:p>
          <a:p>
            <a:r>
              <a:rPr lang="hu-HU" dirty="0"/>
              <a:t>	</a:t>
            </a:r>
            <a:r>
              <a:rPr lang="hu-HU" dirty="0" smtClean="0"/>
              <a:t>position with respect to the underlying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3313733" y="3251200"/>
            <a:ext cx="434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basically it is the sensitivity of </a:t>
            </a:r>
            <a:r>
              <a:rPr lang="hu-HU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𝛥</a:t>
            </a:r>
            <a:r>
              <a:rPr lang="hu-HU" dirty="0" smtClean="0"/>
              <a:t> delta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2331309" y="3658197"/>
            <a:ext cx="7282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gamma is a measure of how often a position must be rehedged in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order to maintain a delta-neural position</a:t>
            </a: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26773" y="2535541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36431" y="2823992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45689" y="4344040"/>
            <a:ext cx="79111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Delta-neutral</a:t>
            </a:r>
            <a:r>
              <a:rPr lang="hu-HU" dirty="0" smtClean="0"/>
              <a:t>: it means the portfolio value remains unchanged when small</a:t>
            </a:r>
          </a:p>
          <a:p>
            <a:r>
              <a:rPr lang="hu-HU" dirty="0"/>
              <a:t>	</a:t>
            </a:r>
            <a:r>
              <a:rPr lang="hu-HU" dirty="0" smtClean="0"/>
              <a:t>changes occur in the value of the underlying</a:t>
            </a:r>
          </a:p>
          <a:p>
            <a:r>
              <a:rPr lang="hu-HU" dirty="0"/>
              <a:t>	</a:t>
            </a:r>
            <a:r>
              <a:rPr lang="hu-HU" dirty="0" smtClean="0"/>
              <a:t>	This is what Black-Scholes model about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7025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The Greeks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309816" y="1334529"/>
            <a:ext cx="149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3.) </a:t>
            </a:r>
            <a:r>
              <a:rPr lang="hu-HU" b="1" u="sng" dirty="0" smtClean="0"/>
              <a:t>Theta</a:t>
            </a:r>
            <a:r>
              <a:rPr lang="hu-HU" dirty="0" smtClean="0"/>
              <a:t>: </a:t>
            </a:r>
            <a:r>
              <a:rPr lang="hu-H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𝛩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01259" y="2445218"/>
                <a:ext cx="1617769" cy="542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20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𝛩</a:t>
                </a:r>
                <a14:m>
                  <m:oMath xmlns:m="http://schemas.openxmlformats.org/officeDocument/2006/math">
                    <m:r>
                      <a:rPr lang="hu-HU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</m:t>
                        </m:r>
                      </m:den>
                    </m:f>
                  </m:oMath>
                </a14:m>
                <a:r>
                  <a:rPr lang="hu-HU" sz="2400" b="1" dirty="0" smtClean="0">
                    <a:solidFill>
                      <a:schemeClr val="tx1"/>
                    </a:solidFill>
                  </a:rPr>
                  <a:t> </a:t>
                </a:r>
                <a:endParaRPr lang="hu-HU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259" y="2445218"/>
                <a:ext cx="1617769" cy="542071"/>
              </a:xfrm>
              <a:prstGeom prst="rect">
                <a:avLst/>
              </a:prstGeom>
              <a:blipFill rotWithShape="0">
                <a:blip r:embed="rId2"/>
                <a:stretch>
                  <a:fillRect l="-3774" b="-561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248930" y="1930400"/>
            <a:ext cx="616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Theta is the rate of change of the option price with time: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260839" y="4431657"/>
                <a:ext cx="1617769" cy="632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el-GR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𝛔</m:t>
                        </m:r>
                      </m:den>
                    </m:f>
                  </m:oMath>
                </a14:m>
                <a:r>
                  <a:rPr lang="hu-HU" sz="2400" b="1" dirty="0" smtClean="0">
                    <a:solidFill>
                      <a:schemeClr val="tx1"/>
                    </a:solidFill>
                  </a:rPr>
                  <a:t> </a:t>
                </a:r>
                <a:endParaRPr lang="hu-HU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839" y="4431657"/>
                <a:ext cx="1617769" cy="6320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309816" y="3178082"/>
            <a:ext cx="114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4.) </a:t>
            </a:r>
            <a:r>
              <a:rPr lang="hu-HU" b="1" u="sng" dirty="0" smtClean="0"/>
              <a:t>Vega</a:t>
            </a:r>
            <a:r>
              <a:rPr lang="hu-HU" dirty="0" smtClean="0"/>
              <a:t>: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2248930" y="3620532"/>
            <a:ext cx="6963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Some models rely heavily on the volatility so it may be important</a:t>
            </a:r>
          </a:p>
          <a:p>
            <a:r>
              <a:rPr lang="hu-HU" dirty="0"/>
              <a:t>	</a:t>
            </a:r>
            <a:r>
              <a:rPr lang="hu-HU" dirty="0" smtClean="0"/>
              <a:t>to monitor the change according to volatility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065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The Greeks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474573" y="1270000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Black-Scholes formula:</a:t>
            </a:r>
            <a:endParaRPr lang="hu-HU" b="1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3381286" y="3689495"/>
            <a:ext cx="1617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 smtClean="0">
                <a:solidFill>
                  <a:srgbClr val="FF7C8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𝛩 + </a:t>
            </a:r>
            <a:endParaRPr lang="hu-HU" sz="2800" b="1" dirty="0">
              <a:solidFill>
                <a:srgbClr val="FF7C8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05474" y="3621816"/>
                <a:ext cx="4373313" cy="62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400" b="1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400" b="1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hu-HU" sz="2400" b="1" dirty="0" smtClean="0">
                    <a:solidFill>
                      <a:srgbClr val="FF7C80"/>
                    </a:solidFill>
                  </a:rPr>
                  <a:t> </a:t>
                </a:r>
                <a:r>
                  <a:rPr lang="el-GR" sz="2400" b="1" dirty="0" smtClean="0">
                    <a:solidFill>
                      <a:srgbClr val="FF7C80"/>
                    </a:solidFill>
                  </a:rPr>
                  <a:t>σ</a:t>
                </a:r>
                <a:r>
                  <a:rPr lang="hu-HU" sz="2400" b="1" dirty="0" smtClean="0">
                    <a:solidFill>
                      <a:srgbClr val="FF7C80"/>
                    </a:solidFill>
                  </a:rPr>
                  <a:t>  S  </a:t>
                </a:r>
                <a:r>
                  <a:rPr lang="hu-HU" sz="2400" b="1" dirty="0" smtClean="0">
                    <a:solidFill>
                      <a:srgbClr val="FF7C8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𝛤 – r S 𝛥 – r V = 0 </a:t>
                </a:r>
                <a:r>
                  <a:rPr lang="hu-HU" sz="2400" b="1" dirty="0" smtClean="0">
                    <a:solidFill>
                      <a:srgbClr val="FF7C80"/>
                    </a:solidFill>
                  </a:rPr>
                  <a:t>          </a:t>
                </a:r>
                <a:endParaRPr lang="hu-HU" sz="2000" b="1" dirty="0">
                  <a:solidFill>
                    <a:srgbClr val="FF7C8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474" y="3621816"/>
                <a:ext cx="4373313" cy="624082"/>
              </a:xfrm>
              <a:prstGeom prst="rect">
                <a:avLst/>
              </a:prstGeom>
              <a:blipFill rotWithShape="0">
                <a:blip r:embed="rId2"/>
                <a:stretch>
                  <a:fillRect b="-679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4662581" y="3690767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>
                <a:solidFill>
                  <a:srgbClr val="FF7C80"/>
                </a:solidFill>
              </a:rPr>
              <a:t>2</a:t>
            </a:r>
            <a:endParaRPr lang="hu-HU" sz="1100" b="1" dirty="0">
              <a:solidFill>
                <a:srgbClr val="FF7C8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44740" y="3686903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>
                <a:solidFill>
                  <a:srgbClr val="FF7C80"/>
                </a:solidFill>
              </a:rPr>
              <a:t>2</a:t>
            </a:r>
            <a:endParaRPr lang="hu-HU" sz="1100" b="1" dirty="0">
              <a:solidFill>
                <a:srgbClr val="FF7C8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9617" y="2935104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theta</a:t>
            </a:r>
            <a:endParaRPr lang="hu-HU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4399193" y="2940933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gamma</a:t>
            </a:r>
            <a:endParaRPr lang="hu-HU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493088" y="2944825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delta</a:t>
            </a:r>
            <a:endParaRPr lang="hu-H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969979" y="1892875"/>
                <a:ext cx="724878" cy="631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b="1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</m:t>
                        </m:r>
                      </m:den>
                    </m:f>
                  </m:oMath>
                </a14:m>
                <a:r>
                  <a:rPr lang="hu-HU" sz="2000" b="1" dirty="0" smtClean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979" y="1892875"/>
                <a:ext cx="724878" cy="6319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442875" y="192804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+</a:t>
            </a:r>
            <a:endParaRPr lang="hu-HU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657637" y="1887552"/>
                <a:ext cx="2055371" cy="62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hu-HU" sz="24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l-GR" sz="2400" b="1" dirty="0" smtClean="0">
                    <a:solidFill>
                      <a:schemeClr val="tx1"/>
                    </a:solidFill>
                  </a:rPr>
                  <a:t>σ</a:t>
                </a:r>
                <a:r>
                  <a:rPr lang="hu-HU" sz="2400" b="1" dirty="0" smtClean="0">
                    <a:solidFill>
                      <a:schemeClr val="tx1"/>
                    </a:solidFill>
                  </a:rPr>
                  <a:t>  S            </a:t>
                </a:r>
                <a:endParaRPr lang="hu-HU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37" y="1887552"/>
                <a:ext cx="2055371" cy="624082"/>
              </a:xfrm>
              <a:prstGeom prst="rect">
                <a:avLst/>
              </a:prstGeom>
              <a:blipFill rotWithShape="0">
                <a:blip r:embed="rId4"/>
                <a:stretch>
                  <a:fillRect r="-3858" b="-784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3449188" y="1927714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+</a:t>
            </a:r>
            <a:endParaRPr lang="hu-HU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513240" y="1886140"/>
                <a:ext cx="1415772" cy="631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hu-HU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den>
                    </m:f>
                    <m:r>
                      <a:rPr lang="hu-HU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hu-HU" sz="2000" b="1" dirty="0" smtClean="0">
                    <a:solidFill>
                      <a:schemeClr val="tx1"/>
                    </a:solidFill>
                  </a:rPr>
                  <a:t>– r S   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240" y="1886140"/>
                <a:ext cx="1415772" cy="631968"/>
              </a:xfrm>
              <a:prstGeom prst="rect">
                <a:avLst/>
              </a:prstGeom>
              <a:blipFill rotWithShape="0">
                <a:blip r:embed="rId5"/>
                <a:stretch>
                  <a:fillRect r="-34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4820142" y="2173869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2</a:t>
            </a:r>
            <a:endParaRPr lang="hu-HU" sz="11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38396" y="1825560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2</a:t>
            </a:r>
            <a:endParaRPr lang="hu-HU" sz="11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407368" y="1952687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2</a:t>
            </a:r>
            <a:endParaRPr lang="hu-HU" sz="11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081289" y="1948823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2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554804" y="1859009"/>
                <a:ext cx="537327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a:rPr lang="hu-HU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den>
                      </m:f>
                    </m:oMath>
                  </m:oMathPara>
                </a14:m>
                <a:endParaRPr lang="hu-HU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804" y="1859009"/>
                <a:ext cx="537327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6005444" y="1978858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- r V = 0</a:t>
            </a:r>
            <a:endParaRPr lang="hu-HU" sz="2000" b="1" dirty="0"/>
          </a:p>
        </p:txBody>
      </p:sp>
      <p:sp>
        <p:nvSpPr>
          <p:cNvPr id="42" name="Right Brace 41"/>
          <p:cNvSpPr/>
          <p:nvPr/>
        </p:nvSpPr>
        <p:spPr>
          <a:xfrm rot="5400000">
            <a:off x="3285070" y="2353941"/>
            <a:ext cx="218707" cy="84889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ight Brace 42"/>
          <p:cNvSpPr/>
          <p:nvPr/>
        </p:nvSpPr>
        <p:spPr>
          <a:xfrm rot="5400000">
            <a:off x="4676623" y="2349385"/>
            <a:ext cx="218707" cy="84889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ight Brace 43"/>
          <p:cNvSpPr/>
          <p:nvPr/>
        </p:nvSpPr>
        <p:spPr>
          <a:xfrm rot="5400000">
            <a:off x="5734348" y="2342937"/>
            <a:ext cx="218707" cy="84889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3305630" y="4526227"/>
            <a:ext cx="456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„Black-Scholes formula with the greeks”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81173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Implied Volatility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614616" y="1284069"/>
            <a:ext cx="6203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Most of the parameters are straightforward when dealing</a:t>
            </a:r>
          </a:p>
          <a:p>
            <a:r>
              <a:rPr lang="hu-HU" dirty="0"/>
              <a:t>	</a:t>
            </a:r>
            <a:r>
              <a:rPr lang="hu-HU" dirty="0" smtClean="0"/>
              <a:t>with the Black-Scholes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35466" y="1930400"/>
            <a:ext cx="2470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V(S,t,</a:t>
            </a:r>
            <a:r>
              <a:rPr lang="el-GR" sz="2400" b="1" dirty="0" smtClean="0">
                <a:solidFill>
                  <a:srgbClr val="FF7C80"/>
                </a:solidFill>
              </a:rPr>
              <a:t>σ</a:t>
            </a:r>
            <a:r>
              <a:rPr lang="hu-HU" sz="2400" b="1" dirty="0" smtClean="0"/>
              <a:t>,</a:t>
            </a:r>
            <a:r>
              <a:rPr lang="el-GR" sz="2400" b="1" dirty="0" smtClean="0"/>
              <a:t>μ</a:t>
            </a:r>
            <a:r>
              <a:rPr lang="hu-HU" sz="2400" b="1" dirty="0" smtClean="0"/>
              <a:t>,E,T,r)</a:t>
            </a:r>
            <a:endParaRPr lang="hu-HU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87523" y="2496065"/>
            <a:ext cx="377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HOW TO CALCULATE VOLATILITY?</a:t>
            </a:r>
            <a:endParaRPr lang="hu-H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461642" y="2881873"/>
            <a:ext cx="581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ym typeface="Wingdings" panose="05000000000000000000" pitchFamily="2" charset="2"/>
              </a:rPr>
              <a:t> volatility has something to do with the option price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1779373" y="3385751"/>
            <a:ext cx="74927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volatility should the investor use to get the correct market price</a:t>
            </a:r>
          </a:p>
          <a:p>
            <a:r>
              <a:rPr lang="hu-HU" dirty="0"/>
              <a:t>	</a:t>
            </a:r>
            <a:r>
              <a:rPr lang="hu-HU" dirty="0" smtClean="0"/>
              <a:t>of the given option? This is called implied-volatility !!!</a:t>
            </a:r>
          </a:p>
          <a:p>
            <a:endParaRPr lang="hu-HU" dirty="0"/>
          </a:p>
          <a:p>
            <a:r>
              <a:rPr lang="hu-HU" dirty="0" smtClean="0"/>
              <a:t>	   We have to solve the Black-Scholes equation:</a:t>
            </a:r>
          </a:p>
          <a:p>
            <a:endParaRPr lang="hu-HU" dirty="0"/>
          </a:p>
          <a:p>
            <a:r>
              <a:rPr lang="hu-HU" dirty="0" smtClean="0"/>
              <a:t>	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97290" y="4678412"/>
            <a:ext cx="5951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V               (S,t,</a:t>
            </a:r>
            <a:r>
              <a:rPr lang="el-GR" sz="2400" b="1" dirty="0" smtClean="0"/>
              <a:t>σ</a:t>
            </a:r>
            <a:r>
              <a:rPr lang="hu-HU" sz="2400" b="1" dirty="0" smtClean="0"/>
              <a:t>,</a:t>
            </a:r>
            <a:r>
              <a:rPr lang="el-GR" sz="2400" b="1" dirty="0" smtClean="0"/>
              <a:t>μ</a:t>
            </a:r>
            <a:r>
              <a:rPr lang="hu-HU" sz="2400" b="1" dirty="0" smtClean="0"/>
              <a:t>,E,T,r) = known value</a:t>
            </a:r>
            <a:endParaRPr lang="hu-H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96723" y="4970800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Black-Scholes</a:t>
            </a:r>
            <a:endParaRPr lang="hu-HU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087523" y="5432465"/>
            <a:ext cx="5047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can use </a:t>
            </a:r>
            <a:r>
              <a:rPr lang="hu-HU" b="1" dirty="0" smtClean="0"/>
              <a:t>Newton-Raphson</a:t>
            </a:r>
            <a:r>
              <a:rPr lang="hu-HU" dirty="0" smtClean="0"/>
              <a:t> method to find </a:t>
            </a:r>
            <a:r>
              <a:rPr lang="el-GR" b="1" dirty="0" smtClean="0"/>
              <a:t>σ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91959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Black-Scholes Model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533905" y="1330866"/>
            <a:ext cx="529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How to make money with Black-Scholes model?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985319" y="1930400"/>
            <a:ext cx="6263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several investors use these kinds of models to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eliminate risk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	So calculate the greeks to hedge a given portfolio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1985319" y="3459893"/>
            <a:ext cx="7162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ym typeface="Wingdings" panose="05000000000000000000" pitchFamily="2" charset="2"/>
              </a:rPr>
              <a:t> y</a:t>
            </a:r>
            <a:r>
              <a:rPr lang="hu-HU" dirty="0" smtClean="0"/>
              <a:t>ou can use Black-Scholes model to find mispriced options</a:t>
            </a:r>
          </a:p>
          <a:p>
            <a:r>
              <a:rPr lang="hu-HU" dirty="0"/>
              <a:t>	</a:t>
            </a:r>
            <a:r>
              <a:rPr lang="hu-HU" dirty="0" smtClean="0"/>
              <a:t>in the market</a:t>
            </a:r>
          </a:p>
          <a:p>
            <a:r>
              <a:rPr lang="hu-HU" dirty="0"/>
              <a:t>	</a:t>
            </a:r>
            <a:r>
              <a:rPr lang="hu-HU" dirty="0" smtClean="0"/>
              <a:t>	~ you can buy or sell accordingly to make a profit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1671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Long Term Capital Management </a:t>
            </a:r>
            <a:r>
              <a:rPr lang="hu-HU" b="1" dirty="0" smtClean="0"/>
              <a:t>(LTCM)</a:t>
            </a:r>
            <a:endParaRPr lang="hu-H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48714" y="1449860"/>
            <a:ext cx="7391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</a:t>
            </a:r>
            <a:r>
              <a:rPr lang="hu-HU" dirty="0" smtClean="0">
                <a:sym typeface="Wingdings" panose="05000000000000000000" pitchFamily="2" charset="2"/>
              </a:rPr>
              <a:t>his hedge fund was founded in </a:t>
            </a:r>
            <a:r>
              <a:rPr lang="hu-HU" b="1" dirty="0" smtClean="0">
                <a:sym typeface="Wingdings" panose="05000000000000000000" pitchFamily="2" charset="2"/>
              </a:rPr>
              <a:t>1994</a:t>
            </a:r>
            <a:r>
              <a:rPr lang="hu-HU" dirty="0" smtClean="0">
                <a:sym typeface="Wingdings" panose="05000000000000000000" pitchFamily="2" charset="2"/>
              </a:rPr>
              <a:t> by the former vice-chairman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of Salomon Brothers – John W. </a:t>
            </a:r>
            <a:r>
              <a:rPr lang="hu-HU" b="1" dirty="0" smtClean="0">
                <a:sym typeface="Wingdings" panose="05000000000000000000" pitchFamily="2" charset="2"/>
              </a:rPr>
              <a:t>Meriwether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8714" y="2290120"/>
            <a:ext cx="72266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l</a:t>
            </a:r>
            <a:r>
              <a:rPr lang="hu-HU" dirty="0" smtClean="0">
                <a:sym typeface="Wingdings" panose="05000000000000000000" pitchFamily="2" charset="2"/>
              </a:rPr>
              <a:t>ots of members were academics: such as the Nobel-prize winner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Myron Scholes and Robert C. Merton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~ they used quite complex models such as paris-trading or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Black-Scholes model !!!</a:t>
            </a:r>
            <a:endParaRPr lang="hu-HU" dirty="0">
              <a:sym typeface="Wingdings" panose="05000000000000000000" pitchFamily="2" charset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661" y="3684378"/>
            <a:ext cx="4140021" cy="281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6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Long Term Capital Management </a:t>
            </a:r>
            <a:r>
              <a:rPr lang="hu-HU" b="1" dirty="0" smtClean="0"/>
              <a:t>(LTCM)</a:t>
            </a:r>
            <a:endParaRPr lang="hu-H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62897" y="1342768"/>
            <a:ext cx="5404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Because of the asian financial crisis in 1997 and </a:t>
            </a:r>
          </a:p>
          <a:p>
            <a:r>
              <a:rPr lang="hu-HU" dirty="0"/>
              <a:t>t</a:t>
            </a:r>
            <a:r>
              <a:rPr lang="hu-HU" dirty="0" smtClean="0"/>
              <a:t>he </a:t>
            </a:r>
            <a:r>
              <a:rPr lang="hu-HU" dirty="0"/>
              <a:t>r</a:t>
            </a:r>
            <a:r>
              <a:rPr lang="hu-HU" dirty="0" smtClean="0"/>
              <a:t>ussian financial crisis in </a:t>
            </a:r>
            <a:r>
              <a:rPr lang="hu-HU" dirty="0" smtClean="0"/>
              <a:t>1998 </a:t>
            </a:r>
            <a:r>
              <a:rPr lang="hu-HU" b="1" dirty="0" smtClean="0"/>
              <a:t>LTCM</a:t>
            </a:r>
            <a:r>
              <a:rPr lang="hu-HU" dirty="0" smtClean="0"/>
              <a:t> collapsed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762897" y="1997515"/>
            <a:ext cx="317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>
                <a:sym typeface="Wingdings" panose="05000000000000000000" pitchFamily="2" charset="2"/>
              </a:rPr>
              <a:t>What as the key of success?</a:t>
            </a:r>
            <a:endParaRPr lang="hu-HU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938618" y="2375263"/>
            <a:ext cx="6074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ym typeface="Wingdings" panose="05000000000000000000" pitchFamily="2" charset="2"/>
              </a:rPr>
              <a:t>The quants in </a:t>
            </a:r>
            <a:r>
              <a:rPr lang="hu-HU" b="1" dirty="0" smtClean="0">
                <a:sym typeface="Wingdings" panose="05000000000000000000" pitchFamily="2" charset="2"/>
              </a:rPr>
              <a:t>LTCM</a:t>
            </a:r>
            <a:r>
              <a:rPr lang="hu-HU" dirty="0" smtClean="0">
                <a:sym typeface="Wingdings" panose="05000000000000000000" pitchFamily="2" charset="2"/>
              </a:rPr>
              <a:t> tried to hedge market risk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There are two approaches: Black-Scholes model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and pairs-trading strategy 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3374171" y="3372913"/>
            <a:ext cx="379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MARKET-NEUTRAL STRATEGIES !!!</a:t>
            </a:r>
            <a:endParaRPr lang="hu-H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924432" y="3929449"/>
            <a:ext cx="6643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market-neutral strategy tries to profit from both increasing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and decreasing stock prices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24432" y="4575780"/>
            <a:ext cx="4859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usually combining long and short positions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	 in different assets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484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Long Term Capital Management </a:t>
            </a:r>
            <a:r>
              <a:rPr lang="hu-HU" b="1" dirty="0" smtClean="0"/>
              <a:t>(LTCM)</a:t>
            </a:r>
            <a:endParaRPr lang="hu-H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08670" y="1270000"/>
            <a:ext cx="257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Pairs-trading strategy: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86465" y="1661639"/>
            <a:ext cx="6822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Combining long and short positions in a pair of highly correlated</a:t>
            </a:r>
          </a:p>
          <a:p>
            <a:r>
              <a:rPr lang="hu-HU" dirty="0"/>
              <a:t>	</a:t>
            </a:r>
            <a:r>
              <a:rPr lang="hu-HU" dirty="0" smtClean="0"/>
              <a:t>financial instruments (such as stocks)</a:t>
            </a:r>
          </a:p>
          <a:p>
            <a:r>
              <a:rPr lang="hu-HU" dirty="0"/>
              <a:t>	 </a:t>
            </a:r>
            <a:r>
              <a:rPr lang="hu-HU" dirty="0" smtClean="0"/>
              <a:t> ~ it is a form of statistical-arbitrage strategy </a:t>
            </a:r>
          </a:p>
          <a:p>
            <a:r>
              <a:rPr lang="hu-HU" dirty="0"/>
              <a:t>	</a:t>
            </a:r>
            <a:r>
              <a:rPr lang="hu-HU" dirty="0" smtClean="0"/>
              <a:t>	developed in the 1980s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408670" y="3036844"/>
            <a:ext cx="82814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the correlation between the two stocks weakens: investor should long the</a:t>
            </a:r>
          </a:p>
          <a:p>
            <a:r>
              <a:rPr lang="hu-HU" dirty="0" smtClean="0"/>
              <a:t>underperforming stock and short the outperforming stock </a:t>
            </a:r>
            <a:r>
              <a:rPr lang="hu-HU" dirty="0" smtClean="0">
                <a:sym typeface="Wingdings" panose="05000000000000000000" pitchFamily="2" charset="2"/>
              </a:rPr>
              <a:t> because they are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expected to converge in the future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</a:t>
            </a:r>
            <a:r>
              <a:rPr lang="hu-HU" u="sng" dirty="0" smtClean="0">
                <a:sym typeface="Wingdings" panose="05000000000000000000" pitchFamily="2" charset="2"/>
              </a:rPr>
              <a:t>For example</a:t>
            </a:r>
            <a:r>
              <a:rPr lang="hu-HU" dirty="0" smtClean="0">
                <a:sym typeface="Wingdings" panose="05000000000000000000" pitchFamily="2" charset="2"/>
              </a:rPr>
              <a:t>: CocaCola and Pepsi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~ they have similar business idea so they are similar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84663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basics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05232" y="1515762"/>
            <a:ext cx="994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STOCKS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136825" y="2056052"/>
            <a:ext cx="900759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  <a:r>
              <a:rPr lang="hu-HU" u="sng" dirty="0" smtClean="0"/>
              <a:t>What is </a:t>
            </a:r>
            <a:r>
              <a:rPr lang="hu-HU" b="1" u="sng" dirty="0" smtClean="0"/>
              <a:t>volatility</a:t>
            </a:r>
            <a:r>
              <a:rPr lang="hu-HU" dirty="0" smtClean="0"/>
              <a:t>?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 statistical measure of the dispersion of returns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for a given security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   ~ amount of uncertainty/risk about the size of changes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in the value of a given security (stock, bond etc.)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 we can measure volatility with standard deviation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or variance between returns of the same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security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b="1" dirty="0" smtClean="0">
                <a:sym typeface="Wingdings" panose="05000000000000000000" pitchFamily="2" charset="2"/>
              </a:rPr>
              <a:t>		     HIGHER THE VOLATILITY, THE RISKIER THE SECURITY !!!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 smtClean="0">
                <a:sym typeface="Wingdings" panose="05000000000000000000" pitchFamily="2" charset="2"/>
              </a:rPr>
              <a:t>	</a:t>
            </a:r>
            <a:r>
              <a:rPr lang="hu-HU" u="sng" dirty="0" smtClean="0">
                <a:sym typeface="Wingdings" panose="05000000000000000000" pitchFamily="2" charset="2"/>
              </a:rPr>
              <a:t>How to approximate volatility</a:t>
            </a:r>
            <a:r>
              <a:rPr lang="hu-HU" dirty="0" smtClean="0">
                <a:sym typeface="Wingdings" panose="05000000000000000000" pitchFamily="2" charset="2"/>
              </a:rPr>
              <a:t>? With </a:t>
            </a:r>
            <a:r>
              <a:rPr lang="hu-HU" b="1" dirty="0" smtClean="0">
                <a:sym typeface="Wingdings" panose="05000000000000000000" pitchFamily="2" charset="2"/>
              </a:rPr>
              <a:t>CAPM</a:t>
            </a:r>
            <a:r>
              <a:rPr lang="hu-HU" dirty="0" smtClean="0">
                <a:sym typeface="Wingdings" panose="05000000000000000000" pitchFamily="2" charset="2"/>
              </a:rPr>
              <a:t> beta value</a:t>
            </a:r>
          </a:p>
          <a:p>
            <a:endParaRPr lang="hu-HU" b="1" dirty="0" smtClean="0">
              <a:sym typeface="Wingdings" panose="05000000000000000000" pitchFamily="2" charset="2"/>
            </a:endParaRPr>
          </a:p>
          <a:p>
            <a:endParaRPr lang="hu-HU" dirty="0" smtClean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9154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Long Term Capital Management </a:t>
            </a:r>
            <a:r>
              <a:rPr lang="hu-HU" b="1" dirty="0" smtClean="0"/>
              <a:t>(LTCM)</a:t>
            </a:r>
            <a:endParaRPr lang="hu-H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08670" y="1270000"/>
            <a:ext cx="257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Pairs-trading strategy: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86465" y="1661639"/>
            <a:ext cx="6822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Combining long and short positions in a pair of highly correlated</a:t>
            </a:r>
          </a:p>
          <a:p>
            <a:r>
              <a:rPr lang="hu-HU" dirty="0"/>
              <a:t>	</a:t>
            </a:r>
            <a:r>
              <a:rPr lang="hu-HU" dirty="0" smtClean="0"/>
              <a:t>financial instruments (such as stocks)</a:t>
            </a:r>
          </a:p>
          <a:p>
            <a:r>
              <a:rPr lang="hu-HU" dirty="0"/>
              <a:t>	 </a:t>
            </a:r>
            <a:r>
              <a:rPr lang="hu-HU" dirty="0" smtClean="0"/>
              <a:t> ~ it is a form of statistical-arbitrage strategy </a:t>
            </a:r>
          </a:p>
          <a:p>
            <a:r>
              <a:rPr lang="hu-HU" dirty="0"/>
              <a:t>	</a:t>
            </a:r>
            <a:r>
              <a:rPr lang="hu-HU" dirty="0" smtClean="0"/>
              <a:t>	developed in the 1980s</a:t>
            </a:r>
            <a:endParaRPr lang="hu-HU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037969" y="3258411"/>
            <a:ext cx="0" cy="30727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848499" y="6121743"/>
            <a:ext cx="4246673" cy="199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9115" y="288427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S(t)</a:t>
            </a:r>
            <a:endParaRPr lang="hu-HU" b="1" dirty="0"/>
          </a:p>
        </p:txBody>
      </p:sp>
      <p:sp>
        <p:nvSpPr>
          <p:cNvPr id="8" name="Freeform 7"/>
          <p:cNvSpPr/>
          <p:nvPr/>
        </p:nvSpPr>
        <p:spPr>
          <a:xfrm>
            <a:off x="1280984" y="3954507"/>
            <a:ext cx="3295135" cy="1680519"/>
          </a:xfrm>
          <a:custGeom>
            <a:avLst/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5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Freeform 8"/>
          <p:cNvSpPr/>
          <p:nvPr/>
        </p:nvSpPr>
        <p:spPr>
          <a:xfrm>
            <a:off x="1128584" y="3690551"/>
            <a:ext cx="3575221" cy="2108887"/>
          </a:xfrm>
          <a:custGeom>
            <a:avLst/>
            <a:gdLst>
              <a:gd name="connsiteX0" fmla="*/ 0 w 3575221"/>
              <a:gd name="connsiteY0" fmla="*/ 2108887 h 2108887"/>
              <a:gd name="connsiteX1" fmla="*/ 280086 w 3575221"/>
              <a:gd name="connsiteY1" fmla="*/ 1614617 h 2108887"/>
              <a:gd name="connsiteX2" fmla="*/ 321275 w 3575221"/>
              <a:gd name="connsiteY2" fmla="*/ 1754660 h 2108887"/>
              <a:gd name="connsiteX3" fmla="*/ 510746 w 3575221"/>
              <a:gd name="connsiteY3" fmla="*/ 1581665 h 2108887"/>
              <a:gd name="connsiteX4" fmla="*/ 584886 w 3575221"/>
              <a:gd name="connsiteY4" fmla="*/ 1276865 h 2108887"/>
              <a:gd name="connsiteX5" fmla="*/ 864973 w 3575221"/>
              <a:gd name="connsiteY5" fmla="*/ 1425146 h 2108887"/>
              <a:gd name="connsiteX6" fmla="*/ 988540 w 3575221"/>
              <a:gd name="connsiteY6" fmla="*/ 1227438 h 2108887"/>
              <a:gd name="connsiteX7" fmla="*/ 1202724 w 3575221"/>
              <a:gd name="connsiteY7" fmla="*/ 922638 h 2108887"/>
              <a:gd name="connsiteX8" fmla="*/ 1326292 w 3575221"/>
              <a:gd name="connsiteY8" fmla="*/ 1029730 h 2108887"/>
              <a:gd name="connsiteX9" fmla="*/ 1342767 w 3575221"/>
              <a:gd name="connsiteY9" fmla="*/ 1227438 h 2108887"/>
              <a:gd name="connsiteX10" fmla="*/ 1416908 w 3575221"/>
              <a:gd name="connsiteY10" fmla="*/ 1112108 h 2108887"/>
              <a:gd name="connsiteX11" fmla="*/ 1614616 w 3575221"/>
              <a:gd name="connsiteY11" fmla="*/ 609600 h 2108887"/>
              <a:gd name="connsiteX12" fmla="*/ 2010032 w 3575221"/>
              <a:gd name="connsiteY12" fmla="*/ 255373 h 2108887"/>
              <a:gd name="connsiteX13" fmla="*/ 2183027 w 3575221"/>
              <a:gd name="connsiteY13" fmla="*/ 0 h 2108887"/>
              <a:gd name="connsiteX14" fmla="*/ 2224216 w 3575221"/>
              <a:gd name="connsiteY14" fmla="*/ 230660 h 2108887"/>
              <a:gd name="connsiteX15" fmla="*/ 2314832 w 3575221"/>
              <a:gd name="connsiteY15" fmla="*/ 527222 h 2108887"/>
              <a:gd name="connsiteX16" fmla="*/ 2413686 w 3575221"/>
              <a:gd name="connsiteY16" fmla="*/ 453081 h 2108887"/>
              <a:gd name="connsiteX17" fmla="*/ 2471351 w 3575221"/>
              <a:gd name="connsiteY17" fmla="*/ 716692 h 2108887"/>
              <a:gd name="connsiteX18" fmla="*/ 2660821 w 3575221"/>
              <a:gd name="connsiteY18" fmla="*/ 708454 h 2108887"/>
              <a:gd name="connsiteX19" fmla="*/ 2710248 w 3575221"/>
              <a:gd name="connsiteY19" fmla="*/ 881449 h 2108887"/>
              <a:gd name="connsiteX20" fmla="*/ 2726724 w 3575221"/>
              <a:gd name="connsiteY20" fmla="*/ 1128584 h 2108887"/>
              <a:gd name="connsiteX21" fmla="*/ 2883243 w 3575221"/>
              <a:gd name="connsiteY21" fmla="*/ 897925 h 2108887"/>
              <a:gd name="connsiteX22" fmla="*/ 2965621 w 3575221"/>
              <a:gd name="connsiteY22" fmla="*/ 1103871 h 2108887"/>
              <a:gd name="connsiteX23" fmla="*/ 3031524 w 3575221"/>
              <a:gd name="connsiteY23" fmla="*/ 1095633 h 2108887"/>
              <a:gd name="connsiteX24" fmla="*/ 3188043 w 3575221"/>
              <a:gd name="connsiteY24" fmla="*/ 1301579 h 2108887"/>
              <a:gd name="connsiteX25" fmla="*/ 3253946 w 3575221"/>
              <a:gd name="connsiteY25" fmla="*/ 1235676 h 2108887"/>
              <a:gd name="connsiteX26" fmla="*/ 3344562 w 3575221"/>
              <a:gd name="connsiteY26" fmla="*/ 1103871 h 2108887"/>
              <a:gd name="connsiteX27" fmla="*/ 3385751 w 3575221"/>
              <a:gd name="connsiteY27" fmla="*/ 1351006 h 2108887"/>
              <a:gd name="connsiteX28" fmla="*/ 3451654 w 3575221"/>
              <a:gd name="connsiteY28" fmla="*/ 1664044 h 2108887"/>
              <a:gd name="connsiteX29" fmla="*/ 3517557 w 3575221"/>
              <a:gd name="connsiteY29" fmla="*/ 1589903 h 2108887"/>
              <a:gd name="connsiteX30" fmla="*/ 3575221 w 3575221"/>
              <a:gd name="connsiteY30" fmla="*/ 1911179 h 210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575221" h="2108887">
                <a:moveTo>
                  <a:pt x="0" y="2108887"/>
                </a:moveTo>
                <a:lnTo>
                  <a:pt x="280086" y="1614617"/>
                </a:lnTo>
                <a:lnTo>
                  <a:pt x="321275" y="1754660"/>
                </a:lnTo>
                <a:lnTo>
                  <a:pt x="510746" y="1581665"/>
                </a:lnTo>
                <a:lnTo>
                  <a:pt x="584886" y="1276865"/>
                </a:lnTo>
                <a:lnTo>
                  <a:pt x="864973" y="1425146"/>
                </a:lnTo>
                <a:lnTo>
                  <a:pt x="988540" y="1227438"/>
                </a:lnTo>
                <a:lnTo>
                  <a:pt x="1202724" y="922638"/>
                </a:lnTo>
                <a:lnTo>
                  <a:pt x="1326292" y="1029730"/>
                </a:lnTo>
                <a:lnTo>
                  <a:pt x="1342767" y="1227438"/>
                </a:lnTo>
                <a:lnTo>
                  <a:pt x="1416908" y="1112108"/>
                </a:lnTo>
                <a:lnTo>
                  <a:pt x="1614616" y="609600"/>
                </a:lnTo>
                <a:lnTo>
                  <a:pt x="2010032" y="255373"/>
                </a:lnTo>
                <a:lnTo>
                  <a:pt x="2183027" y="0"/>
                </a:lnTo>
                <a:lnTo>
                  <a:pt x="2224216" y="230660"/>
                </a:lnTo>
                <a:lnTo>
                  <a:pt x="2314832" y="527222"/>
                </a:lnTo>
                <a:lnTo>
                  <a:pt x="2413686" y="453081"/>
                </a:lnTo>
                <a:lnTo>
                  <a:pt x="2471351" y="716692"/>
                </a:lnTo>
                <a:lnTo>
                  <a:pt x="2660821" y="708454"/>
                </a:lnTo>
                <a:lnTo>
                  <a:pt x="2710248" y="881449"/>
                </a:lnTo>
                <a:lnTo>
                  <a:pt x="2726724" y="1128584"/>
                </a:lnTo>
                <a:lnTo>
                  <a:pt x="2883243" y="897925"/>
                </a:lnTo>
                <a:lnTo>
                  <a:pt x="2965621" y="1103871"/>
                </a:lnTo>
                <a:lnTo>
                  <a:pt x="3031524" y="1095633"/>
                </a:lnTo>
                <a:lnTo>
                  <a:pt x="3188043" y="1301579"/>
                </a:lnTo>
                <a:lnTo>
                  <a:pt x="3253946" y="1235676"/>
                </a:lnTo>
                <a:lnTo>
                  <a:pt x="3344562" y="1103871"/>
                </a:lnTo>
                <a:lnTo>
                  <a:pt x="3385751" y="1351006"/>
                </a:lnTo>
                <a:lnTo>
                  <a:pt x="3451654" y="1664044"/>
                </a:lnTo>
                <a:lnTo>
                  <a:pt x="3517557" y="1589903"/>
                </a:lnTo>
                <a:lnTo>
                  <a:pt x="3575221" y="1911179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2499555" y="5362776"/>
            <a:ext cx="205946" cy="2059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2499555" y="5792178"/>
            <a:ext cx="205946" cy="20594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2821703" y="5296472"/>
            <a:ext cx="1104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Coca-Cola</a:t>
            </a:r>
            <a:endParaRPr lang="hu-HU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821703" y="5725874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Pepsi</a:t>
            </a:r>
            <a:endParaRPr lang="hu-HU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926493" y="3067164"/>
            <a:ext cx="600997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Pepsi </a:t>
            </a:r>
            <a:r>
              <a:rPr lang="hu-HU" sz="1600" b="1" dirty="0" smtClean="0"/>
              <a:t>(PEP</a:t>
            </a:r>
            <a:r>
              <a:rPr lang="hu-HU" sz="1600" dirty="0" smtClean="0"/>
              <a:t>) and CocaCola (</a:t>
            </a:r>
            <a:r>
              <a:rPr lang="hu-HU" sz="1600" b="1" dirty="0" smtClean="0"/>
              <a:t>KO</a:t>
            </a:r>
            <a:r>
              <a:rPr lang="hu-HU" sz="1600" dirty="0" smtClean="0"/>
              <a:t>) are companies</a:t>
            </a:r>
          </a:p>
          <a:p>
            <a:r>
              <a:rPr lang="hu-HU" sz="1600" dirty="0" smtClean="0"/>
              <a:t>with similar products: they are historically correlated</a:t>
            </a:r>
          </a:p>
          <a:p>
            <a:endParaRPr lang="hu-HU" sz="1600" dirty="0"/>
          </a:p>
          <a:p>
            <a:r>
              <a:rPr lang="hu-HU" sz="1600" dirty="0"/>
              <a:t> </a:t>
            </a:r>
            <a:r>
              <a:rPr lang="hu-HU" sz="1600" dirty="0" smtClean="0"/>
              <a:t>  If </a:t>
            </a:r>
            <a:r>
              <a:rPr lang="hu-HU" sz="1600" b="1" dirty="0" smtClean="0"/>
              <a:t>PEP</a:t>
            </a:r>
            <a:r>
              <a:rPr lang="hu-HU" sz="1600" dirty="0" smtClean="0"/>
              <a:t> goes up a significant amount while </a:t>
            </a:r>
            <a:r>
              <a:rPr lang="hu-HU" sz="1600" b="1" dirty="0" smtClean="0"/>
              <a:t>KO</a:t>
            </a:r>
            <a:r>
              <a:rPr lang="hu-HU" sz="1600" dirty="0" smtClean="0"/>
              <a:t> stays the same,</a:t>
            </a:r>
          </a:p>
          <a:p>
            <a:r>
              <a:rPr lang="hu-HU" sz="1600" dirty="0"/>
              <a:t> </a:t>
            </a:r>
            <a:r>
              <a:rPr lang="hu-HU" sz="1600" dirty="0" smtClean="0"/>
              <a:t>     pairs trader should buy </a:t>
            </a:r>
            <a:r>
              <a:rPr lang="hu-HU" sz="1600" b="1" dirty="0" smtClean="0"/>
              <a:t>KO</a:t>
            </a:r>
            <a:r>
              <a:rPr lang="hu-HU" sz="1600" dirty="0" smtClean="0"/>
              <a:t> stock and sell </a:t>
            </a:r>
            <a:r>
              <a:rPr lang="hu-HU" sz="1600" b="1" dirty="0" smtClean="0"/>
              <a:t>PEP</a:t>
            </a:r>
            <a:r>
              <a:rPr lang="hu-HU" sz="1600" dirty="0" smtClean="0"/>
              <a:t> stock</a:t>
            </a:r>
          </a:p>
          <a:p>
            <a:r>
              <a:rPr lang="hu-HU" sz="1600" dirty="0"/>
              <a:t>	</a:t>
            </a:r>
            <a:r>
              <a:rPr lang="hu-HU" sz="1600" dirty="0" smtClean="0"/>
              <a:t>~ so the trader assumes the companies would return</a:t>
            </a:r>
          </a:p>
          <a:p>
            <a:r>
              <a:rPr lang="hu-HU" sz="1600" dirty="0"/>
              <a:t>	</a:t>
            </a:r>
            <a:r>
              <a:rPr lang="hu-HU" sz="1600" dirty="0" smtClean="0"/>
              <a:t>	to their historical balance point</a:t>
            </a:r>
            <a:endParaRPr lang="hu-HU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5131933" y="5930555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7888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Monte-Carlo Simulation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696995" y="1466335"/>
            <a:ext cx="77989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For an option: the underlying asset (stock) follows</a:t>
            </a:r>
          </a:p>
          <a:p>
            <a:r>
              <a:rPr lang="hu-HU" dirty="0"/>
              <a:t> </a:t>
            </a:r>
            <a:r>
              <a:rPr lang="hu-HU" dirty="0" smtClean="0"/>
              <a:t>  a Wiener-process or Brownian-motion</a:t>
            </a:r>
          </a:p>
          <a:p>
            <a:r>
              <a:rPr lang="hu-HU" dirty="0"/>
              <a:t>	</a:t>
            </a:r>
            <a:r>
              <a:rPr lang="hu-HU" dirty="0" smtClean="0">
                <a:sym typeface="Wingdings" panose="05000000000000000000" pitchFamily="2" charset="2"/>
              </a:rPr>
              <a:t> so by simulating these stochastic processes we can determine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the price of financial instruments (option)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4267201" y="2828325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dS(t) = </a:t>
            </a:r>
            <a:r>
              <a:rPr lang="el-GR" b="1" dirty="0" smtClean="0"/>
              <a:t>μ</a:t>
            </a:r>
            <a:r>
              <a:rPr lang="hu-HU" b="1" dirty="0" smtClean="0"/>
              <a:t> S(t) dt + </a:t>
            </a:r>
            <a:r>
              <a:rPr lang="el-GR" b="1" dirty="0" smtClean="0"/>
              <a:t>σ</a:t>
            </a:r>
            <a:r>
              <a:rPr lang="hu-HU" b="1" dirty="0" smtClean="0"/>
              <a:t> S(t) dW </a:t>
            </a:r>
            <a:endParaRPr lang="hu-H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11684" y="3359318"/>
            <a:ext cx="7762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can obtain the </a:t>
            </a:r>
            <a:r>
              <a:rPr lang="hu-HU" b="1" dirty="0" smtClean="0"/>
              <a:t>log S(t) </a:t>
            </a:r>
            <a:r>
              <a:rPr lang="hu-HU" dirty="0" smtClean="0"/>
              <a:t>because we know that stock prices</a:t>
            </a:r>
          </a:p>
          <a:p>
            <a:r>
              <a:rPr lang="hu-HU" dirty="0"/>
              <a:t>	</a:t>
            </a:r>
            <a:r>
              <a:rPr lang="hu-HU" dirty="0" smtClean="0"/>
              <a:t>can not be negative. So let’s use Ito’s lemma with </a:t>
            </a:r>
            <a:r>
              <a:rPr lang="hu-HU" b="1" dirty="0" smtClean="0"/>
              <a:t>F(S) = log S(t)</a:t>
            </a:r>
            <a:endParaRPr lang="hu-H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67201" y="4140536"/>
                <a:ext cx="3566939" cy="491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d log S(t) = ( </a:t>
                </a:r>
                <a:r>
                  <a:rPr lang="el-GR" b="1" dirty="0" smtClean="0"/>
                  <a:t>μ</a:t>
                </a:r>
                <a:r>
                  <a:rPr lang="hu-HU" b="1" dirty="0" smtClean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hu-HU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0" smtClean="0">
                            <a:latin typeface="Cambria Math" panose="02040503050406030204" pitchFamily="18" charset="0"/>
                          </a:rPr>
                          <m:t>𝛔</m:t>
                        </m:r>
                      </m:e>
                      <m:sup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u-HU" b="1" dirty="0" smtClean="0"/>
                  <a:t>)dt + </a:t>
                </a:r>
                <a:r>
                  <a:rPr lang="el-GR" b="1" dirty="0" smtClean="0"/>
                  <a:t>σ</a:t>
                </a:r>
                <a:r>
                  <a:rPr lang="hu-HU" b="1" dirty="0"/>
                  <a:t> </a:t>
                </a:r>
                <a:r>
                  <a:rPr lang="hu-HU" b="1" dirty="0" smtClean="0"/>
                  <a:t>dW </a:t>
                </a:r>
                <a:endParaRPr lang="hu-HU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1" y="4140536"/>
                <a:ext cx="3566939" cy="491096"/>
              </a:xfrm>
              <a:prstGeom prst="rect">
                <a:avLst/>
              </a:prstGeom>
              <a:blipFill rotWithShape="0">
                <a:blip r:embed="rId2"/>
                <a:stretch>
                  <a:fillRect l="-1368" r="-342" b="-493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85322" y="4766519"/>
                <a:ext cx="4781117" cy="491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log S(t) = log S(0) + ( </a:t>
                </a:r>
                <a:r>
                  <a:rPr lang="el-GR" b="1" dirty="0" smtClean="0"/>
                  <a:t>μ</a:t>
                </a:r>
                <a:r>
                  <a:rPr lang="hu-HU" b="1" dirty="0" smtClean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hu-HU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0" smtClean="0">
                            <a:latin typeface="Cambria Math" panose="02040503050406030204" pitchFamily="18" charset="0"/>
                          </a:rPr>
                          <m:t>𝛔</m:t>
                        </m:r>
                      </m:e>
                      <m:sup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u-HU" b="1" dirty="0" smtClean="0"/>
                  <a:t>) t + </a:t>
                </a:r>
                <a:r>
                  <a:rPr lang="el-GR" b="1" dirty="0" smtClean="0"/>
                  <a:t>σ</a:t>
                </a:r>
                <a:r>
                  <a:rPr lang="hu-HU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hu-H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  <m:e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𝐝𝐖</m:t>
                        </m:r>
                      </m:e>
                    </m:nary>
                  </m:oMath>
                </a14:m>
                <a:r>
                  <a:rPr lang="hu-HU" b="1" dirty="0" smtClean="0"/>
                  <a:t> </a:t>
                </a:r>
                <a:endParaRPr lang="hu-HU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322" y="4766519"/>
                <a:ext cx="4781117" cy="491096"/>
              </a:xfrm>
              <a:prstGeom prst="rect">
                <a:avLst/>
              </a:prstGeom>
              <a:blipFill rotWithShape="0">
                <a:blip r:embed="rId3"/>
                <a:stretch>
                  <a:fillRect l="-1148" t="-100000" r="-893" b="-160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28800" y="5380982"/>
                <a:ext cx="6489341" cy="685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 smtClean="0"/>
                  <a:t>Wiener-process is a random walk with mean </a:t>
                </a:r>
                <a:r>
                  <a:rPr lang="hu-HU" b="1" dirty="0" smtClean="0"/>
                  <a:t>0</a:t>
                </a:r>
                <a:r>
                  <a:rPr lang="hu-HU" dirty="0" smtClean="0"/>
                  <a:t> and variance </a:t>
                </a:r>
                <a:r>
                  <a:rPr lang="hu-HU" b="1" dirty="0" smtClean="0"/>
                  <a:t>t</a:t>
                </a:r>
              </a:p>
              <a:p>
                <a:r>
                  <a:rPr lang="hu-HU" dirty="0"/>
                  <a:t>	</a:t>
                </a:r>
                <a:r>
                  <a:rPr lang="hu-HU" dirty="0" smtClean="0"/>
                  <a:t>so can be rewritten as </a:t>
                </a:r>
                <a:r>
                  <a:rPr lang="hu-HU" b="1" dirty="0" smtClean="0"/>
                  <a:t>N(0,t) </a:t>
                </a:r>
                <a:r>
                  <a:rPr lang="hu-HU" dirty="0" smtClean="0"/>
                  <a:t>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</m:rad>
                    <m:r>
                      <a:rPr lang="hu-HU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1" i="0" smtClean="0">
                        <a:latin typeface="Cambria Math" panose="02040503050406030204" pitchFamily="18" charset="0"/>
                      </a:rPr>
                      <m:t>𝐍</m:t>
                    </m:r>
                    <m:r>
                      <a:rPr lang="hu-HU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hu-HU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hu-HU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380982"/>
                <a:ext cx="6489341" cy="685252"/>
              </a:xfrm>
              <a:prstGeom prst="rect">
                <a:avLst/>
              </a:prstGeom>
              <a:blipFill rotWithShape="0">
                <a:blip r:embed="rId4"/>
                <a:stretch>
                  <a:fillRect l="-751" t="-6250" b="-982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1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Monte-Carlo Simulation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696995" y="1466335"/>
            <a:ext cx="6215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we make a risk-neutral assumption: the </a:t>
            </a:r>
            <a:r>
              <a:rPr lang="el-GR" b="1" dirty="0" smtClean="0"/>
              <a:t>μ</a:t>
            </a:r>
            <a:r>
              <a:rPr lang="hu-HU" dirty="0" smtClean="0"/>
              <a:t> drift becomes</a:t>
            </a:r>
          </a:p>
          <a:p>
            <a:r>
              <a:rPr lang="hu-HU" dirty="0"/>
              <a:t>	</a:t>
            </a:r>
            <a:r>
              <a:rPr lang="hu-HU" dirty="0" smtClean="0"/>
              <a:t>the </a:t>
            </a:r>
            <a:r>
              <a:rPr lang="hu-HU" b="1" dirty="0" smtClean="0"/>
              <a:t>r</a:t>
            </a:r>
            <a:r>
              <a:rPr lang="hu-HU" dirty="0" smtClean="0"/>
              <a:t> risk-free interest rate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95135" y="2372497"/>
                <a:ext cx="4027641" cy="480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S(T) = S(0)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p>
                        <m:r>
                          <m:rPr>
                            <m:nor/>
                          </m:rPr>
                          <a:rPr lang="hu-HU" b="1" i="0" dirty="0" smtClean="0"/>
                          <m:t>[(</m:t>
                        </m:r>
                        <m:r>
                          <m:rPr>
                            <m:nor/>
                          </m:rPr>
                          <a:rPr lang="hu-HU" b="1" dirty="0"/>
                          <m:t> </m:t>
                        </m:r>
                        <m:r>
                          <m:rPr>
                            <m:nor/>
                          </m:rPr>
                          <a:rPr lang="hu-HU" b="1" i="0" dirty="0" smtClean="0"/>
                          <m:t>r</m:t>
                        </m:r>
                        <m:r>
                          <m:rPr>
                            <m:nor/>
                          </m:rPr>
                          <a:rPr lang="hu-HU" b="1" dirty="0"/>
                          <m:t> − </m:t>
                        </m:r>
                        <m:f>
                          <m:fPr>
                            <m:ctrlPr>
                              <a:rPr lang="hu-HU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b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hu-HU" b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hu-HU" b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hu-HU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b="1">
                                <a:latin typeface="Cambria Math" panose="02040503050406030204" pitchFamily="18" charset="0"/>
                              </a:rPr>
                              <m:t>𝛔</m:t>
                            </m:r>
                          </m:e>
                          <m:sup>
                            <m:r>
                              <a:rPr lang="hu-HU" b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hu-HU" b="1" dirty="0"/>
                          <m:t>)</m:t>
                        </m:r>
                        <m:r>
                          <m:rPr>
                            <m:nor/>
                          </m:rPr>
                          <a:rPr lang="hu-HU" b="1" dirty="0"/>
                          <m:t>t</m:t>
                        </m:r>
                        <m:r>
                          <m:rPr>
                            <m:nor/>
                          </m:rPr>
                          <a:rPr lang="hu-HU" b="1" dirty="0"/>
                          <m:t> + </m:t>
                        </m:r>
                        <m:r>
                          <m:rPr>
                            <m:nor/>
                          </m:rPr>
                          <a:rPr lang="el-GR" b="1" dirty="0"/>
                          <m:t>σ</m:t>
                        </m:r>
                        <m:rad>
                          <m:radPr>
                            <m:degHide m:val="on"/>
                            <m:ctrlPr>
                              <a:rPr lang="hu-HU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hu-HU" b="1" i="0" smtClean="0">
                                <a:latin typeface="Cambria Math" panose="02040503050406030204" pitchFamily="18" charset="0"/>
                              </a:rPr>
                              <m:t>𝐓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hu-HU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hu-HU" b="1" i="0" dirty="0" smtClean="0"/>
                          <m:t>N</m:t>
                        </m:r>
                        <m:r>
                          <m:rPr>
                            <m:nor/>
                          </m:rPr>
                          <a:rPr lang="hu-HU" b="1" i="0" dirty="0" smtClean="0"/>
                          <m:t>(0,1)]</m:t>
                        </m:r>
                      </m:sup>
                    </m:sSup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135" y="2372497"/>
                <a:ext cx="4027641" cy="480709"/>
              </a:xfrm>
              <a:prstGeom prst="rect">
                <a:avLst/>
              </a:prstGeom>
              <a:blipFill rotWithShape="0">
                <a:blip r:embed="rId2"/>
                <a:stretch>
                  <a:fillRect l="-1364" b="-1898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674075" y="2969401"/>
            <a:ext cx="4810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this exponential function defines the stock</a:t>
            </a:r>
          </a:p>
          <a:p>
            <a:r>
              <a:rPr lang="hu-HU" dirty="0"/>
              <a:t>	</a:t>
            </a:r>
            <a:r>
              <a:rPr lang="hu-HU" dirty="0" smtClean="0"/>
              <a:t>price at </a:t>
            </a:r>
            <a:r>
              <a:rPr lang="hu-HU" b="1" dirty="0" smtClean="0"/>
              <a:t>T</a:t>
            </a:r>
            <a:r>
              <a:rPr lang="hu-HU" dirty="0" smtClean="0"/>
              <a:t> maturity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2191265" y="3733803"/>
            <a:ext cx="70455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</a:t>
            </a:r>
            <a:r>
              <a:rPr lang="hu-HU" dirty="0" smtClean="0">
                <a:sym typeface="Wingdings" panose="05000000000000000000" pitchFamily="2" charset="2"/>
              </a:rPr>
              <a:t>n Monte-Carlo simulation we generate a large amount of stock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price </a:t>
            </a:r>
            <a:r>
              <a:rPr lang="hu-HU" dirty="0" smtClean="0">
                <a:sym typeface="Wingdings" panose="05000000000000000000" pitchFamily="2" charset="2"/>
              </a:rPr>
              <a:t>estimates </a:t>
            </a:r>
            <a:r>
              <a:rPr lang="hu-HU" dirty="0" smtClean="0">
                <a:sym typeface="Wingdings" panose="05000000000000000000" pitchFamily="2" charset="2"/>
              </a:rPr>
              <a:t>with </a:t>
            </a:r>
            <a:r>
              <a:rPr lang="hu-HU" dirty="0" smtClean="0">
                <a:sym typeface="Wingdings" panose="05000000000000000000" pitchFamily="2" charset="2"/>
              </a:rPr>
              <a:t>this equation</a:t>
            </a:r>
          </a:p>
          <a:p>
            <a:pPr lvl="1"/>
            <a:endParaRPr lang="hu-HU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the option price is the expected value of a pay-off function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   + we have to use a discounted factor (time value of money)</a:t>
            </a: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3797643" y="5419135"/>
            <a:ext cx="4326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max(S-E,0)                         max(E-S,0) </a:t>
            </a:r>
          </a:p>
          <a:p>
            <a:r>
              <a:rPr lang="hu-HU" sz="1600" dirty="0" smtClean="0"/>
              <a:t> call option	</a:t>
            </a:r>
            <a:r>
              <a:rPr lang="hu-HU" b="1" dirty="0" smtClean="0"/>
              <a:t>	   </a:t>
            </a:r>
            <a:r>
              <a:rPr lang="hu-HU" sz="1600" dirty="0" smtClean="0"/>
              <a:t>put option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6325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Value at Risk (VaR)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869989" y="1515762"/>
            <a:ext cx="77338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There is a trade-off between risk and return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  ~ conclusion of </a:t>
            </a:r>
            <a:r>
              <a:rPr lang="hu-HU" b="1" dirty="0" smtClean="0">
                <a:sym typeface="Wingdings" panose="05000000000000000000" pitchFamily="2" charset="2"/>
              </a:rPr>
              <a:t>Modern Portfolio Theory </a:t>
            </a:r>
            <a:r>
              <a:rPr lang="hu-HU" dirty="0" smtClean="0">
                <a:sym typeface="Wingdings" panose="05000000000000000000" pitchFamily="2" charset="2"/>
              </a:rPr>
              <a:t>and </a:t>
            </a:r>
            <a:r>
              <a:rPr lang="hu-HU" b="1" dirty="0" smtClean="0">
                <a:sym typeface="Wingdings" panose="05000000000000000000" pitchFamily="2" charset="2"/>
              </a:rPr>
              <a:t>CAPM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 measuring return is quite straightforward</a:t>
            </a:r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 but what about risk?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    There are several measures: variance, standard deviation to measure </a:t>
            </a: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    total risk  + beta to measure market risk ...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1491047" y="3929448"/>
            <a:ext cx="762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THESE MEASURES DO NOT CONSIDER A PROBABILITY DISTRIBUTION !!!</a:t>
            </a:r>
            <a:endParaRPr lang="hu-H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98357" y="4404142"/>
            <a:ext cx="684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There is another measure with this feature: </a:t>
            </a:r>
            <a:r>
              <a:rPr lang="hu-HU" b="1" i="1" dirty="0" smtClean="0"/>
              <a:t>Value at Risk </a:t>
            </a:r>
            <a:r>
              <a:rPr lang="hu-HU" dirty="0" smtClean="0"/>
              <a:t>(VaR)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203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Value at Risk (VaR)</a:t>
            </a:r>
            <a:endParaRPr lang="hu-HU" b="1" u="sng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127297" y="1937308"/>
            <a:ext cx="16558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67964" y="1552830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S(t+1)  -  S(t)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688864" y="194421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S(t)</a:t>
            </a:r>
            <a:endParaRPr lang="hu-H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58910" y="1745734"/>
            <a:ext cx="398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= R(t)   </a:t>
            </a:r>
            <a:r>
              <a:rPr lang="hu-HU" dirty="0" smtClean="0"/>
              <a:t>return in the interval </a:t>
            </a:r>
            <a:r>
              <a:rPr lang="hu-HU" b="1" dirty="0" smtClean="0"/>
              <a:t>[t,t+1]</a:t>
            </a:r>
            <a:endParaRPr lang="hu-HU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68" y="2396505"/>
            <a:ext cx="3871792" cy="28893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70637" y="2581171"/>
            <a:ext cx="55659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As we have seen the daily returns (monthly returns)</a:t>
            </a:r>
          </a:p>
          <a:p>
            <a:r>
              <a:rPr lang="hu-HU" dirty="0" smtClean="0"/>
              <a:t>has approximately normal distribution !!!</a:t>
            </a:r>
          </a:p>
          <a:p>
            <a:endParaRPr lang="hu-HU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n</a:t>
            </a:r>
            <a:r>
              <a:rPr lang="hu-HU" dirty="0" smtClean="0">
                <a:sym typeface="Wingdings" panose="05000000000000000000" pitchFamily="2" charset="2"/>
              </a:rPr>
              <a:t>ormal distributions can be defined by two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parameters: mean and variance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s</a:t>
            </a:r>
            <a:r>
              <a:rPr lang="hu-HU" dirty="0" smtClean="0">
                <a:sym typeface="Wingdings" panose="05000000000000000000" pitchFamily="2" charset="2"/>
              </a:rPr>
              <a:t>o returns can be defined by these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parameters as well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2688864" y="5285830"/>
            <a:ext cx="49888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R(t) = mean + x * standard deviation</a:t>
            </a:r>
          </a:p>
          <a:p>
            <a:r>
              <a:rPr lang="hu-HU" b="1" dirty="0"/>
              <a:t>	</a:t>
            </a:r>
            <a:endParaRPr lang="hu-HU" b="1" dirty="0" smtClean="0"/>
          </a:p>
          <a:p>
            <a:r>
              <a:rPr lang="hu-HU" b="1" dirty="0"/>
              <a:t>  </a:t>
            </a:r>
            <a:r>
              <a:rPr lang="hu-HU" b="1" dirty="0" smtClean="0"/>
              <a:t> </a:t>
            </a:r>
            <a:r>
              <a:rPr lang="hu-HU" dirty="0" smtClean="0"/>
              <a:t>~ we can define return as a random variable</a:t>
            </a:r>
          </a:p>
          <a:p>
            <a:r>
              <a:rPr lang="hu-HU" dirty="0"/>
              <a:t>	</a:t>
            </a:r>
            <a:r>
              <a:rPr lang="hu-HU" dirty="0" smtClean="0"/>
              <a:t>drawn from a normal distribution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0977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Value at Risk (VaR)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161535" y="1515761"/>
            <a:ext cx="75980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1.) VaR</a:t>
            </a:r>
            <a:r>
              <a:rPr lang="hu-HU" dirty="0" smtClean="0"/>
              <a:t> is a number measure in price units</a:t>
            </a:r>
          </a:p>
          <a:p>
            <a:r>
              <a:rPr lang="hu-HU" dirty="0"/>
              <a:t>	</a:t>
            </a:r>
            <a:r>
              <a:rPr lang="hu-HU" dirty="0" smtClean="0"/>
              <a:t>It tells you that in a large percetage of cases your portfolio is</a:t>
            </a:r>
          </a:p>
          <a:p>
            <a:r>
              <a:rPr lang="hu-HU" dirty="0"/>
              <a:t>	</a:t>
            </a:r>
            <a:r>
              <a:rPr lang="hu-HU" dirty="0" smtClean="0"/>
              <a:t>	likely to not lose more than that amount of money</a:t>
            </a:r>
          </a:p>
          <a:p>
            <a:endParaRPr lang="hu-HU" dirty="0"/>
          </a:p>
          <a:p>
            <a:r>
              <a:rPr lang="hu-HU" dirty="0" smtClean="0"/>
              <a:t>	„</a:t>
            </a:r>
            <a:r>
              <a:rPr lang="hu-HU" b="1" dirty="0" smtClean="0"/>
              <a:t>VaR</a:t>
            </a:r>
            <a:r>
              <a:rPr lang="hu-HU" dirty="0" smtClean="0"/>
              <a:t> measures the amount of potential loss that could happen</a:t>
            </a:r>
          </a:p>
          <a:p>
            <a:r>
              <a:rPr lang="hu-HU" dirty="0"/>
              <a:t>	</a:t>
            </a:r>
            <a:r>
              <a:rPr lang="hu-HU" dirty="0" smtClean="0"/>
              <a:t>        in an investment (or a portfolio of investments)</a:t>
            </a:r>
          </a:p>
          <a:p>
            <a:r>
              <a:rPr lang="hu-HU" dirty="0"/>
              <a:t>	</a:t>
            </a:r>
            <a:r>
              <a:rPr lang="hu-HU" dirty="0" smtClean="0"/>
              <a:t>	 over a given period of time (with a given</a:t>
            </a:r>
          </a:p>
          <a:p>
            <a:r>
              <a:rPr lang="hu-HU" dirty="0"/>
              <a:t>	</a:t>
            </a:r>
            <a:r>
              <a:rPr lang="hu-HU" dirty="0" smtClean="0"/>
              <a:t>		degree of confidence)”</a:t>
            </a:r>
          </a:p>
          <a:p>
            <a:endParaRPr lang="hu-HU" dirty="0" smtClean="0"/>
          </a:p>
          <a:p>
            <a:endParaRPr lang="hu-HU" dirty="0"/>
          </a:p>
          <a:p>
            <a:r>
              <a:rPr lang="hu-HU" b="1" dirty="0" smtClean="0"/>
              <a:t>2.) </a:t>
            </a:r>
            <a:r>
              <a:rPr lang="hu-HU" dirty="0" smtClean="0"/>
              <a:t>easy to understand and easy to interpret</a:t>
            </a:r>
          </a:p>
          <a:p>
            <a:r>
              <a:rPr lang="hu-HU" dirty="0"/>
              <a:t>	S</a:t>
            </a:r>
            <a:r>
              <a:rPr lang="hu-HU" dirty="0" smtClean="0"/>
              <a:t>tandard deviation or beta is not that straightforward</a:t>
            </a:r>
          </a:p>
          <a:p>
            <a:endParaRPr lang="hu-HU" dirty="0"/>
          </a:p>
          <a:p>
            <a:r>
              <a:rPr lang="hu-HU" b="1" dirty="0" smtClean="0"/>
              <a:t>3.) </a:t>
            </a:r>
            <a:r>
              <a:rPr lang="hu-HU" dirty="0" smtClean="0"/>
              <a:t>you can compare different types of assets or portfolios with </a:t>
            </a:r>
            <a:r>
              <a:rPr lang="hu-HU" b="1" dirty="0" smtClean="0"/>
              <a:t>VaR</a:t>
            </a:r>
          </a:p>
          <a:p>
            <a:r>
              <a:rPr lang="hu-HU" dirty="0" smtClean="0"/>
              <a:t>	You can compare profitability and risk of different units and</a:t>
            </a:r>
          </a:p>
          <a:p>
            <a:r>
              <a:rPr lang="hu-HU" dirty="0"/>
              <a:t>	</a:t>
            </a:r>
            <a:r>
              <a:rPr lang="hu-HU" dirty="0" smtClean="0"/>
              <a:t>	make a decision accordingly</a:t>
            </a:r>
          </a:p>
          <a:p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</a:t>
            </a:r>
            <a:r>
              <a:rPr lang="hu-HU" i="1" dirty="0" smtClean="0"/>
              <a:t>„risk budgeting”</a:t>
            </a: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113384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Value at Risk (VaR)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136821" y="1342766"/>
            <a:ext cx="661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Variance method</a:t>
            </a:r>
            <a:r>
              <a:rPr lang="hu-HU" b="1" dirty="0" smtClean="0"/>
              <a:t>: </a:t>
            </a:r>
            <a:r>
              <a:rPr lang="hu-HU" dirty="0" smtClean="0"/>
              <a:t>assumes returns are normally distributed</a:t>
            </a:r>
            <a:endParaRPr lang="hu-HU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598140" y="2743198"/>
            <a:ext cx="605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density of normal distribution function is important: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333110" y="3917776"/>
                <a:ext cx="3240567" cy="1001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800" b="1" dirty="0"/>
                  <a:t>f</a:t>
                </a:r>
                <a:r>
                  <a:rPr lang="hu-HU" sz="2800" b="1" dirty="0" smtClean="0"/>
                  <a:t>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800" b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hu-HU" sz="2800" b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hu-HU" sz="2800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l-GR" sz="2800" b="1" i="0" smtClean="0">
                                <a:latin typeface="Cambria Math" panose="02040503050406030204" pitchFamily="18" charset="0"/>
                              </a:rPr>
                              <m:t>𝛑</m:t>
                            </m:r>
                            <m:sSup>
                              <m:sSupPr>
                                <m:ctrlPr>
                                  <a:rPr lang="el-GR" sz="2800" b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sz="2800" b="1" i="0" smtClean="0">
                                    <a:latin typeface="Cambria Math" panose="02040503050406030204" pitchFamily="18" charset="0"/>
                                  </a:rPr>
                                  <m:t>𝛔</m:t>
                                </m:r>
                              </m:e>
                              <m:sup>
                                <m:r>
                                  <a:rPr lang="hu-HU" sz="2800" b="1" i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hu-HU" sz="2800" b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800" b="1" i="0" smtClean="0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p>
                        <m:r>
                          <a:rPr lang="hu-HU" sz="2800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hu-HU" sz="2800" b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hu-HU" sz="2800" b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8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800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hu-HU" sz="2800" b="1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l-GR" sz="2800" b="1" i="0" smtClean="0"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  <m:r>
                                  <a:rPr lang="hu-HU" sz="2800" b="1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2800" b="1" i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hu-HU" sz="2800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sSup>
                              <m:sSupPr>
                                <m:ctrlPr>
                                  <a:rPr lang="hu-HU" sz="2800" b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sz="2800" b="1" i="0" smtClean="0">
                                    <a:latin typeface="Cambria Math" panose="02040503050406030204" pitchFamily="18" charset="0"/>
                                  </a:rPr>
                                  <m:t>𝛔</m:t>
                                </m:r>
                              </m:e>
                              <m:sup>
                                <m:r>
                                  <a:rPr lang="hu-HU" sz="2800" b="1" i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hu-HU" sz="28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110" y="3917776"/>
                <a:ext cx="3240567" cy="1001684"/>
              </a:xfrm>
              <a:prstGeom prst="rect">
                <a:avLst/>
              </a:prstGeom>
              <a:blipFill rotWithShape="0">
                <a:blip r:embed="rId2"/>
                <a:stretch>
                  <a:fillRect l="-395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598140" y="1713466"/>
            <a:ext cx="7914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are after something like this: on february 10, 2017, we own 100 shares</a:t>
            </a:r>
          </a:p>
          <a:p>
            <a:r>
              <a:rPr lang="hu-HU" dirty="0" smtClean="0"/>
              <a:t>of Appla (AAPL). The maximum loss tomorrow is $1750 with 99%</a:t>
            </a:r>
          </a:p>
          <a:p>
            <a:r>
              <a:rPr lang="hu-HU" dirty="0" smtClean="0"/>
              <a:t>confidence level  </a:t>
            </a:r>
            <a:endParaRPr lang="hu-H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145" y="3634945"/>
            <a:ext cx="3358511" cy="20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2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761" y="682366"/>
            <a:ext cx="8596668" cy="1320800"/>
          </a:xfrm>
        </p:spPr>
        <p:txBody>
          <a:bodyPr/>
          <a:lstStyle/>
          <a:p>
            <a:r>
              <a:rPr lang="hu-HU" b="1" u="sng" dirty="0" smtClean="0"/>
              <a:t>Value at Risk (VaR)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136821" y="1342766"/>
            <a:ext cx="6489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density function is closely related to probability</a:t>
            </a:r>
          </a:p>
          <a:p>
            <a:r>
              <a:rPr lang="hu-HU" dirty="0"/>
              <a:t>	</a:t>
            </a:r>
            <a:r>
              <a:rPr lang="hu-HU" dirty="0" smtClean="0"/>
              <a:t>~ the integral of the function yields the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442714" y="2069268"/>
                <a:ext cx="3098862" cy="608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b="1" dirty="0" smtClean="0"/>
                  <a:t>P(a&lt;x&lt;b)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hu-HU" sz="2400" b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hu-HU" sz="2400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sub>
                      <m:sup>
                        <m:r>
                          <a:rPr lang="hu-HU" sz="2400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sup>
                      <m:e>
                        <m:r>
                          <a:rPr lang="hu-HU" sz="2400" b="1" i="0" smtClean="0">
                            <a:latin typeface="Cambria Math" panose="02040503050406030204" pitchFamily="18" charset="0"/>
                          </a:rPr>
                          <m:t>𝐟</m:t>
                        </m:r>
                        <m:d>
                          <m:dPr>
                            <m:ctrlPr>
                              <a:rPr lang="hu-HU" sz="2400" b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4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hu-HU" sz="2400" b="1" i="0" smtClean="0">
                            <a:latin typeface="Cambria Math" panose="02040503050406030204" pitchFamily="18" charset="0"/>
                          </a:rPr>
                          <m:t>𝐝𝐱</m:t>
                        </m:r>
                      </m:e>
                    </m:nary>
                  </m:oMath>
                </a14:m>
                <a:endParaRPr lang="hu-HU" sz="2400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714" y="2069268"/>
                <a:ext cx="3098862" cy="608372"/>
              </a:xfrm>
              <a:prstGeom prst="rect">
                <a:avLst/>
              </a:prstGeom>
              <a:blipFill rotWithShape="0">
                <a:blip r:embed="rId2"/>
                <a:stretch>
                  <a:fillRect l="-3150" b="-12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766" y="3027438"/>
            <a:ext cx="4425207" cy="2648396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4364983" y="3970638"/>
            <a:ext cx="0" cy="1367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0"/>
          </p:cNvCxnSpPr>
          <p:nvPr/>
        </p:nvCxnSpPr>
        <p:spPr>
          <a:xfrm>
            <a:off x="5000370" y="3027438"/>
            <a:ext cx="13" cy="2310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373221" y="3440968"/>
            <a:ext cx="620285" cy="620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377339" y="3725175"/>
            <a:ext cx="620285" cy="620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373221" y="4017617"/>
            <a:ext cx="620285" cy="620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377338" y="4310064"/>
            <a:ext cx="620285" cy="620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381457" y="4602508"/>
            <a:ext cx="620285" cy="620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558570" y="4916903"/>
            <a:ext cx="433575" cy="433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850314" y="5204975"/>
            <a:ext cx="141831" cy="141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575046" y="3123810"/>
            <a:ext cx="415907" cy="415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41837" y="5375776"/>
            <a:ext cx="924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a          b</a:t>
            </a:r>
            <a:endParaRPr lang="hu-HU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254747" y="5658884"/>
            <a:ext cx="3332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the definite integral is the area under </a:t>
            </a:r>
          </a:p>
          <a:p>
            <a:r>
              <a:rPr lang="hu-HU" sz="1400" dirty="0" smtClean="0"/>
              <a:t>the bell-shaped curve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74209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761" y="682366"/>
            <a:ext cx="8596668" cy="1320800"/>
          </a:xfrm>
        </p:spPr>
        <p:txBody>
          <a:bodyPr/>
          <a:lstStyle/>
          <a:p>
            <a:r>
              <a:rPr lang="hu-HU" b="1" u="sng" dirty="0" smtClean="0"/>
              <a:t>Value at Risk (VaR)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136821" y="1342766"/>
            <a:ext cx="85908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would like to make sure the loss is not going to be greater than</a:t>
            </a:r>
          </a:p>
          <a:p>
            <a:r>
              <a:rPr lang="hu-HU" dirty="0"/>
              <a:t>	</a:t>
            </a:r>
            <a:r>
              <a:rPr lang="hu-HU" dirty="0" smtClean="0"/>
              <a:t>a predefined value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b="1" dirty="0" smtClean="0"/>
              <a:t>Prob{ </a:t>
            </a:r>
            <a:r>
              <a:rPr lang="el-GR" b="1" dirty="0" smtClean="0"/>
              <a:t>δπ</a:t>
            </a:r>
            <a:r>
              <a:rPr lang="hu-HU" b="1" dirty="0" smtClean="0"/>
              <a:t> &lt; -$5million } = 0.05  </a:t>
            </a:r>
            <a:r>
              <a:rPr lang="hu-HU" dirty="0" smtClean="0"/>
              <a:t>(if the confidence level is 95%)</a:t>
            </a:r>
          </a:p>
          <a:p>
            <a:endParaRPr lang="hu-HU" dirty="0"/>
          </a:p>
          <a:p>
            <a:r>
              <a:rPr lang="hu-HU" dirty="0" smtClean="0"/>
              <a:t>			</a:t>
            </a:r>
            <a:r>
              <a:rPr lang="hu-HU" b="1" dirty="0"/>
              <a:t> Prob{ </a:t>
            </a:r>
            <a:r>
              <a:rPr lang="el-GR" b="1" dirty="0"/>
              <a:t>δπ</a:t>
            </a:r>
            <a:r>
              <a:rPr lang="hu-HU" b="1" dirty="0"/>
              <a:t> &lt; </a:t>
            </a:r>
            <a:r>
              <a:rPr lang="hu-HU" b="1" dirty="0" smtClean="0"/>
              <a:t>-VaR} </a:t>
            </a:r>
            <a:r>
              <a:rPr lang="hu-HU" b="1" dirty="0"/>
              <a:t>= </a:t>
            </a:r>
            <a:r>
              <a:rPr lang="hu-HU" b="1" dirty="0" smtClean="0"/>
              <a:t>1-c </a:t>
            </a:r>
            <a:endParaRPr lang="hu-HU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766" y="3027438"/>
            <a:ext cx="4425207" cy="2648396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3734901" y="5070503"/>
            <a:ext cx="0" cy="27184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066271" y="2714400"/>
            <a:ext cx="988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073612" y="2174821"/>
            <a:ext cx="988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99933" y="5083202"/>
            <a:ext cx="0" cy="271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657600" y="5139267"/>
            <a:ext cx="0" cy="215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19498" y="5139267"/>
            <a:ext cx="0" cy="220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68696" y="5207000"/>
            <a:ext cx="0" cy="1480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530598" y="5207000"/>
            <a:ext cx="0" cy="1480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88264" y="5245100"/>
            <a:ext cx="0" cy="1099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445931" y="5245100"/>
            <a:ext cx="0" cy="1099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07835" y="5278967"/>
            <a:ext cx="0" cy="76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369732" y="5278967"/>
            <a:ext cx="0" cy="802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323165" y="5308600"/>
            <a:ext cx="0" cy="46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268130" y="5308600"/>
            <a:ext cx="0" cy="46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217335" y="5308600"/>
            <a:ext cx="0" cy="46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175000" y="5312833"/>
            <a:ext cx="0" cy="464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ight Brace 48"/>
          <p:cNvSpPr/>
          <p:nvPr/>
        </p:nvSpPr>
        <p:spPr>
          <a:xfrm rot="5400000">
            <a:off x="3260378" y="5185575"/>
            <a:ext cx="218707" cy="84889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TextBox 49"/>
          <p:cNvSpPr txBox="1"/>
          <p:nvPr/>
        </p:nvSpPr>
        <p:spPr>
          <a:xfrm>
            <a:off x="727520" y="5671749"/>
            <a:ext cx="57839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t</a:t>
            </a:r>
            <a:r>
              <a:rPr lang="hu-HU" sz="1400" dirty="0" smtClean="0"/>
              <a:t>his is the probability of losing some money: this is what we are after</a:t>
            </a:r>
          </a:p>
          <a:p>
            <a:r>
              <a:rPr lang="hu-HU" sz="1400" dirty="0"/>
              <a:t> </a:t>
            </a:r>
            <a:r>
              <a:rPr lang="hu-HU" sz="1400" dirty="0" smtClean="0"/>
              <a:t>    ~ this area is 0.01 for 99% degree of confidence and 0.05 for</a:t>
            </a:r>
          </a:p>
          <a:p>
            <a:r>
              <a:rPr lang="hu-HU" sz="1400" dirty="0"/>
              <a:t>	</a:t>
            </a:r>
            <a:r>
              <a:rPr lang="hu-HU" sz="1400" dirty="0" smtClean="0"/>
              <a:t>	95% confidence level !!!</a:t>
            </a:r>
            <a:endParaRPr lang="hu-HU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3597745" y="527617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z</a:t>
            </a:r>
            <a:endParaRPr lang="hu-HU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438775" y="3108318"/>
            <a:ext cx="45592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z</a:t>
            </a:r>
            <a:r>
              <a:rPr lang="hu-HU" dirty="0" smtClean="0"/>
              <a:t> defines the number of standard</a:t>
            </a:r>
          </a:p>
          <a:p>
            <a:r>
              <a:rPr lang="hu-HU" dirty="0" smtClean="0"/>
              <a:t>   deviations from the mean: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b="1" dirty="0" smtClean="0"/>
              <a:t>99%</a:t>
            </a:r>
            <a:r>
              <a:rPr lang="hu-HU" dirty="0" smtClean="0"/>
              <a:t> confidence level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b="1" dirty="0" smtClean="0">
                <a:sym typeface="Wingdings" panose="05000000000000000000" pitchFamily="2" charset="2"/>
              </a:rPr>
              <a:t>z=2.33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  </a:t>
            </a:r>
            <a:r>
              <a:rPr lang="hu-HU" b="1" dirty="0" smtClean="0">
                <a:sym typeface="Wingdings" panose="05000000000000000000" pitchFamily="2" charset="2"/>
              </a:rPr>
              <a:t>95%</a:t>
            </a:r>
            <a:r>
              <a:rPr lang="hu-HU" dirty="0" smtClean="0">
                <a:sym typeface="Wingdings" panose="05000000000000000000" pitchFamily="2" charset="2"/>
              </a:rPr>
              <a:t> confidence level  </a:t>
            </a:r>
            <a:r>
              <a:rPr lang="hu-HU" b="1" dirty="0" smtClean="0">
                <a:sym typeface="Wingdings" panose="05000000000000000000" pitchFamily="2" charset="2"/>
              </a:rPr>
              <a:t>z=1.64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29966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761" y="682366"/>
            <a:ext cx="8596668" cy="1320800"/>
          </a:xfrm>
        </p:spPr>
        <p:txBody>
          <a:bodyPr/>
          <a:lstStyle/>
          <a:p>
            <a:r>
              <a:rPr lang="hu-HU" b="1" u="sng" dirty="0" smtClean="0"/>
              <a:t>Value at Risk (VaR)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136821" y="1342766"/>
            <a:ext cx="85908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would like to make sure the loss is not going to be greater than</a:t>
            </a:r>
          </a:p>
          <a:p>
            <a:r>
              <a:rPr lang="hu-HU" dirty="0"/>
              <a:t>	</a:t>
            </a:r>
            <a:r>
              <a:rPr lang="hu-HU" dirty="0" smtClean="0"/>
              <a:t>a predefined value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b="1" dirty="0" smtClean="0"/>
              <a:t>Prob{ </a:t>
            </a:r>
            <a:r>
              <a:rPr lang="el-GR" b="1" dirty="0" smtClean="0"/>
              <a:t>δπ</a:t>
            </a:r>
            <a:r>
              <a:rPr lang="hu-HU" b="1" dirty="0" smtClean="0"/>
              <a:t> &lt; -$5million } = 0.05  </a:t>
            </a:r>
            <a:r>
              <a:rPr lang="hu-HU" dirty="0" smtClean="0"/>
              <a:t>(if the confidence level is 95%)</a:t>
            </a:r>
          </a:p>
          <a:p>
            <a:endParaRPr lang="hu-HU" dirty="0"/>
          </a:p>
          <a:p>
            <a:r>
              <a:rPr lang="hu-HU" dirty="0" smtClean="0"/>
              <a:t>			</a:t>
            </a:r>
            <a:r>
              <a:rPr lang="hu-HU" b="1" dirty="0"/>
              <a:t> Prob{ </a:t>
            </a:r>
            <a:r>
              <a:rPr lang="el-GR" b="1" dirty="0"/>
              <a:t>δπ</a:t>
            </a:r>
            <a:r>
              <a:rPr lang="hu-HU" b="1" dirty="0"/>
              <a:t> &lt; </a:t>
            </a:r>
            <a:r>
              <a:rPr lang="hu-HU" b="1" dirty="0" smtClean="0"/>
              <a:t>-VaR} </a:t>
            </a:r>
            <a:r>
              <a:rPr lang="hu-HU" b="1" dirty="0"/>
              <a:t>= </a:t>
            </a:r>
            <a:r>
              <a:rPr lang="hu-HU" b="1" dirty="0" smtClean="0"/>
              <a:t>1-c </a:t>
            </a:r>
            <a:endParaRPr lang="hu-HU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066271" y="2714400"/>
            <a:ext cx="988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073612" y="2174821"/>
            <a:ext cx="988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619375" y="2905106"/>
            <a:ext cx="519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-----------------------------------------------------------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3474543" y="3346662"/>
            <a:ext cx="3915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VaR = position ( </a:t>
            </a:r>
            <a:r>
              <a:rPr lang="el-GR" b="1" dirty="0" smtClean="0"/>
              <a:t>μ</a:t>
            </a:r>
            <a:r>
              <a:rPr lang="hu-HU" b="1" dirty="0" smtClean="0"/>
              <a:t>          - z </a:t>
            </a:r>
            <a:r>
              <a:rPr lang="el-GR" b="1" dirty="0" smtClean="0"/>
              <a:t>σ</a:t>
            </a:r>
            <a:r>
              <a:rPr lang="hu-HU" b="1" dirty="0" smtClean="0"/>
              <a:t>         )</a:t>
            </a:r>
            <a:endParaRPr lang="hu-H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68321" y="3521803"/>
            <a:ext cx="726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period</a:t>
            </a:r>
            <a:endParaRPr lang="hu-HU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501796" y="3512277"/>
            <a:ext cx="726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period</a:t>
            </a:r>
            <a:endParaRPr lang="hu-HU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03531" y="3985669"/>
            <a:ext cx="7119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another problem to deal with: the mean and the variance</a:t>
            </a:r>
          </a:p>
          <a:p>
            <a:r>
              <a:rPr lang="hu-HU" dirty="0" smtClean="0"/>
              <a:t>applied to the daily returns! But the time interval for </a:t>
            </a:r>
            <a:r>
              <a:rPr lang="hu-HU" b="1" dirty="0" smtClean="0"/>
              <a:t>VaR</a:t>
            </a:r>
            <a:r>
              <a:rPr lang="hu-HU" dirty="0" smtClean="0"/>
              <a:t> is</a:t>
            </a:r>
          </a:p>
          <a:p>
            <a:r>
              <a:rPr lang="hu-HU" dirty="0" smtClean="0"/>
              <a:t>not necessary 1 day ...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073612" y="5065088"/>
                <a:ext cx="2067489" cy="3743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b="1" dirty="0" smtClean="0"/>
                  <a:t>σ</a:t>
                </a:r>
                <a:r>
                  <a:rPr lang="hu-HU" b="1" dirty="0" smtClean="0"/>
                  <a:t>       = </a:t>
                </a:r>
                <a:r>
                  <a:rPr lang="el-GR" b="1" dirty="0" smtClean="0"/>
                  <a:t>σ</a:t>
                </a:r>
                <a:r>
                  <a:rPr lang="hu-HU" b="1" dirty="0" smtClean="0"/>
                  <a:t>    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r>
                  <a:rPr lang="hu-HU" b="1" dirty="0" smtClean="0"/>
                  <a:t> </a:t>
                </a:r>
                <a:endParaRPr lang="hu-HU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12" y="5065088"/>
                <a:ext cx="2067489" cy="374398"/>
              </a:xfrm>
              <a:prstGeom prst="rect">
                <a:avLst/>
              </a:prstGeom>
              <a:blipFill rotWithShape="0">
                <a:blip r:embed="rId2"/>
                <a:stretch>
                  <a:fillRect l="-2360" t="-9836" b="-2459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4225349" y="5251956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n</a:t>
            </a:r>
            <a:r>
              <a:rPr lang="hu-HU" sz="1400" b="1" dirty="0" smtClean="0"/>
              <a:t>-day</a:t>
            </a:r>
            <a:endParaRPr lang="hu-HU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051599" y="5251956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daily</a:t>
            </a:r>
            <a:endParaRPr lang="hu-HU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073612" y="5620230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/>
              <a:t>μ</a:t>
            </a:r>
            <a:r>
              <a:rPr lang="hu-HU" b="1" dirty="0" smtClean="0"/>
              <a:t>       = </a:t>
            </a:r>
            <a:r>
              <a:rPr lang="el-GR" b="1" dirty="0" smtClean="0"/>
              <a:t>μ</a:t>
            </a:r>
            <a:r>
              <a:rPr lang="hu-HU" b="1" dirty="0" smtClean="0"/>
              <a:t>        n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4225349" y="5807098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n</a:t>
            </a:r>
            <a:r>
              <a:rPr lang="hu-HU" sz="1400" b="1" dirty="0" smtClean="0"/>
              <a:t>-day</a:t>
            </a:r>
            <a:endParaRPr lang="hu-HU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051599" y="5807098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daily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202017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basics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05232" y="1515762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COMMODITIES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5103" y="1930400"/>
            <a:ext cx="753764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  <a:r>
              <a:rPr lang="hu-HU" dirty="0" smtClean="0"/>
              <a:t>Commodities are raw products: gold, silver, oil ...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 smtClean="0"/>
              <a:t>		</a:t>
            </a:r>
            <a:r>
              <a:rPr lang="hu-HU" dirty="0" smtClean="0">
                <a:sym typeface="Wingdings" panose="05000000000000000000" pitchFamily="2" charset="2"/>
              </a:rPr>
              <a:t> the price of these products are unpredictable BUT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often show seasonal effects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 scarcity of the product results in higher prices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and vica-versa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 most trading is done on the </a:t>
            </a:r>
            <a:r>
              <a:rPr lang="hu-HU" b="1" dirty="0" smtClean="0">
                <a:sym typeface="Wingdings" panose="05000000000000000000" pitchFamily="2" charset="2"/>
              </a:rPr>
              <a:t>future market 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		</a:t>
            </a:r>
            <a:r>
              <a:rPr lang="hu-HU" dirty="0" smtClean="0">
                <a:sym typeface="Wingdings" panose="05000000000000000000" pitchFamily="2" charset="2"/>
              </a:rPr>
              <a:t>You can make deals to buy/sell a given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  commodity at some time in the future !!!</a:t>
            </a:r>
            <a:endParaRPr lang="hu-HU" dirty="0" smtClean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378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761" y="682366"/>
            <a:ext cx="8596668" cy="1320800"/>
          </a:xfrm>
        </p:spPr>
        <p:txBody>
          <a:bodyPr/>
          <a:lstStyle/>
          <a:p>
            <a:r>
              <a:rPr lang="hu-HU" b="1" u="sng" dirty="0" smtClean="0"/>
              <a:t>Value at Risk (VaR)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136821" y="1342766"/>
            <a:ext cx="85908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would like to make sure the loss is not going to be greater than</a:t>
            </a:r>
          </a:p>
          <a:p>
            <a:r>
              <a:rPr lang="hu-HU" dirty="0"/>
              <a:t>	</a:t>
            </a:r>
            <a:r>
              <a:rPr lang="hu-HU" dirty="0" smtClean="0"/>
              <a:t>a predefined value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b="1" dirty="0" smtClean="0"/>
              <a:t>Prob{ </a:t>
            </a:r>
            <a:r>
              <a:rPr lang="el-GR" b="1" dirty="0" smtClean="0"/>
              <a:t>δπ</a:t>
            </a:r>
            <a:r>
              <a:rPr lang="hu-HU" b="1" dirty="0" smtClean="0"/>
              <a:t> &lt; -$5million } = 0.05  </a:t>
            </a:r>
            <a:r>
              <a:rPr lang="hu-HU" dirty="0" smtClean="0"/>
              <a:t>(if the confidence level is 95%)</a:t>
            </a:r>
          </a:p>
          <a:p>
            <a:endParaRPr lang="hu-HU" dirty="0"/>
          </a:p>
          <a:p>
            <a:r>
              <a:rPr lang="hu-HU" dirty="0" smtClean="0"/>
              <a:t>			</a:t>
            </a:r>
            <a:r>
              <a:rPr lang="hu-HU" b="1" dirty="0"/>
              <a:t> Prob{ </a:t>
            </a:r>
            <a:r>
              <a:rPr lang="el-GR" b="1" dirty="0"/>
              <a:t>δπ</a:t>
            </a:r>
            <a:r>
              <a:rPr lang="hu-HU" b="1" dirty="0"/>
              <a:t> &lt; </a:t>
            </a:r>
            <a:r>
              <a:rPr lang="hu-HU" b="1" dirty="0" smtClean="0"/>
              <a:t>-VaR} </a:t>
            </a:r>
            <a:r>
              <a:rPr lang="hu-HU" b="1" dirty="0"/>
              <a:t>= </a:t>
            </a:r>
            <a:r>
              <a:rPr lang="hu-HU" b="1" dirty="0" smtClean="0"/>
              <a:t>1-c </a:t>
            </a:r>
            <a:endParaRPr lang="hu-HU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066271" y="2714400"/>
            <a:ext cx="988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073612" y="2174821"/>
            <a:ext cx="988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619375" y="2905106"/>
            <a:ext cx="519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-----------------------------------------------------------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421185" y="3391269"/>
                <a:ext cx="3847848" cy="436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000" b="1" dirty="0" smtClean="0">
                    <a:solidFill>
                      <a:srgbClr val="FF7C80"/>
                    </a:solidFill>
                  </a:rPr>
                  <a:t>VaR = </a:t>
                </a:r>
                <a:r>
                  <a:rPr lang="hu-HU" sz="2000" b="1" dirty="0" smtClean="0">
                    <a:solidFill>
                      <a:srgbClr val="FF7C8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𝛥S </a:t>
                </a:r>
                <a:r>
                  <a:rPr lang="hu-HU" sz="2000" b="1" dirty="0">
                    <a:solidFill>
                      <a:srgbClr val="FF7C80"/>
                    </a:solidFill>
                  </a:rPr>
                  <a:t>[</a:t>
                </a:r>
                <a:r>
                  <a:rPr lang="hu-HU" sz="2000" b="1" dirty="0" smtClean="0">
                    <a:solidFill>
                      <a:srgbClr val="FF7C80"/>
                    </a:solidFill>
                  </a:rPr>
                  <a:t> </a:t>
                </a:r>
                <a:r>
                  <a:rPr lang="el-GR" sz="2000" b="1" dirty="0" smtClean="0">
                    <a:solidFill>
                      <a:srgbClr val="FF7C80"/>
                    </a:solidFill>
                  </a:rPr>
                  <a:t>μ</a:t>
                </a:r>
                <a:r>
                  <a:rPr lang="hu-HU" sz="2000" b="1" dirty="0" smtClean="0">
                    <a:solidFill>
                      <a:srgbClr val="FF7C80"/>
                    </a:solidFill>
                  </a:rPr>
                  <a:t>  </a:t>
                </a:r>
                <a:r>
                  <a:rPr lang="el-GR" sz="2000" b="1" dirty="0" smtClean="0">
                    <a:solidFill>
                      <a:srgbClr val="FF7C80"/>
                    </a:solidFill>
                  </a:rPr>
                  <a:t>δ</a:t>
                </a:r>
                <a:r>
                  <a:rPr lang="hu-HU" sz="2000" b="1" dirty="0" smtClean="0">
                    <a:solidFill>
                      <a:srgbClr val="FF7C80"/>
                    </a:solidFill>
                  </a:rPr>
                  <a:t>t - </a:t>
                </a:r>
                <a:r>
                  <a:rPr lang="el-GR" sz="2000" b="1" dirty="0">
                    <a:solidFill>
                      <a:srgbClr val="FF7C80"/>
                    </a:solidFill>
                  </a:rPr>
                  <a:t>σ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000" b="1" i="1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rgbClr val="FF7C80"/>
                            </a:solidFill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hu-HU" sz="2000" b="1" dirty="0">
                            <a:solidFill>
                              <a:srgbClr val="FF7C80"/>
                            </a:solidFill>
                          </a:rPr>
                          <m:t>t</m:t>
                        </m:r>
                      </m:e>
                    </m:rad>
                  </m:oMath>
                </a14:m>
                <a:r>
                  <a:rPr lang="hu-HU" sz="2000" b="1" dirty="0" smtClean="0">
                    <a:solidFill>
                      <a:srgbClr val="FF7C80"/>
                    </a:solidFill>
                  </a:rPr>
                  <a:t> </a:t>
                </a:r>
                <a:r>
                  <a:rPr lang="el-GR" sz="2000" b="1" dirty="0" smtClean="0">
                    <a:solidFill>
                      <a:srgbClr val="FF7C80"/>
                    </a:solidFill>
                  </a:rPr>
                  <a:t>α</a:t>
                </a:r>
                <a:r>
                  <a:rPr lang="hu-HU" sz="2000" b="1" dirty="0" smtClean="0">
                    <a:solidFill>
                      <a:srgbClr val="FF7C80"/>
                    </a:solidFill>
                  </a:rPr>
                  <a:t>(1-c) ]</a:t>
                </a:r>
                <a:endParaRPr lang="hu-HU" sz="2000" b="1" dirty="0">
                  <a:solidFill>
                    <a:srgbClr val="FF7C8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185" y="3391269"/>
                <a:ext cx="3847848" cy="436914"/>
              </a:xfrm>
              <a:prstGeom prst="rect">
                <a:avLst/>
              </a:prstGeom>
              <a:blipFill rotWithShape="0">
                <a:blip r:embed="rId2"/>
                <a:stretch>
                  <a:fillRect l="-1585" r="-792" b="-2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276475" y="4057650"/>
            <a:ext cx="6820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if we calculate VaR for tomorrow: so </a:t>
            </a:r>
            <a:r>
              <a:rPr lang="el-GR" b="1" dirty="0"/>
              <a:t>δ</a:t>
            </a:r>
            <a:r>
              <a:rPr lang="hu-HU" b="1" dirty="0"/>
              <a:t>t</a:t>
            </a:r>
            <a:r>
              <a:rPr lang="hu-HU" dirty="0" smtClean="0">
                <a:sym typeface="Wingdings" panose="05000000000000000000" pitchFamily="2" charset="2"/>
              </a:rPr>
              <a:t> is small, we can omit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the</a:t>
            </a:r>
            <a:r>
              <a:rPr lang="hu-HU" b="1" dirty="0" smtClean="0">
                <a:sym typeface="Wingdings" panose="05000000000000000000" pitchFamily="2" charset="2"/>
              </a:rPr>
              <a:t> </a:t>
            </a:r>
            <a:r>
              <a:rPr lang="el-GR" b="1" dirty="0" smtClean="0"/>
              <a:t>μ</a:t>
            </a:r>
            <a:r>
              <a:rPr lang="hu-HU" b="1" dirty="0" smtClean="0"/>
              <a:t> </a:t>
            </a:r>
            <a:r>
              <a:rPr lang="hu-HU" dirty="0" smtClean="0"/>
              <a:t>term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76474" y="4742573"/>
            <a:ext cx="6966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if we calculate </a:t>
            </a:r>
            <a:r>
              <a:rPr lang="hu-HU" b="1" dirty="0" smtClean="0">
                <a:sym typeface="Wingdings" panose="05000000000000000000" pitchFamily="2" charset="2"/>
              </a:rPr>
              <a:t>VaR</a:t>
            </a:r>
            <a:r>
              <a:rPr lang="hu-HU" dirty="0" smtClean="0">
                <a:sym typeface="Wingdings" panose="05000000000000000000" pitchFamily="2" charset="2"/>
              </a:rPr>
              <a:t> for longer periods (years): we have to take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drift into consideration as well</a:t>
            </a:r>
            <a:endParaRPr lang="hu-HU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276473" y="5436519"/>
            <a:ext cx="6346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l-GR" b="1" dirty="0"/>
              <a:t>α</a:t>
            </a:r>
            <a:r>
              <a:rPr lang="hu-HU" b="1" dirty="0"/>
              <a:t>(1-c</a:t>
            </a:r>
            <a:r>
              <a:rPr lang="hu-HU" b="1" dirty="0" smtClean="0"/>
              <a:t>) </a:t>
            </a:r>
            <a:r>
              <a:rPr lang="hu-HU" dirty="0" smtClean="0"/>
              <a:t>is the inverse cumulative distribution function for</a:t>
            </a:r>
          </a:p>
          <a:p>
            <a:pPr lvl="1"/>
            <a:r>
              <a:rPr lang="hu-HU" dirty="0" smtClean="0"/>
              <a:t>the standardized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405386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761" y="682366"/>
            <a:ext cx="8596668" cy="1320800"/>
          </a:xfrm>
        </p:spPr>
        <p:txBody>
          <a:bodyPr/>
          <a:lstStyle/>
          <a:p>
            <a:r>
              <a:rPr lang="hu-HU" b="1" u="sng" dirty="0" smtClean="0"/>
              <a:t>Value at Risk – Monte-Carlo approach</a:t>
            </a:r>
            <a:endParaRPr lang="hu-HU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1696995" y="1466335"/>
            <a:ext cx="609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prices follow </a:t>
            </a:r>
            <a:r>
              <a:rPr lang="hu-HU" dirty="0" smtClean="0"/>
              <a:t>a Wiener-process or Brownian-motion</a:t>
            </a:r>
          </a:p>
          <a:p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4267201" y="1990125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dS(t) = </a:t>
            </a:r>
            <a:r>
              <a:rPr lang="el-GR" b="1" dirty="0" smtClean="0"/>
              <a:t>μ</a:t>
            </a:r>
            <a:r>
              <a:rPr lang="hu-HU" b="1" dirty="0" smtClean="0"/>
              <a:t> S(t) dt + </a:t>
            </a:r>
            <a:r>
              <a:rPr lang="el-GR" b="1" dirty="0" smtClean="0"/>
              <a:t>σ</a:t>
            </a:r>
            <a:r>
              <a:rPr lang="hu-HU" b="1" dirty="0" smtClean="0"/>
              <a:t> S(t) dW </a:t>
            </a:r>
            <a:endParaRPr lang="hu-H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511684" y="2521118"/>
            <a:ext cx="7762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can obtain the </a:t>
            </a:r>
            <a:r>
              <a:rPr lang="hu-HU" b="1" dirty="0" smtClean="0"/>
              <a:t>log S(t) </a:t>
            </a:r>
            <a:r>
              <a:rPr lang="hu-HU" dirty="0" smtClean="0"/>
              <a:t>because we know that stock prices</a:t>
            </a:r>
          </a:p>
          <a:p>
            <a:r>
              <a:rPr lang="hu-HU" dirty="0"/>
              <a:t>	</a:t>
            </a:r>
            <a:r>
              <a:rPr lang="hu-HU" dirty="0" smtClean="0"/>
              <a:t>can not be negative. So let’s use Ito’s lemma with </a:t>
            </a:r>
            <a:r>
              <a:rPr lang="hu-HU" b="1" dirty="0" smtClean="0"/>
              <a:t>F(S) = log S(t)</a:t>
            </a:r>
            <a:endParaRPr lang="hu-H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267201" y="3302336"/>
                <a:ext cx="3566939" cy="491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d log S(t) = ( </a:t>
                </a:r>
                <a:r>
                  <a:rPr lang="el-GR" b="1" dirty="0" smtClean="0"/>
                  <a:t>μ</a:t>
                </a:r>
                <a:r>
                  <a:rPr lang="hu-HU" b="1" dirty="0" smtClean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hu-HU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0" smtClean="0">
                            <a:latin typeface="Cambria Math" panose="02040503050406030204" pitchFamily="18" charset="0"/>
                          </a:rPr>
                          <m:t>𝛔</m:t>
                        </m:r>
                      </m:e>
                      <m:sup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u-HU" b="1" dirty="0" smtClean="0"/>
                  <a:t>)dt + </a:t>
                </a:r>
                <a:r>
                  <a:rPr lang="el-GR" b="1" dirty="0" smtClean="0"/>
                  <a:t>σ</a:t>
                </a:r>
                <a:r>
                  <a:rPr lang="hu-HU" b="1" dirty="0"/>
                  <a:t> </a:t>
                </a:r>
                <a:r>
                  <a:rPr lang="hu-HU" b="1" dirty="0" smtClean="0"/>
                  <a:t>dW </a:t>
                </a:r>
                <a:endParaRPr lang="hu-HU" b="1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1" y="3302336"/>
                <a:ext cx="3566939" cy="491096"/>
              </a:xfrm>
              <a:prstGeom prst="rect">
                <a:avLst/>
              </a:prstGeom>
              <a:blipFill rotWithShape="0">
                <a:blip r:embed="rId2"/>
                <a:stretch>
                  <a:fillRect l="-1368" r="-342" b="-625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785322" y="3928319"/>
                <a:ext cx="4781117" cy="491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log S(t) = log S(0) + ( </a:t>
                </a:r>
                <a:r>
                  <a:rPr lang="el-GR" b="1" dirty="0" smtClean="0"/>
                  <a:t>μ</a:t>
                </a:r>
                <a:r>
                  <a:rPr lang="hu-HU" b="1" dirty="0" smtClean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hu-HU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0" smtClean="0">
                            <a:latin typeface="Cambria Math" panose="02040503050406030204" pitchFamily="18" charset="0"/>
                          </a:rPr>
                          <m:t>𝛔</m:t>
                        </m:r>
                      </m:e>
                      <m:sup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u-HU" b="1" dirty="0" smtClean="0"/>
                  <a:t>) t + </a:t>
                </a:r>
                <a:r>
                  <a:rPr lang="el-GR" b="1" dirty="0" smtClean="0"/>
                  <a:t>σ</a:t>
                </a:r>
                <a:r>
                  <a:rPr lang="hu-HU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hu-H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  <m:e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𝐝𝐖</m:t>
                        </m:r>
                      </m:e>
                    </m:nary>
                  </m:oMath>
                </a14:m>
                <a:r>
                  <a:rPr lang="hu-HU" b="1" dirty="0" smtClean="0"/>
                  <a:t> </a:t>
                </a:r>
                <a:endParaRPr lang="hu-HU" b="1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322" y="3928319"/>
                <a:ext cx="4781117" cy="491096"/>
              </a:xfrm>
              <a:prstGeom prst="rect">
                <a:avLst/>
              </a:prstGeom>
              <a:blipFill rotWithShape="0">
                <a:blip r:embed="rId3"/>
                <a:stretch>
                  <a:fillRect l="-1148" t="-98765" r="-893" b="-15679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828800" y="4542782"/>
                <a:ext cx="6489341" cy="685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 smtClean="0"/>
                  <a:t>Wiener-process is a random walk with mean </a:t>
                </a:r>
                <a:r>
                  <a:rPr lang="hu-HU" b="1" dirty="0" smtClean="0"/>
                  <a:t>0</a:t>
                </a:r>
                <a:r>
                  <a:rPr lang="hu-HU" dirty="0" smtClean="0"/>
                  <a:t> and variance </a:t>
                </a:r>
                <a:r>
                  <a:rPr lang="hu-HU" b="1" dirty="0" smtClean="0"/>
                  <a:t>t</a:t>
                </a:r>
              </a:p>
              <a:p>
                <a:r>
                  <a:rPr lang="hu-HU" dirty="0"/>
                  <a:t>	</a:t>
                </a:r>
                <a:r>
                  <a:rPr lang="hu-HU" dirty="0" smtClean="0"/>
                  <a:t>so can be rewritten as </a:t>
                </a:r>
                <a:r>
                  <a:rPr lang="hu-HU" b="1" dirty="0" smtClean="0"/>
                  <a:t>N(0,t) </a:t>
                </a:r>
                <a:r>
                  <a:rPr lang="hu-HU" dirty="0" smtClean="0"/>
                  <a:t>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</m:rad>
                    <m:r>
                      <a:rPr lang="hu-HU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1" i="0" smtClean="0">
                        <a:latin typeface="Cambria Math" panose="02040503050406030204" pitchFamily="18" charset="0"/>
                      </a:rPr>
                      <m:t>𝐍</m:t>
                    </m:r>
                    <m:r>
                      <a:rPr lang="hu-HU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hu-HU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hu-HU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b="1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542782"/>
                <a:ext cx="6489341" cy="685252"/>
              </a:xfrm>
              <a:prstGeom prst="rect">
                <a:avLst/>
              </a:prstGeom>
              <a:blipFill rotWithShape="0">
                <a:blip r:embed="rId4"/>
                <a:stretch>
                  <a:fillRect l="-751" t="-5310" b="-885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0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761" y="682366"/>
            <a:ext cx="8596668" cy="1320800"/>
          </a:xfrm>
        </p:spPr>
        <p:txBody>
          <a:bodyPr/>
          <a:lstStyle/>
          <a:p>
            <a:r>
              <a:rPr lang="hu-HU" b="1" u="sng" dirty="0" smtClean="0"/>
              <a:t>Value at Risk – Monte-Carlo approach</a:t>
            </a:r>
            <a:endParaRPr lang="hu-HU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1696995" y="1466335"/>
            <a:ext cx="515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Solution of this stochastic differential equation: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295135" y="1924822"/>
                <a:ext cx="4069319" cy="480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S(t) </a:t>
                </a:r>
                <a:r>
                  <a:rPr lang="hu-HU" b="1" dirty="0" smtClean="0"/>
                  <a:t>= S(0)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p>
                        <m:r>
                          <m:rPr>
                            <m:nor/>
                          </m:rPr>
                          <a:rPr lang="hu-HU" b="1" i="0" dirty="0" smtClean="0"/>
                          <m:t>[(</m:t>
                        </m:r>
                        <m:r>
                          <a:rPr lang="el-GR" b="1" i="0" dirty="0" smtClean="0"/>
                          <m:t>𝛍</m:t>
                        </m:r>
                        <m:r>
                          <m:rPr>
                            <m:nor/>
                          </m:rPr>
                          <a:rPr lang="hu-HU" b="1" dirty="0" smtClean="0"/>
                          <m:t> </m:t>
                        </m:r>
                        <m:r>
                          <m:rPr>
                            <m:nor/>
                          </m:rPr>
                          <a:rPr lang="hu-HU" b="1" dirty="0"/>
                          <m:t>− </m:t>
                        </m:r>
                        <m:f>
                          <m:fPr>
                            <m:ctrlPr>
                              <a:rPr lang="hu-HU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b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hu-HU" b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hu-HU" b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hu-HU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b="1">
                                <a:latin typeface="Cambria Math" panose="02040503050406030204" pitchFamily="18" charset="0"/>
                              </a:rPr>
                              <m:t>𝛔</m:t>
                            </m:r>
                          </m:e>
                          <m:sup>
                            <m:r>
                              <a:rPr lang="hu-HU" b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hu-HU" b="1" dirty="0"/>
                          <m:t>)</m:t>
                        </m:r>
                        <m:r>
                          <m:rPr>
                            <m:nor/>
                          </m:rPr>
                          <a:rPr lang="hu-HU" b="1" dirty="0"/>
                          <m:t>t</m:t>
                        </m:r>
                        <m:r>
                          <m:rPr>
                            <m:nor/>
                          </m:rPr>
                          <a:rPr lang="hu-HU" b="1" dirty="0"/>
                          <m:t> + </m:t>
                        </m:r>
                        <m:r>
                          <m:rPr>
                            <m:nor/>
                          </m:rPr>
                          <a:rPr lang="el-GR" b="1" dirty="0"/>
                          <m:t>σ</m:t>
                        </m:r>
                        <m:rad>
                          <m:radPr>
                            <m:degHide m:val="on"/>
                            <m:ctrlPr>
                              <a:rPr lang="hu-HU" b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hu-HU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hu-HU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hu-HU" b="1" i="0" dirty="0" smtClean="0"/>
                          <m:t>N</m:t>
                        </m:r>
                        <m:r>
                          <m:rPr>
                            <m:nor/>
                          </m:rPr>
                          <a:rPr lang="hu-HU" b="1" i="0" dirty="0" smtClean="0"/>
                          <m:t>(0,1)]</m:t>
                        </m:r>
                      </m:sup>
                    </m:sSup>
                  </m:oMath>
                </a14:m>
                <a:endParaRPr lang="hu-HU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135" y="1924822"/>
                <a:ext cx="4069319" cy="480709"/>
              </a:xfrm>
              <a:prstGeom prst="rect">
                <a:avLst/>
              </a:prstGeom>
              <a:blipFill rotWithShape="0">
                <a:blip r:embed="rId2"/>
                <a:stretch>
                  <a:fillRect l="-1349" b="-1898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3674075" y="2521726"/>
            <a:ext cx="4810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this exponential function defines the stock</a:t>
            </a:r>
          </a:p>
          <a:p>
            <a:r>
              <a:rPr lang="hu-HU" dirty="0"/>
              <a:t>	</a:t>
            </a:r>
            <a:r>
              <a:rPr lang="hu-HU" dirty="0" smtClean="0"/>
              <a:t>price </a:t>
            </a:r>
            <a:r>
              <a:rPr lang="hu-HU" dirty="0" smtClean="0"/>
              <a:t>at a given </a:t>
            </a:r>
            <a:r>
              <a:rPr lang="hu-HU" b="1" dirty="0" smtClean="0"/>
              <a:t>t</a:t>
            </a:r>
            <a:r>
              <a:rPr lang="hu-HU" dirty="0" smtClean="0"/>
              <a:t> time</a:t>
            </a:r>
            <a:endParaRPr lang="hu-HU" dirty="0"/>
          </a:p>
        </p:txBody>
      </p:sp>
      <p:sp>
        <p:nvSpPr>
          <p:cNvPr id="18" name="TextBox 17"/>
          <p:cNvSpPr txBox="1"/>
          <p:nvPr/>
        </p:nvSpPr>
        <p:spPr>
          <a:xfrm>
            <a:off x="1228116" y="3262266"/>
            <a:ext cx="80906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</a:t>
            </a:r>
            <a:r>
              <a:rPr lang="hu-HU" dirty="0" smtClean="0">
                <a:sym typeface="Wingdings" panose="05000000000000000000" pitchFamily="2" charset="2"/>
              </a:rPr>
              <a:t>n </a:t>
            </a:r>
            <a:r>
              <a:rPr lang="hu-HU" b="1" dirty="0" smtClean="0">
                <a:sym typeface="Wingdings" panose="05000000000000000000" pitchFamily="2" charset="2"/>
              </a:rPr>
              <a:t>Monte-Carlo simulation </a:t>
            </a:r>
            <a:r>
              <a:rPr lang="hu-HU" dirty="0" smtClean="0">
                <a:sym typeface="Wingdings" panose="05000000000000000000" pitchFamily="2" charset="2"/>
              </a:rPr>
              <a:t>we generate a large amount of stock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price </a:t>
            </a:r>
            <a:r>
              <a:rPr lang="hu-HU" dirty="0" smtClean="0">
                <a:sym typeface="Wingdings" panose="05000000000000000000" pitchFamily="2" charset="2"/>
              </a:rPr>
              <a:t>estimates </a:t>
            </a:r>
            <a:r>
              <a:rPr lang="hu-HU" dirty="0" smtClean="0">
                <a:sym typeface="Wingdings" panose="05000000000000000000" pitchFamily="2" charset="2"/>
              </a:rPr>
              <a:t>with </a:t>
            </a:r>
            <a:r>
              <a:rPr lang="hu-HU" dirty="0" smtClean="0">
                <a:sym typeface="Wingdings" panose="05000000000000000000" pitchFamily="2" charset="2"/>
              </a:rPr>
              <a:t>this equation</a:t>
            </a:r>
          </a:p>
          <a:p>
            <a:pPr lvl="1"/>
            <a:endParaRPr lang="hu-HU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we have to sort the stock prices from the smallest to the largest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  If we need the </a:t>
            </a:r>
            <a:r>
              <a:rPr lang="hu-HU" b="1" dirty="0" smtClean="0">
                <a:sym typeface="Wingdings" panose="05000000000000000000" pitchFamily="2" charset="2"/>
              </a:rPr>
              <a:t>VaR</a:t>
            </a:r>
            <a:r>
              <a:rPr lang="hu-HU" dirty="0" smtClean="0">
                <a:sym typeface="Wingdings" panose="05000000000000000000" pitchFamily="2" charset="2"/>
              </a:rPr>
              <a:t> with 99% confidence level: we need the 1%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lowest percentile </a:t>
            </a:r>
            <a:r>
              <a:rPr lang="hu-HU" b="1" dirty="0" smtClean="0">
                <a:sym typeface="Wingdings" panose="05000000000000000000" pitchFamily="2" charset="2"/>
              </a:rPr>
              <a:t>S’(t) </a:t>
            </a:r>
            <a:r>
              <a:rPr lang="hu-HU" dirty="0" smtClean="0">
                <a:sym typeface="Wingdings" panose="05000000000000000000" pitchFamily="2" charset="2"/>
              </a:rPr>
              <a:t>in this series 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             ~ because there is 1% chance that </a:t>
            </a:r>
            <a:r>
              <a:rPr lang="hu-HU" b="1" dirty="0" smtClean="0">
                <a:sym typeface="Wingdings" panose="05000000000000000000" pitchFamily="2" charset="2"/>
              </a:rPr>
              <a:t>S(t)</a:t>
            </a:r>
            <a:r>
              <a:rPr lang="hu-HU" dirty="0" smtClean="0">
                <a:sym typeface="Wingdings" panose="05000000000000000000" pitchFamily="2" charset="2"/>
              </a:rPr>
              <a:t> could fall </a:t>
            </a:r>
            <a:r>
              <a:rPr lang="hu-HU" dirty="0" smtClean="0">
                <a:sym typeface="Wingdings" panose="05000000000000000000" pitchFamily="2" charset="2"/>
              </a:rPr>
              <a:t>to </a:t>
            </a:r>
            <a:r>
              <a:rPr lang="hu-HU" b="1" dirty="0" smtClean="0">
                <a:sym typeface="Wingdings" panose="05000000000000000000" pitchFamily="2" charset="2"/>
              </a:rPr>
              <a:t>S’(t) </a:t>
            </a:r>
            <a:r>
              <a:rPr lang="hu-HU" dirty="0" smtClean="0">
                <a:sym typeface="Wingdings" panose="05000000000000000000" pitchFamily="2" charset="2"/>
              </a:rPr>
              <a:t>or less</a:t>
            </a: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3918018" y="5347824"/>
            <a:ext cx="296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>
                <a:solidFill>
                  <a:srgbClr val="FF7C80"/>
                </a:solidFill>
              </a:rPr>
              <a:t>VaR     = S(t) – S’(t)</a:t>
            </a:r>
            <a:endParaRPr lang="hu-HU" sz="2400" b="1" dirty="0">
              <a:solidFill>
                <a:srgbClr val="FF7C8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53583" y="554201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7C80"/>
                </a:solidFill>
              </a:rPr>
              <a:t>99%</a:t>
            </a:r>
            <a:endParaRPr lang="hu-HU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64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Long Term Investing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533525" y="1352550"/>
            <a:ext cx="7451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Algorithmic trading is about making money quickly: using quantitative</a:t>
            </a:r>
          </a:p>
          <a:p>
            <a:r>
              <a:rPr lang="hu-HU" dirty="0" smtClean="0"/>
              <a:t>	methods to outperform the market !!!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95475" y="2281793"/>
            <a:ext cx="7020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Value investing</a:t>
            </a:r>
            <a:r>
              <a:rPr lang="hu-HU" b="1" dirty="0" smtClean="0"/>
              <a:t>: </a:t>
            </a:r>
            <a:r>
              <a:rPr lang="hu-HU" dirty="0" smtClean="0"/>
              <a:t>Benjamin Graham’s and Warren Buffet’s strategy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2857" y="2741831"/>
            <a:ext cx="657436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</a:t>
            </a:r>
            <a:r>
              <a:rPr lang="hu-HU" dirty="0" smtClean="0">
                <a:sym typeface="Wingdings" panose="05000000000000000000" pitchFamily="2" charset="2"/>
              </a:rPr>
              <a:t>his is a strategy where stocks are selected that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t</a:t>
            </a:r>
            <a:r>
              <a:rPr lang="hu-HU" dirty="0" smtClean="0">
                <a:sym typeface="Wingdings" panose="05000000000000000000" pitchFamily="2" charset="2"/>
              </a:rPr>
              <a:t>rade for less than their intrinsic value</a:t>
            </a: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so stocks that are considered to be 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undervalued by the market</a:t>
            </a: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value investors believe the market overreacts to news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(whether bad or good news): resulting in stock price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movements that do not correspond with a company’s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long-term fundamentals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9339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Long Term Investing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123950" y="1343025"/>
            <a:ext cx="71433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v</a:t>
            </a:r>
            <a:r>
              <a:rPr lang="hu-HU" dirty="0" smtClean="0">
                <a:sym typeface="Wingdings" panose="05000000000000000000" pitchFamily="2" charset="2"/>
              </a:rPr>
              <a:t>alue investors have the tendency to </a:t>
            </a:r>
            <a:r>
              <a:rPr lang="hu-HU" b="1" dirty="0" smtClean="0">
                <a:sym typeface="Wingdings" panose="05000000000000000000" pitchFamily="2" charset="2"/>
              </a:rPr>
              <a:t>invest in companies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not in stocks !!!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	    ~ companies with good long-term prospects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v</a:t>
            </a:r>
            <a:r>
              <a:rPr lang="hu-HU" dirty="0" smtClean="0">
                <a:sym typeface="Wingdings" panose="05000000000000000000" pitchFamily="2" charset="2"/>
              </a:rPr>
              <a:t>alue investors </a:t>
            </a:r>
            <a:r>
              <a:rPr lang="hu-HU" b="1" dirty="0" smtClean="0">
                <a:sym typeface="Wingdings" panose="05000000000000000000" pitchFamily="2" charset="2"/>
              </a:rPr>
              <a:t>buy stocks</a:t>
            </a:r>
            <a:r>
              <a:rPr lang="hu-HU" dirty="0" smtClean="0">
                <a:sym typeface="Wingdings" panose="05000000000000000000" pitchFamily="2" charset="2"/>
              </a:rPr>
              <a:t> when the market price is significantly</a:t>
            </a:r>
          </a:p>
          <a:p>
            <a:pPr lvl="1"/>
            <a:r>
              <a:rPr lang="hu-HU" b="1" dirty="0">
                <a:sym typeface="Wingdings" panose="05000000000000000000" pitchFamily="2" charset="2"/>
              </a:rPr>
              <a:t>b</a:t>
            </a:r>
            <a:r>
              <a:rPr lang="hu-HU" b="1" dirty="0" smtClean="0">
                <a:sym typeface="Wingdings" panose="05000000000000000000" pitchFamily="2" charset="2"/>
              </a:rPr>
              <a:t>elow the underlying value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3950" y="3276600"/>
            <a:ext cx="753873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v</a:t>
            </a:r>
            <a:r>
              <a:rPr lang="hu-HU" dirty="0" smtClean="0">
                <a:sym typeface="Wingdings" panose="05000000000000000000" pitchFamily="2" charset="2"/>
              </a:rPr>
              <a:t>alue investing is a long-term investing - „</a:t>
            </a:r>
            <a:r>
              <a:rPr lang="hu-HU" b="1" dirty="0" smtClean="0">
                <a:sym typeface="Wingdings" panose="05000000000000000000" pitchFamily="2" charset="2"/>
              </a:rPr>
              <a:t>buy and hold</a:t>
            </a:r>
            <a:r>
              <a:rPr lang="hu-HU" dirty="0" smtClean="0">
                <a:sym typeface="Wingdings" panose="05000000000000000000" pitchFamily="2" charset="2"/>
              </a:rPr>
              <a:t>”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	No short-term trends + no quantitative methods to hedge risk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no machine learning techniques to make money on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short-term mispricings !!!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value investors </a:t>
            </a:r>
            <a:r>
              <a:rPr lang="hu-HU" b="1" dirty="0" smtClean="0">
                <a:sym typeface="Wingdings" panose="05000000000000000000" pitchFamily="2" charset="2"/>
              </a:rPr>
              <a:t>ignore the crowd</a:t>
            </a:r>
            <a:r>
              <a:rPr lang="hu-HU" dirty="0" smtClean="0">
                <a:sym typeface="Wingdings" panose="05000000000000000000" pitchFamily="2" charset="2"/>
              </a:rPr>
              <a:t>: most people buy shares when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t</a:t>
            </a:r>
            <a:r>
              <a:rPr lang="hu-HU" dirty="0" smtClean="0">
                <a:sym typeface="Wingdings" panose="05000000000000000000" pitchFamily="2" charset="2"/>
              </a:rPr>
              <a:t>he given stock price arises + sell when prices decline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„buy high sell low behaviour”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    Value investors decide whether to buy or sell according to the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 </a:t>
            </a:r>
            <a:r>
              <a:rPr lang="hu-HU" dirty="0" smtClean="0">
                <a:sym typeface="Wingdings" panose="05000000000000000000" pitchFamily="2" charset="2"/>
              </a:rPr>
              <a:t> relationship between the value and the price of the stock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5151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Efficient Market Hypothesis</a:t>
            </a:r>
            <a:br>
              <a:rPr lang="hu-HU" b="1" u="sng" dirty="0" smtClean="0"/>
            </a:b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1314450"/>
            <a:ext cx="415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„It is impossible to beat the market”</a:t>
            </a:r>
            <a:endParaRPr lang="hu-H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00275" y="1863725"/>
            <a:ext cx="6038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because stock market efficiency causes existing stock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prices to always reflect all relevant information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2200275" y="2638425"/>
            <a:ext cx="71994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according to </a:t>
            </a:r>
            <a:r>
              <a:rPr lang="hu-HU" b="1" dirty="0" smtClean="0">
                <a:sym typeface="Wingdings" panose="05000000000000000000" pitchFamily="2" charset="2"/>
              </a:rPr>
              <a:t>Efficient Market Hypothesis </a:t>
            </a:r>
            <a:r>
              <a:rPr lang="hu-HU" dirty="0" smtClean="0">
                <a:sym typeface="Wingdings" panose="05000000000000000000" pitchFamily="2" charset="2"/>
              </a:rPr>
              <a:t>stocks always trade at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their fair value: making it impossible for investors to buy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undervalued stocks 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s</a:t>
            </a:r>
            <a:r>
              <a:rPr lang="hu-HU" dirty="0" smtClean="0">
                <a:sym typeface="Wingdings" panose="05000000000000000000" pitchFamily="2" charset="2"/>
              </a:rPr>
              <a:t>o it is impossible to outperform the market with stock selection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o</a:t>
            </a:r>
            <a:r>
              <a:rPr lang="hu-HU" dirty="0" smtClean="0">
                <a:sym typeface="Wingdings" panose="05000000000000000000" pitchFamily="2" charset="2"/>
              </a:rPr>
              <a:t>r market timing 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485775" y="4521120"/>
            <a:ext cx="9266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THE ONLY WAY AN INVESTOR CAN OBTAIN HIGHER RETURNS IS TO TAKE MORE RISK !!! 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03627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basics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05232" y="1515762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CURRENCIES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5103" y="1930400"/>
            <a:ext cx="887133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  <a:r>
              <a:rPr lang="hu-HU" dirty="0" smtClean="0"/>
              <a:t>Another financial equity is the exchange rate: so the rate at which a </a:t>
            </a:r>
          </a:p>
          <a:p>
            <a:r>
              <a:rPr lang="hu-HU" dirty="0"/>
              <a:t>	</a:t>
            </a:r>
            <a:r>
              <a:rPr lang="hu-HU" dirty="0" smtClean="0"/>
              <a:t>	given currency can be exchanged for another</a:t>
            </a:r>
          </a:p>
          <a:p>
            <a:r>
              <a:rPr lang="hu-HU" dirty="0"/>
              <a:t>	</a:t>
            </a:r>
            <a:r>
              <a:rPr lang="hu-HU" dirty="0" smtClean="0"/>
              <a:t>		</a:t>
            </a:r>
          </a:p>
          <a:p>
            <a:r>
              <a:rPr lang="hu-HU" b="1" dirty="0"/>
              <a:t>	</a:t>
            </a:r>
            <a:r>
              <a:rPr lang="hu-HU" b="1" dirty="0" smtClean="0"/>
              <a:t>		FOREX = Foreign Exchange</a:t>
            </a:r>
          </a:p>
          <a:p>
            <a:endParaRPr lang="hu-HU" b="1" dirty="0"/>
          </a:p>
          <a:p>
            <a:r>
              <a:rPr lang="hu-HU" b="1" dirty="0" smtClean="0"/>
              <a:t>		</a:t>
            </a:r>
            <a:r>
              <a:rPr lang="hu-HU" dirty="0" smtClean="0">
                <a:sym typeface="Wingdings" panose="05000000000000000000" pitchFamily="2" charset="2"/>
              </a:rPr>
              <a:t> the top currencies to consider: </a:t>
            </a:r>
            <a:r>
              <a:rPr lang="hu-HU" b="1" dirty="0" smtClean="0">
                <a:sym typeface="Wingdings" panose="05000000000000000000" pitchFamily="2" charset="2"/>
              </a:rPr>
              <a:t>USD</a:t>
            </a:r>
            <a:r>
              <a:rPr lang="hu-HU" dirty="0" smtClean="0">
                <a:sym typeface="Wingdings" panose="05000000000000000000" pitchFamily="2" charset="2"/>
              </a:rPr>
              <a:t>, </a:t>
            </a:r>
            <a:r>
              <a:rPr lang="hu-HU" b="1" dirty="0" smtClean="0">
                <a:sym typeface="Wingdings" panose="05000000000000000000" pitchFamily="2" charset="2"/>
              </a:rPr>
              <a:t>CAD</a:t>
            </a:r>
            <a:r>
              <a:rPr lang="hu-HU" dirty="0" smtClean="0">
                <a:sym typeface="Wingdings" panose="05000000000000000000" pitchFamily="2" charset="2"/>
              </a:rPr>
              <a:t>, </a:t>
            </a:r>
            <a:r>
              <a:rPr lang="hu-HU" b="1" dirty="0" smtClean="0">
                <a:sym typeface="Wingdings" panose="05000000000000000000" pitchFamily="2" charset="2"/>
              </a:rPr>
              <a:t>AUD</a:t>
            </a:r>
            <a:r>
              <a:rPr lang="hu-HU" dirty="0" smtClean="0">
                <a:sym typeface="Wingdings" panose="05000000000000000000" pitchFamily="2" charset="2"/>
              </a:rPr>
              <a:t>, </a:t>
            </a:r>
            <a:r>
              <a:rPr lang="hu-HU" b="1" dirty="0" smtClean="0">
                <a:sym typeface="Wingdings" panose="05000000000000000000" pitchFamily="2" charset="2"/>
              </a:rPr>
              <a:t>YEN</a:t>
            </a:r>
            <a:r>
              <a:rPr lang="hu-HU" dirty="0" smtClean="0">
                <a:sym typeface="Wingdings" panose="05000000000000000000" pitchFamily="2" charset="2"/>
              </a:rPr>
              <a:t> and </a:t>
            </a:r>
            <a:r>
              <a:rPr lang="hu-HU" b="1" dirty="0" smtClean="0">
                <a:sym typeface="Wingdings" panose="05000000000000000000" pitchFamily="2" charset="2"/>
              </a:rPr>
              <a:t>EUR</a:t>
            </a:r>
            <a:endParaRPr lang="hu-HU" b="1" dirty="0" smtClean="0"/>
          </a:p>
          <a:p>
            <a:r>
              <a:rPr lang="hu-HU" dirty="0" smtClean="0"/>
              <a:t>		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there may be some mispricings: you can make arbitrage profits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by exploiting these mispricings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For example: with </a:t>
            </a:r>
            <a:r>
              <a:rPr lang="hu-HU" b="1" dirty="0" smtClean="0">
                <a:sym typeface="Wingdings" panose="05000000000000000000" pitchFamily="2" charset="2"/>
              </a:rPr>
              <a:t>Bellman-Ford algorithm</a:t>
            </a:r>
            <a:endParaRPr lang="hu-HU" b="1" dirty="0"/>
          </a:p>
          <a:p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fluctuation in exchange rates is unpredictable BUT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it has something to do with interest rates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2584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basics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05232" y="1515762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CURRENCIES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642616"/>
              </p:ext>
            </p:extLst>
          </p:nvPr>
        </p:nvGraphicFramePr>
        <p:xfrm>
          <a:off x="1366569" y="3064550"/>
          <a:ext cx="8128002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43611"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USD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EUR</a:t>
                      </a:r>
                      <a:endParaRPr lang="hu-H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GBP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CHF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CAD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USD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0.741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0.657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1.061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1.011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EUR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1.35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0.889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1.433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1.366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GBP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1.521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1.126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1.614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1.538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CHF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0.943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0.698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0.62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0.953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CAD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0.955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0.732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0.65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1.049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20102" y="1930400"/>
            <a:ext cx="65133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Here is a table of exchange rates</a:t>
            </a:r>
          </a:p>
          <a:p>
            <a:r>
              <a:rPr lang="hu-HU" dirty="0"/>
              <a:t>	</a:t>
            </a:r>
            <a:r>
              <a:rPr lang="hu-HU" dirty="0" smtClean="0"/>
              <a:t>It contains the relative values </a:t>
            </a:r>
          </a:p>
          <a:p>
            <a:r>
              <a:rPr lang="hu-HU" dirty="0"/>
              <a:t>	</a:t>
            </a:r>
            <a:r>
              <a:rPr lang="hu-HU" dirty="0" smtClean="0"/>
              <a:t>	~ are there any arbitrage opportunities?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127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basics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05232" y="1515762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CURRENCIES</a:t>
            </a:r>
          </a:p>
        </p:txBody>
      </p:sp>
      <p:sp>
        <p:nvSpPr>
          <p:cNvPr id="6" name="Oval 5"/>
          <p:cNvSpPr/>
          <p:nvPr/>
        </p:nvSpPr>
        <p:spPr>
          <a:xfrm>
            <a:off x="1676555" y="2216313"/>
            <a:ext cx="679622" cy="679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 smtClean="0">
                <a:solidFill>
                  <a:schemeClr val="tx1"/>
                </a:solidFill>
              </a:rPr>
              <a:t>USD</a:t>
            </a:r>
            <a:endParaRPr lang="hu-HU" sz="12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13073" y="3712494"/>
            <a:ext cx="679622" cy="679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 smtClean="0">
                <a:solidFill>
                  <a:schemeClr val="tx1"/>
                </a:solidFill>
              </a:rPr>
              <a:t>EUR</a:t>
            </a:r>
            <a:endParaRPr lang="hu-HU" sz="1200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850200" y="3812022"/>
            <a:ext cx="679622" cy="679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 smtClean="0">
                <a:solidFill>
                  <a:schemeClr val="tx1"/>
                </a:solidFill>
              </a:rPr>
              <a:t>CHF</a:t>
            </a:r>
            <a:endParaRPr lang="hu-HU" sz="1200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356177" y="4581167"/>
            <a:ext cx="779383" cy="7793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 smtClean="0">
                <a:solidFill>
                  <a:schemeClr val="tx1"/>
                </a:solidFill>
              </a:rPr>
              <a:t>CAD</a:t>
            </a:r>
            <a:endParaRPr lang="hu-HU" sz="12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355854" y="2414034"/>
            <a:ext cx="754443" cy="754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 smtClean="0">
                <a:solidFill>
                  <a:schemeClr val="tx1"/>
                </a:solidFill>
              </a:rPr>
              <a:t>GBP</a:t>
            </a:r>
            <a:endParaRPr lang="hu-HU" sz="1200" b="1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8" idx="7"/>
          </p:cNvCxnSpPr>
          <p:nvPr/>
        </p:nvCxnSpPr>
        <p:spPr>
          <a:xfrm flipV="1">
            <a:off x="1193167" y="2961367"/>
            <a:ext cx="2211385" cy="8506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6"/>
            <a:endCxn id="9" idx="2"/>
          </p:cNvCxnSpPr>
          <p:nvPr/>
        </p:nvCxnSpPr>
        <p:spPr>
          <a:xfrm>
            <a:off x="1292695" y="4052305"/>
            <a:ext cx="2557505" cy="995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5"/>
          </p:cNvCxnSpPr>
          <p:nvPr/>
        </p:nvCxnSpPr>
        <p:spPr>
          <a:xfrm>
            <a:off x="1193167" y="4292588"/>
            <a:ext cx="1188188" cy="4849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0"/>
            <a:endCxn id="6" idx="3"/>
          </p:cNvCxnSpPr>
          <p:nvPr/>
        </p:nvCxnSpPr>
        <p:spPr>
          <a:xfrm flipV="1">
            <a:off x="952884" y="2796407"/>
            <a:ext cx="823199" cy="9160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2372653" y="2589076"/>
            <a:ext cx="963954" cy="1306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3878809" y="3150872"/>
            <a:ext cx="205365" cy="6691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110846" y="4375640"/>
            <a:ext cx="814168" cy="4293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913827" y="3150872"/>
            <a:ext cx="655551" cy="1439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2151140" y="2868727"/>
            <a:ext cx="462261" cy="1729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1"/>
          </p:cNvCxnSpPr>
          <p:nvPr/>
        </p:nvCxnSpPr>
        <p:spPr>
          <a:xfrm flipH="1" flipV="1">
            <a:off x="2338065" y="2705431"/>
            <a:ext cx="1611663" cy="1206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15481" y="1930400"/>
            <a:ext cx="51818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can construct a directed graph </a:t>
            </a:r>
            <a:r>
              <a:rPr lang="hu-HU" b="1" dirty="0" smtClean="0"/>
              <a:t>G(V,E)</a:t>
            </a:r>
            <a:r>
              <a:rPr lang="hu-HU" dirty="0" smtClean="0"/>
              <a:t> out of</a:t>
            </a:r>
          </a:p>
          <a:p>
            <a:r>
              <a:rPr lang="hu-HU" dirty="0"/>
              <a:t>	</a:t>
            </a:r>
            <a:r>
              <a:rPr lang="hu-HU" dirty="0" smtClean="0"/>
              <a:t>the exchange rate table 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 smtClean="0"/>
              <a:t>    </a:t>
            </a:r>
            <a:r>
              <a:rPr lang="hu-HU" dirty="0" smtClean="0">
                <a:sym typeface="Wingdings" panose="05000000000000000000" pitchFamily="2" charset="2"/>
              </a:rPr>
              <a:t> the nodes of the graph are the currencies</a:t>
            </a: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  the edges are the relative values</a:t>
            </a: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  We take the natural logarithm of the edges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+ mutiply the edges by </a:t>
            </a:r>
            <a:r>
              <a:rPr lang="hu-HU" b="1" dirty="0" smtClean="0">
                <a:sym typeface="Wingdings" panose="05000000000000000000" pitchFamily="2" charset="2"/>
              </a:rPr>
              <a:t>-1</a:t>
            </a:r>
            <a:r>
              <a:rPr lang="hu-HU" dirty="0" smtClean="0">
                <a:sym typeface="Wingdings" panose="05000000000000000000" pitchFamily="2" charset="2"/>
              </a:rPr>
              <a:t> !!!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We end up with a negative edge weighted graph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where the negative cycles are the arbitrage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  opportunities !!!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59328" y="5649129"/>
            <a:ext cx="7141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How to detect these negative cycles</a:t>
            </a:r>
            <a:r>
              <a:rPr lang="hu-HU" dirty="0" smtClean="0"/>
              <a:t>? Bellman-Ford shortest path </a:t>
            </a:r>
          </a:p>
          <a:p>
            <a:r>
              <a:rPr lang="hu-HU" dirty="0" smtClean="0"/>
              <a:t>   algorithm with </a:t>
            </a:r>
            <a:r>
              <a:rPr lang="hu-HU" b="1" dirty="0" smtClean="0"/>
              <a:t>O(V*E) </a:t>
            </a:r>
            <a:r>
              <a:rPr lang="hu-HU" dirty="0" smtClean="0"/>
              <a:t>running time complexity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8444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basics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05232" y="1515762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BONDS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372497" y="2042984"/>
            <a:ext cx="68564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bond is a debt investment in which an investor loans money to</a:t>
            </a:r>
          </a:p>
          <a:p>
            <a:r>
              <a:rPr lang="hu-HU" dirty="0"/>
              <a:t>	</a:t>
            </a:r>
            <a:r>
              <a:rPr lang="hu-HU" dirty="0" smtClean="0"/>
              <a:t>an entity (company or government)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for a defined period of time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variable or fixed interest rate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b="1" dirty="0" smtClean="0">
                <a:sym typeface="Wingdings" panose="05000000000000000000" pitchFamily="2" charset="2"/>
              </a:rPr>
              <a:t>		BONDS ARE FIXED-INCOME SECURITIES !!!</a:t>
            </a:r>
            <a:endParaRPr lang="hu-H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61751" y="4186893"/>
            <a:ext cx="76771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 when a company needs to raise money to finance new projects they</a:t>
            </a:r>
          </a:p>
          <a:p>
            <a:r>
              <a:rPr lang="hu-HU" dirty="0"/>
              <a:t>	</a:t>
            </a:r>
            <a:r>
              <a:rPr lang="hu-HU" dirty="0" smtClean="0"/>
              <a:t>may issue bonds directly to investors instead of obtaining</a:t>
            </a:r>
          </a:p>
          <a:p>
            <a:r>
              <a:rPr lang="hu-HU" dirty="0"/>
              <a:t>	</a:t>
            </a:r>
            <a:r>
              <a:rPr lang="hu-HU" dirty="0" smtClean="0"/>
              <a:t>	loans form bank !!!</a:t>
            </a:r>
          </a:p>
          <a:p>
            <a:endParaRPr lang="hu-HU" dirty="0"/>
          </a:p>
          <a:p>
            <a:r>
              <a:rPr lang="hu-HU" dirty="0" smtClean="0"/>
              <a:t>		~ interest rate of bonds are usually a bit higher</a:t>
            </a:r>
          </a:p>
          <a:p>
            <a:r>
              <a:rPr lang="hu-HU" dirty="0"/>
              <a:t>	</a:t>
            </a:r>
            <a:r>
              <a:rPr lang="hu-HU" dirty="0" smtClean="0"/>
              <a:t>		than that of the banks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807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basics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05232" y="1515762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BONDS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372497" y="2042984"/>
            <a:ext cx="750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Credit rating agecies</a:t>
            </a:r>
            <a:r>
              <a:rPr lang="hu-HU" b="1" dirty="0" smtClean="0"/>
              <a:t>: Moody’s Investors Service, Standard &amp; Poor’s</a:t>
            </a:r>
            <a:endParaRPr lang="hu-H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776150" y="2412316"/>
            <a:ext cx="63530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these agencies assign ratings to bond issuers: if the issuer</a:t>
            </a:r>
          </a:p>
          <a:p>
            <a:r>
              <a:rPr lang="hu-HU" dirty="0"/>
              <a:t>	</a:t>
            </a:r>
            <a:r>
              <a:rPr lang="hu-HU" dirty="0" smtClean="0"/>
              <a:t>has poor credit rating </a:t>
            </a:r>
            <a:r>
              <a:rPr lang="hu-HU" dirty="0" smtClean="0">
                <a:sym typeface="Wingdings" panose="05000000000000000000" pitchFamily="2" charset="2"/>
              </a:rPr>
              <a:t> risk of default is greater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longer the bond maturity (so long term bonds), greater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the probability of default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76150" y="3935810"/>
            <a:ext cx="5918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s</a:t>
            </a:r>
            <a:r>
              <a:rPr lang="hu-HU" dirty="0" smtClean="0">
                <a:sym typeface="Wingdings" panose="05000000000000000000" pitchFamily="2" charset="2"/>
              </a:rPr>
              <a:t>o bonds with longer time to maturity typically have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higher interest rates !!!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3670608" y="4644783"/>
            <a:ext cx="4907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BONDS IN THE MAIN ARE NOT THAT RISKY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38030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basics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05232" y="1515762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BONDS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372497" y="2042984"/>
            <a:ext cx="750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Credit rating agecies</a:t>
            </a:r>
            <a:r>
              <a:rPr lang="hu-HU" b="1" dirty="0" smtClean="0"/>
              <a:t>: Moody’s Investors Service, Standard &amp; Poor’s</a:t>
            </a:r>
            <a:endParaRPr lang="hu-H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776150" y="2412316"/>
            <a:ext cx="63530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these agencies assign ratings to bond issuers: if the issuer</a:t>
            </a:r>
          </a:p>
          <a:p>
            <a:r>
              <a:rPr lang="hu-HU" dirty="0"/>
              <a:t>	</a:t>
            </a:r>
            <a:r>
              <a:rPr lang="hu-HU" dirty="0" smtClean="0"/>
              <a:t>has poor credit rating </a:t>
            </a:r>
            <a:r>
              <a:rPr lang="hu-HU" dirty="0" smtClean="0">
                <a:sym typeface="Wingdings" panose="05000000000000000000" pitchFamily="2" charset="2"/>
              </a:rPr>
              <a:t> risk of default is greater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longer the bond maturity (so long term bonds), greater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the probability of default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76150" y="3935810"/>
            <a:ext cx="5918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s</a:t>
            </a:r>
            <a:r>
              <a:rPr lang="hu-HU" dirty="0" smtClean="0">
                <a:sym typeface="Wingdings" panose="05000000000000000000" pitchFamily="2" charset="2"/>
              </a:rPr>
              <a:t>o bonds with longer time to maturity typically have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higher interest rates !!!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3670608" y="4644783"/>
            <a:ext cx="4907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BONDS IN THE MAIN ARE NOT THAT RISKY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22773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basics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05232" y="1515762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BONDS PRICING</a:t>
            </a:r>
            <a:endParaRPr lang="hu-HU" b="1" u="sng" dirty="0"/>
          </a:p>
        </p:txBody>
      </p:sp>
      <p:sp>
        <p:nvSpPr>
          <p:cNvPr id="5" name="Rectangle 4"/>
          <p:cNvSpPr/>
          <p:nvPr/>
        </p:nvSpPr>
        <p:spPr>
          <a:xfrm>
            <a:off x="2219325" y="2028825"/>
            <a:ext cx="2381250" cy="1104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2365433" y="2107599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</a:t>
            </a:r>
            <a:r>
              <a:rPr lang="hu-HU" b="1" dirty="0" smtClean="0"/>
              <a:t>ar value - $1000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11534" y="2435996"/>
            <a:ext cx="199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10% rate/coupon</a:t>
            </a:r>
            <a:endParaRPr lang="hu-H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926482" y="272458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2 years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05232" y="3370138"/>
            <a:ext cx="73019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 investors can buy a given bond from a company (or government)</a:t>
            </a:r>
          </a:p>
          <a:p>
            <a:r>
              <a:rPr lang="hu-HU" dirty="0"/>
              <a:t>	</a:t>
            </a:r>
            <a:r>
              <a:rPr lang="hu-HU" b="1" u="sng" dirty="0" smtClean="0"/>
              <a:t>What does it mean? </a:t>
            </a:r>
            <a:r>
              <a:rPr lang="hu-HU" dirty="0" smtClean="0"/>
              <a:t>In 2 years the buyer will receive $1000</a:t>
            </a:r>
          </a:p>
          <a:p>
            <a:r>
              <a:rPr lang="hu-HU" dirty="0"/>
              <a:t>	</a:t>
            </a:r>
            <a:r>
              <a:rPr lang="hu-HU" dirty="0" smtClean="0"/>
              <a:t>		plus 10% premium </a:t>
            </a:r>
          </a:p>
          <a:p>
            <a:endParaRPr lang="hu-HU" dirty="0"/>
          </a:p>
          <a:p>
            <a:r>
              <a:rPr lang="hu-HU" b="1" dirty="0" smtClean="0"/>
              <a:t>	</a:t>
            </a:r>
            <a:r>
              <a:rPr lang="hu-HU" b="1" u="sng" dirty="0" smtClean="0"/>
              <a:t>How much would an investor pay for a bond?</a:t>
            </a:r>
          </a:p>
          <a:p>
            <a:r>
              <a:rPr lang="hu-HU" dirty="0" smtClean="0"/>
              <a:t>		We have to calculate the present value of that</a:t>
            </a:r>
          </a:p>
          <a:p>
            <a:r>
              <a:rPr lang="hu-HU" dirty="0"/>
              <a:t>	</a:t>
            </a:r>
            <a:r>
              <a:rPr lang="hu-HU" dirty="0" smtClean="0"/>
              <a:t>		future cash flow (because we get </a:t>
            </a:r>
            <a:r>
              <a:rPr lang="hu-HU" b="1" dirty="0" smtClean="0"/>
              <a:t>$1000</a:t>
            </a:r>
          </a:p>
          <a:p>
            <a:r>
              <a:rPr lang="hu-HU" dirty="0"/>
              <a:t>	</a:t>
            </a:r>
            <a:r>
              <a:rPr lang="hu-HU" dirty="0" smtClean="0"/>
              <a:t>			in the future!!!)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151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About me</a:t>
            </a:r>
            <a:r>
              <a:rPr lang="hu-HU" b="1" dirty="0" smtClean="0"/>
              <a:t>:</a:t>
            </a:r>
            <a:endParaRPr lang="hu-H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From Budapest, Hungary</a:t>
            </a:r>
          </a:p>
          <a:p>
            <a:r>
              <a:rPr lang="hu-HU" b="1" dirty="0" smtClean="0"/>
              <a:t>BSc</a:t>
            </a:r>
            <a:r>
              <a:rPr lang="hu-HU" dirty="0" smtClean="0"/>
              <a:t> in physics</a:t>
            </a:r>
          </a:p>
          <a:p>
            <a:r>
              <a:rPr lang="hu-HU" b="1" dirty="0" smtClean="0"/>
              <a:t>MSc</a:t>
            </a:r>
            <a:r>
              <a:rPr lang="hu-HU" dirty="0" smtClean="0"/>
              <a:t> in applied mathematics</a:t>
            </a:r>
          </a:p>
          <a:p>
            <a:r>
              <a:rPr lang="en-US" dirty="0"/>
              <a:t>Working as a </a:t>
            </a:r>
            <a:r>
              <a:rPr lang="hu-HU" dirty="0" smtClean="0"/>
              <a:t>software engineer</a:t>
            </a:r>
            <a:endParaRPr lang="en-US" dirty="0"/>
          </a:p>
          <a:p>
            <a:r>
              <a:rPr lang="en-US" dirty="0"/>
              <a:t>Special addiction </a:t>
            </a:r>
            <a:r>
              <a:rPr lang="en-US" dirty="0" smtClean="0"/>
              <a:t>to</a:t>
            </a:r>
            <a:r>
              <a:rPr lang="hu-HU" dirty="0" smtClean="0"/>
              <a:t> algorithms + AI +</a:t>
            </a:r>
            <a:r>
              <a:rPr lang="en-US" dirty="0" smtClean="0"/>
              <a:t> </a:t>
            </a:r>
            <a:r>
              <a:rPr lang="en-US" dirty="0"/>
              <a:t>models concerning quantitative finance such as the Black-Scholes model or credit </a:t>
            </a:r>
            <a:r>
              <a:rPr lang="en-US" dirty="0" smtClean="0"/>
              <a:t>risk</a:t>
            </a:r>
            <a:r>
              <a:rPr lang="hu-HU" dirty="0" smtClean="0"/>
              <a:t>, Merton-model</a:t>
            </a:r>
            <a:endParaRPr lang="en-US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595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basics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05232" y="1515762"/>
            <a:ext cx="378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BONDS PRICE AND INTEREST RATE</a:t>
            </a:r>
            <a:endParaRPr lang="hu-HU" b="1" u="sng" dirty="0"/>
          </a:p>
        </p:txBody>
      </p:sp>
      <p:sp>
        <p:nvSpPr>
          <p:cNvPr id="5" name="Rectangle 4"/>
          <p:cNvSpPr/>
          <p:nvPr/>
        </p:nvSpPr>
        <p:spPr>
          <a:xfrm>
            <a:off x="2219325" y="2028825"/>
            <a:ext cx="2381250" cy="1104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2365433" y="2107599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</a:t>
            </a:r>
            <a:r>
              <a:rPr lang="hu-HU" b="1" dirty="0" smtClean="0"/>
              <a:t>ar value - $1000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11534" y="2435996"/>
            <a:ext cx="199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10% rate/coupon</a:t>
            </a:r>
            <a:endParaRPr lang="hu-H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926482" y="272458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2 years</a:t>
            </a:r>
            <a:endParaRPr lang="hu-H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76425" y="3419475"/>
            <a:ext cx="72507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Interest rates and bond prices are negatively correlated</a:t>
            </a:r>
          </a:p>
          <a:p>
            <a:r>
              <a:rPr lang="hu-HU" dirty="0"/>
              <a:t>	</a:t>
            </a:r>
            <a:r>
              <a:rPr lang="hu-HU" dirty="0" smtClean="0">
                <a:sym typeface="Wingdings" panose="05000000000000000000" pitchFamily="2" charset="2"/>
              </a:rPr>
              <a:t> if interest rates rise: bonds prices decline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interest rates fall: bonds prices rise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 Of course who wants a </a:t>
            </a:r>
            <a:r>
              <a:rPr lang="hu-HU" b="1" dirty="0" smtClean="0">
                <a:sym typeface="Wingdings" panose="05000000000000000000" pitchFamily="2" charset="2"/>
              </a:rPr>
              <a:t>10%</a:t>
            </a:r>
            <a:r>
              <a:rPr lang="hu-HU" dirty="0" smtClean="0">
                <a:sym typeface="Wingdings" panose="05000000000000000000" pitchFamily="2" charset="2"/>
              </a:rPr>
              <a:t> yield when they can get </a:t>
            </a:r>
            <a:r>
              <a:rPr lang="hu-HU" b="1" dirty="0" smtClean="0">
                <a:sym typeface="Wingdings" panose="05000000000000000000" pitchFamily="2" charset="2"/>
              </a:rPr>
              <a:t>15%</a:t>
            </a:r>
            <a:r>
              <a:rPr lang="hu-HU" dirty="0" smtClean="0">
                <a:sym typeface="Wingdings" panose="05000000000000000000" pitchFamily="2" charset="2"/>
              </a:rPr>
              <a:t> instead?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813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basics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05232" y="1515762"/>
            <a:ext cx="324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BONDS PRICE AND MATURITY</a:t>
            </a:r>
            <a:endParaRPr lang="hu-HU" b="1" u="sng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52525" y="2714625"/>
            <a:ext cx="24860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33475" y="2667000"/>
            <a:ext cx="0" cy="104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152525" y="3552825"/>
            <a:ext cx="50673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133475" y="3505200"/>
            <a:ext cx="0" cy="1047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67124" y="2520434"/>
            <a:ext cx="275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bond </a:t>
            </a:r>
            <a:r>
              <a:rPr lang="hu-HU" b="1" dirty="0" smtClean="0"/>
              <a:t>A</a:t>
            </a:r>
            <a:r>
              <a:rPr lang="hu-HU" dirty="0" smtClean="0"/>
              <a:t> expires in 1 year</a:t>
            </a:r>
            <a:endParaRPr lang="hu-HU" dirty="0"/>
          </a:p>
        </p:txBody>
      </p:sp>
      <p:sp>
        <p:nvSpPr>
          <p:cNvPr id="18" name="TextBox 17"/>
          <p:cNvSpPr txBox="1"/>
          <p:nvPr/>
        </p:nvSpPr>
        <p:spPr>
          <a:xfrm>
            <a:off x="6219825" y="3349109"/>
            <a:ext cx="290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bond </a:t>
            </a:r>
            <a:r>
              <a:rPr lang="hu-HU" b="1" dirty="0" smtClean="0"/>
              <a:t>B</a:t>
            </a:r>
            <a:r>
              <a:rPr lang="hu-HU" dirty="0" smtClean="0"/>
              <a:t> expires in 10 years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1447800" y="3908426"/>
            <a:ext cx="74287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ym typeface="Wingdings" panose="05000000000000000000" pitchFamily="2" charset="2"/>
              </a:rPr>
              <a:t>Of course there is some risk involved when dealing with bonds as well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Longer loans are riskier: the company may default, there is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more uncertainty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</a:t>
            </a:r>
            <a:r>
              <a:rPr lang="hu-HU" b="1" u="sng" dirty="0" smtClean="0">
                <a:sym typeface="Wingdings" panose="05000000000000000000" pitchFamily="2" charset="2"/>
              </a:rPr>
              <a:t>What does it mean?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Interest rate (coupon) for bond </a:t>
            </a:r>
            <a:r>
              <a:rPr lang="hu-HU" b="1" dirty="0" smtClean="0">
                <a:sym typeface="Wingdings" panose="05000000000000000000" pitchFamily="2" charset="2"/>
              </a:rPr>
              <a:t>B </a:t>
            </a:r>
            <a:r>
              <a:rPr lang="hu-HU" dirty="0" smtClean="0">
                <a:sym typeface="Wingdings" panose="05000000000000000000" pitchFamily="2" charset="2"/>
              </a:rPr>
              <a:t>will be greater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than for bond </a:t>
            </a:r>
            <a:r>
              <a:rPr lang="hu-HU" b="1" dirty="0" smtClean="0">
                <a:sym typeface="Wingdings" panose="05000000000000000000" pitchFamily="2" charset="2"/>
              </a:rPr>
              <a:t>A</a:t>
            </a:r>
            <a:r>
              <a:rPr lang="hu-HU" dirty="0" smtClean="0">
                <a:sym typeface="Wingdings" panose="05000000000000000000" pitchFamily="2" charset="2"/>
              </a:rPr>
              <a:t> ... investors bear more risk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for greater return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900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basics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05232" y="1515762"/>
            <a:ext cx="7184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BOND-PRICING:</a:t>
            </a:r>
            <a:r>
              <a:rPr lang="hu-HU" dirty="0" smtClean="0"/>
              <a:t> there are two types of bonds – coupon bonds and</a:t>
            </a:r>
          </a:p>
          <a:p>
            <a:r>
              <a:rPr lang="hu-HU" dirty="0"/>
              <a:t>	</a:t>
            </a:r>
            <a:r>
              <a:rPr lang="hu-HU" dirty="0" smtClean="0"/>
              <a:t>zero-coupon bonds</a:t>
            </a:r>
            <a:endParaRPr lang="hu-HU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52775" y="3199823"/>
            <a:ext cx="50673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133725" y="3152198"/>
            <a:ext cx="0" cy="1047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73998" y="3296145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T=3 years</a:t>
            </a:r>
            <a:endParaRPr lang="hu-H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600486" y="2667495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7C80"/>
                </a:solidFill>
              </a:rPr>
              <a:t>$1000</a:t>
            </a:r>
            <a:endParaRPr lang="hu-HU" b="1" dirty="0">
              <a:solidFill>
                <a:srgbClr val="FF7C8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438650" y="3156960"/>
            <a:ext cx="0" cy="1047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724525" y="3152198"/>
            <a:ext cx="0" cy="1047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029450" y="3156960"/>
            <a:ext cx="0" cy="1047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52650" y="2298163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1.) </a:t>
            </a:r>
            <a:r>
              <a:rPr lang="hu-HU" i="1" dirty="0" smtClean="0"/>
              <a:t>zero-coupon bonds</a:t>
            </a:r>
            <a:endParaRPr lang="hu-HU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3314700"/>
            <a:ext cx="293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	      1                 2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3590925" y="3856554"/>
            <a:ext cx="4937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just have to colculate the present value</a:t>
            </a:r>
          </a:p>
          <a:p>
            <a:r>
              <a:rPr lang="hu-HU" dirty="0"/>
              <a:t>	</a:t>
            </a:r>
            <a:r>
              <a:rPr lang="hu-HU" dirty="0" smtClean="0"/>
              <a:t>of a future cash flow because we get</a:t>
            </a:r>
          </a:p>
          <a:p>
            <a:r>
              <a:rPr lang="hu-HU" dirty="0"/>
              <a:t>	</a:t>
            </a:r>
            <a:r>
              <a:rPr lang="hu-HU" dirty="0" smtClean="0"/>
              <a:t>	$1000 in 3 years time !!!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2914650" y="519112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BP</a:t>
            </a:r>
            <a:r>
              <a:rPr lang="hu-HU" dirty="0" smtClean="0"/>
              <a:t> = 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3522960" y="5474356"/>
            <a:ext cx="1343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 </a:t>
            </a:r>
            <a:r>
              <a:rPr lang="hu-HU" sz="2800" b="1" dirty="0" smtClean="0"/>
              <a:t>  (1+r)</a:t>
            </a:r>
            <a:endParaRPr lang="hu-HU" sz="2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690107" y="531749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</a:t>
            </a:r>
            <a:endParaRPr lang="hu-HU" b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3571875" y="5383395"/>
            <a:ext cx="16619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09078" y="492012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x</a:t>
            </a:r>
            <a:endParaRPr lang="hu-HU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266364" y="5186223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= 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5322224" y="5469454"/>
            <a:ext cx="1951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 </a:t>
            </a:r>
            <a:r>
              <a:rPr lang="hu-HU" sz="2800" b="1" dirty="0" smtClean="0"/>
              <a:t>  (</a:t>
            </a:r>
            <a:r>
              <a:rPr lang="hu-HU" sz="2800" b="1" dirty="0" smtClean="0"/>
              <a:t>1+0.04)</a:t>
            </a:r>
            <a:endParaRPr lang="hu-HU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051006" y="535289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</a:t>
            </a:r>
            <a:endParaRPr lang="hu-HU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609264" y="5378493"/>
            <a:ext cx="16619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22617" y="4915227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$1000</a:t>
            </a:r>
            <a:endParaRPr lang="hu-HU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288988" y="5179450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= </a:t>
            </a:r>
            <a:r>
              <a:rPr lang="hu-HU" b="1" dirty="0" smtClean="0">
                <a:solidFill>
                  <a:srgbClr val="FF7C80"/>
                </a:solidFill>
              </a:rPr>
              <a:t>$889</a:t>
            </a:r>
            <a:endParaRPr lang="hu-HU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6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basics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05232" y="1515762"/>
            <a:ext cx="7184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BOND-PRICING:</a:t>
            </a:r>
            <a:r>
              <a:rPr lang="hu-HU" dirty="0" smtClean="0"/>
              <a:t> there are two types of bonds – coupon bonds and</a:t>
            </a:r>
          </a:p>
          <a:p>
            <a:r>
              <a:rPr lang="hu-HU" dirty="0"/>
              <a:t>	</a:t>
            </a:r>
            <a:r>
              <a:rPr lang="hu-HU" dirty="0" smtClean="0"/>
              <a:t>zero-coupon bonds</a:t>
            </a:r>
            <a:endParaRPr lang="hu-HU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52775" y="3199823"/>
            <a:ext cx="50673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133725" y="3152198"/>
            <a:ext cx="0" cy="1047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73998" y="3296145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T=3 years</a:t>
            </a:r>
            <a:endParaRPr lang="hu-H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391459" y="2724166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7C80"/>
                </a:solidFill>
              </a:rPr>
              <a:t>$50 + $1000</a:t>
            </a:r>
            <a:endParaRPr lang="hu-HU" b="1" dirty="0">
              <a:solidFill>
                <a:srgbClr val="FF7C8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438650" y="3156960"/>
            <a:ext cx="0" cy="1047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724525" y="3152198"/>
            <a:ext cx="0" cy="1047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029450" y="3156960"/>
            <a:ext cx="0" cy="1047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52650" y="2298163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2.) </a:t>
            </a:r>
            <a:r>
              <a:rPr lang="hu-HU" i="1" dirty="0" smtClean="0"/>
              <a:t>coupon bonds</a:t>
            </a:r>
            <a:endParaRPr lang="hu-HU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3314700"/>
            <a:ext cx="293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	      1                 2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3590925" y="3856554"/>
            <a:ext cx="55451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There is an annual coupon rate: here it is 5% </a:t>
            </a:r>
          </a:p>
          <a:p>
            <a:r>
              <a:rPr lang="hu-HU" dirty="0"/>
              <a:t>	</a:t>
            </a:r>
            <a:r>
              <a:rPr lang="hu-HU" dirty="0" smtClean="0"/>
              <a:t>+ the investor gets the par value at expiry </a:t>
            </a:r>
          </a:p>
          <a:p>
            <a:r>
              <a:rPr lang="hu-HU" dirty="0"/>
              <a:t>	</a:t>
            </a:r>
            <a:r>
              <a:rPr lang="hu-HU" dirty="0" smtClean="0"/>
              <a:t>	in this case in 3 years time 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2434345" y="4846660"/>
            <a:ext cx="648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BP = present value of annuity + present value of par value</a:t>
            </a:r>
            <a:endParaRPr lang="hu-H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141143" y="272198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$50</a:t>
            </a:r>
            <a:endParaRPr lang="hu-HU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449449" y="272198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$50</a:t>
            </a:r>
            <a:endParaRPr lang="hu-H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667000" y="5378493"/>
                <a:ext cx="4000454" cy="682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b="1" dirty="0" smtClean="0">
                    <a:solidFill>
                      <a:srgbClr val="FF7C80"/>
                    </a:solidFill>
                  </a:rPr>
                  <a:t>BP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b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num>
                      <m:den>
                        <m:r>
                          <a:rPr lang="hu-HU" sz="24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𝐫</m:t>
                        </m:r>
                      </m:den>
                    </m:f>
                    <m:r>
                      <a:rPr lang="hu-HU" sz="2400" b="1" i="0" smtClean="0">
                        <a:solidFill>
                          <a:srgbClr val="FF7C8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hu-HU" sz="2400" b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4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24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hu-HU" sz="24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 − </m:t>
                        </m:r>
                        <m:f>
                          <m:fPr>
                            <m:ctrlPr>
                              <a:rPr lang="hu-HU" sz="2400" b="1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sz="2400" b="1" i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hu-HU" sz="2400" b="1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hu-HU" sz="2400" b="1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2400" b="1" i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hu-HU" sz="2400" b="1" i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hu-HU" sz="2400" b="1" i="0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hu-HU" sz="2400" b="1" i="0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𝐧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hu-HU" sz="2400" b="1" i="0" smtClean="0">
                        <a:solidFill>
                          <a:srgbClr val="FF7C8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hu-HU" sz="2400" b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num>
                      <m:den>
                        <m:sSup>
                          <m:sSupPr>
                            <m:ctrlPr>
                              <a:rPr lang="hu-HU" sz="2400" b="1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400" b="1" i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hu-HU" sz="2400" b="1" i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hu-HU" sz="2400" b="1" i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hu-HU" sz="2400" b="1" i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𝐫</m:t>
                            </m:r>
                            <m:r>
                              <a:rPr lang="hu-HU" sz="2400" b="1" i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400" b="1" i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𝐧</m:t>
                            </m:r>
                          </m:sup>
                        </m:sSup>
                      </m:den>
                    </m:f>
                  </m:oMath>
                </a14:m>
                <a:endParaRPr lang="hu-HU" sz="2400" b="1" dirty="0">
                  <a:solidFill>
                    <a:srgbClr val="FF7C8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378493"/>
                <a:ext cx="4000454" cy="682174"/>
              </a:xfrm>
              <a:prstGeom prst="rect">
                <a:avLst/>
              </a:prstGeom>
              <a:blipFill rotWithShape="0">
                <a:blip r:embed="rId2"/>
                <a:stretch>
                  <a:fillRect l="-243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769126" y="5486545"/>
            <a:ext cx="2313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c</a:t>
            </a:r>
            <a:r>
              <a:rPr lang="hu-HU" sz="1400" dirty="0" smtClean="0"/>
              <a:t>: annual coupon payment</a:t>
            </a:r>
          </a:p>
          <a:p>
            <a:r>
              <a:rPr lang="hu-HU" sz="1400" b="1" dirty="0"/>
              <a:t>r</a:t>
            </a:r>
            <a:r>
              <a:rPr lang="hu-HU" sz="1400" dirty="0" smtClean="0"/>
              <a:t>: interest rate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220364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basics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05232" y="1515762"/>
            <a:ext cx="7184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BOND-PRICING:</a:t>
            </a:r>
            <a:r>
              <a:rPr lang="hu-HU" dirty="0" smtClean="0"/>
              <a:t> there are two types of bonds – coupon bonds and</a:t>
            </a:r>
          </a:p>
          <a:p>
            <a:r>
              <a:rPr lang="hu-HU" dirty="0"/>
              <a:t>	</a:t>
            </a:r>
            <a:r>
              <a:rPr lang="hu-HU" dirty="0" smtClean="0"/>
              <a:t>zero-coupon bonds</a:t>
            </a:r>
            <a:endParaRPr lang="hu-HU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52775" y="3199823"/>
            <a:ext cx="50673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133725" y="3152198"/>
            <a:ext cx="0" cy="1047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73998" y="3296145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T=3 years</a:t>
            </a:r>
            <a:endParaRPr lang="hu-H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391459" y="2724166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7C80"/>
                </a:solidFill>
              </a:rPr>
              <a:t>$50 + $1000</a:t>
            </a:r>
            <a:endParaRPr lang="hu-HU" b="1" dirty="0">
              <a:solidFill>
                <a:srgbClr val="FF7C8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438650" y="3156960"/>
            <a:ext cx="0" cy="1047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724525" y="3152198"/>
            <a:ext cx="0" cy="1047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029450" y="3156960"/>
            <a:ext cx="0" cy="1047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52650" y="2298163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  <a:r>
              <a:rPr lang="hu-HU" b="1" dirty="0" smtClean="0"/>
              <a:t>.) </a:t>
            </a:r>
            <a:r>
              <a:rPr lang="hu-HU" i="1" dirty="0" smtClean="0"/>
              <a:t>coupon bonds</a:t>
            </a:r>
            <a:endParaRPr lang="hu-HU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3314700"/>
            <a:ext cx="293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	      1                 2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4141143" y="272198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$50</a:t>
            </a:r>
            <a:endParaRPr lang="hu-HU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449449" y="272198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$50</a:t>
            </a:r>
            <a:endParaRPr lang="hu-H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638550" y="3816393"/>
                <a:ext cx="4000454" cy="682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b="1" dirty="0" smtClean="0">
                    <a:solidFill>
                      <a:schemeClr val="tx1"/>
                    </a:solidFill>
                  </a:rPr>
                  <a:t>BP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b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num>
                      <m:den>
                        <m:r>
                          <a:rPr lang="hu-HU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𝐫</m:t>
                        </m:r>
                      </m:den>
                    </m:f>
                    <m:r>
                      <a:rPr lang="hu-HU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hu-HU" sz="2400" b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hu-HU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 </m:t>
                        </m:r>
                        <m:f>
                          <m:fPr>
                            <m:ctrlPr>
                              <a:rPr lang="hu-HU" sz="2400" b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hu-HU" sz="2400" b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hu-HU" sz="240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hu-HU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hu-HU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hu-HU" sz="24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𝐧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hu-HU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hu-HU" sz="2400" b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num>
                      <m:den>
                        <m:sSup>
                          <m:sSupPr>
                            <m:ctrlPr>
                              <a:rPr lang="hu-HU" sz="2400" b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hu-HU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hu-HU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hu-HU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𝐫</m:t>
                            </m:r>
                            <m:r>
                              <a:rPr lang="hu-HU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𝐧</m:t>
                            </m:r>
                          </m:sup>
                        </m:sSup>
                      </m:den>
                    </m:f>
                  </m:oMath>
                </a14:m>
                <a:endParaRPr lang="hu-HU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550" y="3816393"/>
                <a:ext cx="4000454" cy="682174"/>
              </a:xfrm>
              <a:prstGeom prst="rect">
                <a:avLst/>
              </a:prstGeom>
              <a:blipFill rotWithShape="0">
                <a:blip r:embed="rId2"/>
                <a:stretch>
                  <a:fillRect l="-243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2962275" y="4649483"/>
                <a:ext cx="6774675" cy="682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b="1" dirty="0" smtClean="0">
                    <a:solidFill>
                      <a:schemeClr val="tx1"/>
                    </a:solidFill>
                  </a:rPr>
                  <a:t>BP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b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𝟓𝟎</m:t>
                        </m:r>
                      </m:num>
                      <m:den>
                        <m:r>
                          <a:rPr lang="hu-HU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hu-HU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u-HU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𝟎𝟒</m:t>
                        </m:r>
                      </m:den>
                    </m:f>
                    <m:r>
                      <a:rPr lang="hu-HU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hu-HU" sz="2400" b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hu-HU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 </m:t>
                        </m:r>
                        <m:f>
                          <m:fPr>
                            <m:ctrlPr>
                              <a:rPr lang="hu-HU" sz="2400" b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hu-HU" sz="2400" b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hu-HU" sz="240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hu-HU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hu-HU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hu-HU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hu-HU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𝟎𝟒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hu-HU" sz="24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hu-HU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hu-HU" sz="2400" b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𝟏𝟎𝟎𝟎</m:t>
                        </m:r>
                      </m:num>
                      <m:den>
                        <m:sSup>
                          <m:sSupPr>
                            <m:ctrlPr>
                              <a:rPr lang="hu-HU" sz="2400" b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hu-HU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hu-HU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hu-HU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hu-HU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hu-HU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𝟎𝟒</m:t>
                            </m:r>
                            <m:r>
                              <a:rPr lang="hu-HU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den>
                    </m:f>
                    <m:r>
                      <a:rPr lang="hu-HU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400" b="1" i="0" smtClean="0">
                        <a:solidFill>
                          <a:srgbClr val="FF7C80"/>
                        </a:solidFill>
                        <a:latin typeface="Cambria Math" panose="02040503050406030204" pitchFamily="18" charset="0"/>
                      </a:rPr>
                      <m:t>$</m:t>
                    </m:r>
                    <m:r>
                      <a:rPr lang="hu-HU" sz="2400" b="1" i="0" smtClean="0">
                        <a:solidFill>
                          <a:srgbClr val="FF7C80"/>
                        </a:solidFill>
                        <a:latin typeface="Cambria Math" panose="02040503050406030204" pitchFamily="18" charset="0"/>
                      </a:rPr>
                      <m:t>𝟏𝟎𝟐𝟕</m:t>
                    </m:r>
                    <m:r>
                      <a:rPr lang="hu-HU" sz="2400" b="1" i="0" smtClean="0">
                        <a:solidFill>
                          <a:srgbClr val="FF7C8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hu-HU" sz="2400" b="1" i="0" smtClean="0">
                        <a:solidFill>
                          <a:srgbClr val="FF7C80"/>
                        </a:solidFill>
                        <a:latin typeface="Cambria Math" panose="02040503050406030204" pitchFamily="18" charset="0"/>
                      </a:rPr>
                      <m:t>𝟕𝟓</m:t>
                    </m:r>
                  </m:oMath>
                </a14:m>
                <a:endParaRPr lang="hu-HU" sz="2400" b="1" dirty="0">
                  <a:solidFill>
                    <a:srgbClr val="FF7C80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275" y="4649483"/>
                <a:ext cx="6774675" cy="682174"/>
              </a:xfrm>
              <a:prstGeom prst="rect">
                <a:avLst/>
              </a:prstGeom>
              <a:blipFill rotWithShape="0">
                <a:blip r:embed="rId3"/>
                <a:stretch>
                  <a:fillRect l="-144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58259" y="4687583"/>
            <a:ext cx="2438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bond yield: 5%</a:t>
            </a:r>
          </a:p>
          <a:p>
            <a:r>
              <a:rPr lang="hu-HU" sz="1600" dirty="0" smtClean="0"/>
              <a:t>market interest rate: 4%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169018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basics: positions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454876" y="1458098"/>
            <a:ext cx="484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LONG POSITION     </a:t>
            </a:r>
            <a:r>
              <a:rPr lang="hu-HU" b="1" dirty="0" smtClean="0">
                <a:sym typeface="Wingdings" panose="05000000000000000000" pitchFamily="2" charset="2"/>
              </a:rPr>
              <a:t>      SHORT POSITION</a:t>
            </a:r>
            <a:endParaRPr lang="hu-H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29729" y="2075936"/>
            <a:ext cx="782778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Long position</a:t>
            </a:r>
            <a:r>
              <a:rPr lang="hu-HU" dirty="0" smtClean="0"/>
              <a:t>: long position in a security means that you own</a:t>
            </a:r>
          </a:p>
          <a:p>
            <a:r>
              <a:rPr lang="hu-HU" dirty="0"/>
              <a:t>	</a:t>
            </a:r>
            <a:r>
              <a:rPr lang="hu-HU" dirty="0" smtClean="0"/>
              <a:t>the security.</a:t>
            </a:r>
          </a:p>
          <a:p>
            <a:r>
              <a:rPr lang="hu-HU" dirty="0" smtClean="0"/>
              <a:t>	</a:t>
            </a:r>
          </a:p>
          <a:p>
            <a:r>
              <a:rPr lang="hu-HU" dirty="0"/>
              <a:t>	 </a:t>
            </a:r>
            <a:r>
              <a:rPr lang="hu-HU" dirty="0" smtClean="0"/>
              <a:t>  Investors meaintain long positions in the </a:t>
            </a:r>
          </a:p>
          <a:p>
            <a:r>
              <a:rPr lang="hu-HU" dirty="0"/>
              <a:t>	</a:t>
            </a:r>
            <a:r>
              <a:rPr lang="hu-HU" dirty="0" smtClean="0"/>
              <a:t>       expectation that the stock will rise in value in the future !!!</a:t>
            </a:r>
          </a:p>
          <a:p>
            <a:endParaRPr lang="hu-HU" dirty="0"/>
          </a:p>
          <a:p>
            <a:r>
              <a:rPr lang="hu-HU" u="sng" dirty="0" smtClean="0"/>
              <a:t>Short position</a:t>
            </a:r>
            <a:r>
              <a:rPr lang="hu-HU" dirty="0" smtClean="0"/>
              <a:t>: short position is generally the sale of a given stock</a:t>
            </a:r>
          </a:p>
          <a:p>
            <a:r>
              <a:rPr lang="hu-HU" dirty="0"/>
              <a:t>	</a:t>
            </a:r>
            <a:r>
              <a:rPr lang="hu-HU" dirty="0" smtClean="0"/>
              <a:t>Investors who maintain short position believe the price of</a:t>
            </a:r>
          </a:p>
          <a:p>
            <a:r>
              <a:rPr lang="hu-HU" dirty="0"/>
              <a:t>	</a:t>
            </a:r>
            <a:r>
              <a:rPr lang="hu-HU" dirty="0" smtClean="0"/>
              <a:t>   stock will decrease in value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8038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basics: positions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454876" y="1458098"/>
            <a:ext cx="484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LONG POSITION     </a:t>
            </a:r>
            <a:r>
              <a:rPr lang="hu-HU" b="1" dirty="0" smtClean="0">
                <a:sym typeface="Wingdings" panose="05000000000000000000" pitchFamily="2" charset="2"/>
              </a:rPr>
              <a:t>      SHORT POSITION</a:t>
            </a:r>
            <a:endParaRPr lang="hu-HU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67" y="1838463"/>
            <a:ext cx="7702235" cy="382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7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Time value of money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427260" y="1359244"/>
            <a:ext cx="7096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most important concept in finance is that of the time value of</a:t>
            </a:r>
          </a:p>
          <a:p>
            <a:r>
              <a:rPr lang="hu-HU" dirty="0" smtClean="0"/>
              <a:t>money </a:t>
            </a:r>
            <a:r>
              <a:rPr lang="hu-HU" b="1" dirty="0" smtClean="0"/>
              <a:t>$x</a:t>
            </a:r>
            <a:r>
              <a:rPr lang="hu-HU" dirty="0" smtClean="0"/>
              <a:t> today is worth more than </a:t>
            </a:r>
            <a:r>
              <a:rPr lang="hu-HU" b="1" dirty="0" smtClean="0"/>
              <a:t>$x</a:t>
            </a:r>
            <a:r>
              <a:rPr lang="hu-HU" dirty="0" smtClean="0"/>
              <a:t> in a year’s time !!!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2290119" y="2298357"/>
            <a:ext cx="5695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Why?</a:t>
            </a:r>
            <a:r>
              <a:rPr lang="hu-HU" dirty="0" smtClean="0"/>
              <a:t> because we may invest $x today</a:t>
            </a:r>
          </a:p>
          <a:p>
            <a:r>
              <a:rPr lang="hu-HU" dirty="0"/>
              <a:t>	</a:t>
            </a:r>
            <a:r>
              <a:rPr lang="hu-HU" dirty="0" smtClean="0">
                <a:sym typeface="Wingdings" panose="05000000000000000000" pitchFamily="2" charset="2"/>
              </a:rPr>
              <a:t> we may invest it into stocks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we can lend it to bank for some interest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1680518" y="3352799"/>
            <a:ext cx="7263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Future money worth less because inflation will push prices higher </a:t>
            </a:r>
          </a:p>
          <a:p>
            <a:r>
              <a:rPr lang="hu-HU" dirty="0" smtClean="0"/>
              <a:t>so the buying power of your money will be lower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24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Time value of money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427260" y="1359244"/>
            <a:ext cx="7096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most important concept in finance is that of the time value of</a:t>
            </a:r>
          </a:p>
          <a:p>
            <a:r>
              <a:rPr lang="hu-HU" dirty="0" smtClean="0"/>
              <a:t>money </a:t>
            </a:r>
            <a:r>
              <a:rPr lang="hu-HU" b="1" dirty="0" smtClean="0"/>
              <a:t>$x</a:t>
            </a:r>
            <a:r>
              <a:rPr lang="hu-HU" dirty="0" smtClean="0"/>
              <a:t> today is worth more than </a:t>
            </a:r>
            <a:r>
              <a:rPr lang="hu-HU" b="1" dirty="0" smtClean="0"/>
              <a:t>$x</a:t>
            </a:r>
            <a:r>
              <a:rPr lang="hu-HU" dirty="0" smtClean="0"/>
              <a:t> in a year’s time !!!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2290119" y="2298357"/>
            <a:ext cx="5695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Why?</a:t>
            </a:r>
            <a:r>
              <a:rPr lang="hu-HU" dirty="0" smtClean="0"/>
              <a:t> because we may invest $x today</a:t>
            </a:r>
          </a:p>
          <a:p>
            <a:r>
              <a:rPr lang="hu-HU" dirty="0"/>
              <a:t>	</a:t>
            </a:r>
            <a:r>
              <a:rPr lang="hu-HU" dirty="0" smtClean="0">
                <a:sym typeface="Wingdings" panose="05000000000000000000" pitchFamily="2" charset="2"/>
              </a:rPr>
              <a:t> we may invest it into stocks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we can lend it to bank for some interest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968843" y="3596848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>
                <a:solidFill>
                  <a:srgbClr val="FF7C80"/>
                </a:solidFill>
              </a:rPr>
              <a:t>x (1+r)</a:t>
            </a:r>
            <a:endParaRPr lang="hu-HU" sz="2800" b="1" dirty="0">
              <a:solidFill>
                <a:srgbClr val="FF7C8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89203" y="346161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7C80"/>
                </a:solidFill>
              </a:rPr>
              <a:t>n</a:t>
            </a:r>
            <a:endParaRPr lang="hu-HU" b="1" dirty="0">
              <a:solidFill>
                <a:srgbClr val="FF7C8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23502" y="3596848"/>
            <a:ext cx="4071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</a:t>
            </a:r>
            <a:r>
              <a:rPr lang="hu-HU" sz="1600" dirty="0" smtClean="0"/>
              <a:t>his is the future value of </a:t>
            </a:r>
            <a:r>
              <a:rPr lang="hu-HU" sz="1600" b="1" dirty="0" smtClean="0"/>
              <a:t>$x</a:t>
            </a:r>
            <a:r>
              <a:rPr lang="hu-HU" sz="1600" dirty="0" smtClean="0"/>
              <a:t>: we may get</a:t>
            </a:r>
          </a:p>
          <a:p>
            <a:r>
              <a:rPr lang="hu-HU" sz="1600" dirty="0" smtClean="0"/>
              <a:t>premium because of the interest rate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89203" y="4556784"/>
            <a:ext cx="31229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r: interest rate (0.05 for 5%)</a:t>
            </a:r>
          </a:p>
          <a:p>
            <a:endParaRPr lang="hu-HU" dirty="0"/>
          </a:p>
          <a:p>
            <a:r>
              <a:rPr lang="hu-HU" dirty="0"/>
              <a:t>n</a:t>
            </a:r>
            <a:r>
              <a:rPr lang="hu-HU" dirty="0" smtClean="0"/>
              <a:t>: number of years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505807" y="5593664"/>
            <a:ext cx="6939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Future value </a:t>
            </a:r>
            <a:r>
              <a:rPr lang="hu-HU" b="1" dirty="0" smtClean="0"/>
              <a:t>(FV) </a:t>
            </a:r>
            <a:r>
              <a:rPr lang="hu-HU" dirty="0" smtClean="0"/>
              <a:t>is the value of a current asset at a specified</a:t>
            </a:r>
          </a:p>
          <a:p>
            <a:r>
              <a:rPr lang="hu-HU" dirty="0"/>
              <a:t>d</a:t>
            </a:r>
            <a:r>
              <a:rPr lang="hu-HU" dirty="0" smtClean="0"/>
              <a:t>ate in the future based on an assumed rate of growth over time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7720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Time value of money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427260" y="1359244"/>
            <a:ext cx="7096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most important concept in finance is that of the time value of</a:t>
            </a:r>
          </a:p>
          <a:p>
            <a:r>
              <a:rPr lang="hu-HU" dirty="0" smtClean="0"/>
              <a:t>money </a:t>
            </a:r>
            <a:r>
              <a:rPr lang="hu-HU" b="1" dirty="0" smtClean="0"/>
              <a:t>$x</a:t>
            </a:r>
            <a:r>
              <a:rPr lang="hu-HU" dirty="0" smtClean="0"/>
              <a:t> today is worth more than </a:t>
            </a:r>
            <a:r>
              <a:rPr lang="hu-HU" b="1" dirty="0" smtClean="0"/>
              <a:t>$x</a:t>
            </a:r>
            <a:r>
              <a:rPr lang="hu-HU" dirty="0" smtClean="0"/>
              <a:t> in a year’s time !!!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2290119" y="2298357"/>
            <a:ext cx="5695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Why?</a:t>
            </a:r>
            <a:r>
              <a:rPr lang="hu-HU" dirty="0" smtClean="0"/>
              <a:t> because we may invest $x today</a:t>
            </a:r>
          </a:p>
          <a:p>
            <a:r>
              <a:rPr lang="hu-HU" dirty="0"/>
              <a:t>	</a:t>
            </a:r>
            <a:r>
              <a:rPr lang="hu-HU" dirty="0" smtClean="0">
                <a:sym typeface="Wingdings" panose="05000000000000000000" pitchFamily="2" charset="2"/>
              </a:rPr>
              <a:t> we may invest it into stocks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we can lend it to bank for some interest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634086" y="3826531"/>
            <a:ext cx="1343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rgbClr val="FF7C80"/>
                </a:solidFill>
              </a:rPr>
              <a:t> </a:t>
            </a:r>
            <a:r>
              <a:rPr lang="hu-HU" sz="2800" b="1" dirty="0" smtClean="0">
                <a:solidFill>
                  <a:srgbClr val="FF7C80"/>
                </a:solidFill>
              </a:rPr>
              <a:t>  (1+r)</a:t>
            </a:r>
            <a:endParaRPr lang="hu-HU" sz="2800" b="1" dirty="0">
              <a:solidFill>
                <a:srgbClr val="FF7C8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1233" y="366966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7C80"/>
                </a:solidFill>
              </a:rPr>
              <a:t>n</a:t>
            </a:r>
            <a:endParaRPr lang="hu-HU" b="1" dirty="0">
              <a:solidFill>
                <a:srgbClr val="FF7C8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7599" y="3443182"/>
            <a:ext cx="4107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</a:t>
            </a:r>
            <a:r>
              <a:rPr lang="hu-HU" sz="1600" dirty="0" smtClean="0"/>
              <a:t>his is the present value of </a:t>
            </a:r>
            <a:r>
              <a:rPr lang="hu-HU" sz="1600" b="1" dirty="0" smtClean="0"/>
              <a:t>$x</a:t>
            </a:r>
            <a:r>
              <a:rPr lang="hu-HU" sz="1600" dirty="0" smtClean="0"/>
              <a:t>: we have to</a:t>
            </a:r>
          </a:p>
          <a:p>
            <a:r>
              <a:rPr lang="hu-HU" sz="1600" dirty="0" smtClean="0"/>
              <a:t>take interest rate into consideration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89203" y="4556784"/>
            <a:ext cx="31229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r: interest rate (0.05 for 5%)</a:t>
            </a:r>
          </a:p>
          <a:p>
            <a:r>
              <a:rPr lang="hu-HU" dirty="0" smtClean="0"/>
              <a:t>x: cash flow in the future</a:t>
            </a:r>
            <a:endParaRPr lang="hu-HU" dirty="0"/>
          </a:p>
          <a:p>
            <a:r>
              <a:rPr lang="hu-HU" dirty="0"/>
              <a:t>n</a:t>
            </a:r>
            <a:r>
              <a:rPr lang="hu-HU" dirty="0" smtClean="0"/>
              <a:t>: number of years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505807" y="5593664"/>
            <a:ext cx="6764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Present value </a:t>
            </a:r>
            <a:r>
              <a:rPr lang="hu-HU" b="1" dirty="0" smtClean="0"/>
              <a:t>(PV) </a:t>
            </a:r>
            <a:r>
              <a:rPr lang="hu-HU" dirty="0" smtClean="0"/>
              <a:t>defines how much a future sum of money is</a:t>
            </a:r>
          </a:p>
          <a:p>
            <a:r>
              <a:rPr lang="hu-HU" dirty="0"/>
              <a:t>	</a:t>
            </a:r>
            <a:r>
              <a:rPr lang="hu-HU" dirty="0" smtClean="0"/>
              <a:t>worth today given a specified rate of interest</a:t>
            </a:r>
            <a:endParaRPr lang="hu-HU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83001" y="3735570"/>
            <a:ext cx="1661943" cy="0"/>
          </a:xfrm>
          <a:prstGeom prst="line">
            <a:avLst/>
          </a:prstGeom>
          <a:ln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20204" y="326277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>
                <a:solidFill>
                  <a:srgbClr val="FF7C80"/>
                </a:solidFill>
              </a:rPr>
              <a:t>x</a:t>
            </a:r>
            <a:endParaRPr lang="hu-HU" sz="2400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86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About the course</a:t>
            </a:r>
            <a:r>
              <a:rPr lang="hu-HU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Stock market basics: stocks, options and other derivatives</a:t>
            </a:r>
          </a:p>
          <a:p>
            <a:r>
              <a:rPr lang="hu-HU" dirty="0" smtClean="0"/>
              <a:t>Modern Portfolio Theory (Markowitz-model)</a:t>
            </a:r>
          </a:p>
          <a:p>
            <a:r>
              <a:rPr lang="hu-HU" dirty="0" smtClean="0"/>
              <a:t>Capital Asset Pricing Model (CAPM)</a:t>
            </a:r>
          </a:p>
          <a:p>
            <a:r>
              <a:rPr lang="hu-HU" dirty="0" smtClean="0"/>
              <a:t>Stochastic calculus</a:t>
            </a:r>
          </a:p>
          <a:p>
            <a:r>
              <a:rPr lang="hu-HU" dirty="0" smtClean="0"/>
              <a:t>Black-Scholes model – option pricing</a:t>
            </a:r>
          </a:p>
          <a:p>
            <a:r>
              <a:rPr lang="hu-HU" dirty="0" smtClean="0"/>
              <a:t>Value at Risk (VaR)</a:t>
            </a:r>
          </a:p>
          <a:p>
            <a:r>
              <a:rPr lang="hu-HU" dirty="0" smtClean="0"/>
              <a:t>Machine learning techniques in finance</a:t>
            </a:r>
          </a:p>
        </p:txBody>
      </p:sp>
    </p:spTree>
    <p:extLst>
      <p:ext uri="{BB962C8B-B14F-4D97-AF65-F5344CB8AC3E}">
        <p14:creationId xmlns:p14="http://schemas.microsoft.com/office/powerpoint/2010/main" val="417072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Time value of money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081271" y="1284069"/>
            <a:ext cx="741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 far we have discussed the discrete model</a:t>
            </a:r>
          </a:p>
          <a:p>
            <a:r>
              <a:rPr lang="hu-HU" dirty="0"/>
              <a:t> </a:t>
            </a:r>
            <a:r>
              <a:rPr lang="hu-HU" dirty="0" smtClean="0"/>
              <a:t>    ~ we may construct a continuous model with differential equations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1383957" y="2059277"/>
            <a:ext cx="7661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Suppose we have amount </a:t>
            </a:r>
            <a:r>
              <a:rPr lang="hu-HU" b="1" dirty="0" smtClean="0"/>
              <a:t>x(t)</a:t>
            </a:r>
            <a:r>
              <a:rPr lang="hu-HU" dirty="0" smtClean="0"/>
              <a:t> in the bank in time </a:t>
            </a:r>
            <a:r>
              <a:rPr lang="hu-HU" b="1" dirty="0" smtClean="0"/>
              <a:t>t</a:t>
            </a:r>
            <a:r>
              <a:rPr lang="hu-HU" dirty="0" smtClean="0"/>
              <a:t>. How much does this</a:t>
            </a:r>
          </a:p>
          <a:p>
            <a:r>
              <a:rPr lang="hu-HU" dirty="0" smtClean="0"/>
              <a:t>increase in value from one day to the next?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602513" y="2875678"/>
                <a:ext cx="3223959" cy="497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>
                    <a:solidFill>
                      <a:srgbClr val="FF7C80"/>
                    </a:solidFill>
                  </a:rPr>
                  <a:t>x(t+dt)    –    x(t)   =</a:t>
                </a:r>
                <a:r>
                  <a:rPr lang="hu-HU" dirty="0" smtClean="0">
                    <a:solidFill>
                      <a:srgbClr val="FF7C80"/>
                    </a:solidFill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𝐝𝐱</m:t>
                        </m:r>
                        <m:r>
                          <a:rPr lang="hu-HU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hu-HU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hu-HU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𝐝𝐭</m:t>
                        </m:r>
                      </m:den>
                    </m:f>
                    <m:r>
                      <a:rPr lang="hu-HU" b="1" i="0" smtClean="0">
                        <a:solidFill>
                          <a:srgbClr val="FF7C8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1" i="0" smtClean="0">
                        <a:solidFill>
                          <a:srgbClr val="FF7C80"/>
                        </a:solidFill>
                        <a:latin typeface="Cambria Math" panose="02040503050406030204" pitchFamily="18" charset="0"/>
                      </a:rPr>
                      <m:t>𝐝𝐭</m:t>
                    </m:r>
                  </m:oMath>
                </a14:m>
                <a:endParaRPr lang="hu-HU" b="1" dirty="0">
                  <a:solidFill>
                    <a:srgbClr val="FF7C8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513" y="2875678"/>
                <a:ext cx="3223959" cy="497637"/>
              </a:xfrm>
              <a:prstGeom prst="rect">
                <a:avLst/>
              </a:prstGeom>
              <a:blipFill rotWithShape="0">
                <a:blip r:embed="rId2"/>
                <a:stretch>
                  <a:fillRect l="-1701" b="-61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405710" y="3422743"/>
            <a:ext cx="2808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the change in the amount of</a:t>
            </a:r>
          </a:p>
          <a:p>
            <a:r>
              <a:rPr lang="hu-HU" sz="1600" dirty="0"/>
              <a:t>m</a:t>
            </a:r>
            <a:r>
              <a:rPr lang="hu-HU" sz="1600" dirty="0" smtClean="0"/>
              <a:t>oney within a dt day</a:t>
            </a:r>
            <a:endParaRPr lang="hu-HU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976813" y="3422743"/>
            <a:ext cx="24113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Taylor-expansion or the </a:t>
            </a:r>
          </a:p>
          <a:p>
            <a:r>
              <a:rPr lang="hu-HU" sz="1600" dirty="0" smtClean="0"/>
              <a:t>definition of derivatives</a:t>
            </a:r>
            <a:endParaRPr lang="hu-HU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081271" y="4139878"/>
            <a:ext cx="8432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But the interest I receive must be proportional to the actual </a:t>
            </a:r>
            <a:r>
              <a:rPr lang="hu-HU" b="1" dirty="0" smtClean="0"/>
              <a:t>x(t)</a:t>
            </a:r>
            <a:r>
              <a:rPr lang="hu-HU" dirty="0" smtClean="0"/>
              <a:t> amount I have</a:t>
            </a:r>
          </a:p>
          <a:p>
            <a:r>
              <a:rPr lang="hu-HU" dirty="0"/>
              <a:t>a</a:t>
            </a:r>
            <a:r>
              <a:rPr lang="hu-HU" dirty="0" smtClean="0"/>
              <a:t>nd the </a:t>
            </a:r>
            <a:r>
              <a:rPr lang="hu-HU" b="1" dirty="0" smtClean="0"/>
              <a:t>r</a:t>
            </a:r>
            <a:r>
              <a:rPr lang="hu-HU" dirty="0" smtClean="0"/>
              <a:t> interest rate and the </a:t>
            </a:r>
            <a:r>
              <a:rPr lang="hu-HU" b="1" dirty="0" smtClean="0"/>
              <a:t>dt</a:t>
            </a:r>
            <a:r>
              <a:rPr lang="hu-HU" dirty="0" smtClean="0"/>
              <a:t> time step !!!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752854" y="4857690"/>
                <a:ext cx="3223959" cy="497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>
                    <a:solidFill>
                      <a:srgbClr val="FF7C80"/>
                    </a:solidFill>
                  </a:rPr>
                  <a:t>x(t+dt)    –    x(t)   =</a:t>
                </a:r>
                <a:r>
                  <a:rPr lang="hu-HU" dirty="0" smtClean="0">
                    <a:solidFill>
                      <a:srgbClr val="FF7C80"/>
                    </a:solidFill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𝐝𝐱</m:t>
                        </m:r>
                        <m:r>
                          <a:rPr lang="hu-HU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hu-HU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hu-HU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𝐝𝐭</m:t>
                        </m:r>
                      </m:den>
                    </m:f>
                    <m:r>
                      <a:rPr lang="hu-HU" b="1" i="0" smtClean="0">
                        <a:solidFill>
                          <a:srgbClr val="FF7C8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1" i="0" smtClean="0">
                        <a:solidFill>
                          <a:srgbClr val="FF7C80"/>
                        </a:solidFill>
                        <a:latin typeface="Cambria Math" panose="02040503050406030204" pitchFamily="18" charset="0"/>
                      </a:rPr>
                      <m:t>𝐝𝐭</m:t>
                    </m:r>
                  </m:oMath>
                </a14:m>
                <a:endParaRPr lang="hu-HU" b="1" dirty="0">
                  <a:solidFill>
                    <a:srgbClr val="FF7C8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854" y="4857690"/>
                <a:ext cx="3223959" cy="497637"/>
              </a:xfrm>
              <a:prstGeom prst="rect">
                <a:avLst/>
              </a:prstGeom>
              <a:blipFill rotWithShape="0">
                <a:blip r:embed="rId3"/>
                <a:stretch>
                  <a:fillRect l="-1705" b="-61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946993" y="492184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7C80"/>
                </a:solidFill>
              </a:rPr>
              <a:t>= r x(t) dt</a:t>
            </a:r>
            <a:endParaRPr lang="hu-HU" b="1" dirty="0">
              <a:solidFill>
                <a:srgbClr val="FF7C8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261737" y="5470392"/>
                <a:ext cx="1713931" cy="619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𝐝𝐱</m:t>
                          </m:r>
                          <m:r>
                            <a:rPr lang="hu-HU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hu-HU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𝐝𝐭</m:t>
                          </m:r>
                        </m:den>
                      </m:f>
                      <m:r>
                        <a:rPr lang="hu-HU" b="1" i="0" smtClean="0">
                          <a:solidFill>
                            <a:srgbClr val="FF7C8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hu-HU" b="1" i="0" smtClean="0">
                          <a:solidFill>
                            <a:srgbClr val="FF7C80"/>
                          </a:solidFill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hu-HU" b="1" i="0" smtClean="0">
                          <a:solidFill>
                            <a:srgbClr val="FF7C8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1" i="0" smtClean="0">
                          <a:solidFill>
                            <a:srgbClr val="FF7C8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hu-HU" b="1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FF7C8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737" y="5470392"/>
                <a:ext cx="1713931" cy="6199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4917989" y="5637029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</a:t>
            </a:r>
            <a:r>
              <a:rPr lang="hu-HU" dirty="0" smtClean="0"/>
              <a:t>he solution is </a:t>
            </a:r>
            <a:r>
              <a:rPr lang="hu-HU" b="1" dirty="0" smtClean="0">
                <a:solidFill>
                  <a:srgbClr val="00B050"/>
                </a:solidFill>
              </a:rPr>
              <a:t>x(t) = x(0) e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16993" y="5538632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00B050"/>
                </a:solidFill>
              </a:rPr>
              <a:t>r</a:t>
            </a:r>
            <a:r>
              <a:rPr lang="hu-HU" sz="1400" dirty="0" smtClean="0">
                <a:solidFill>
                  <a:srgbClr val="00B050"/>
                </a:solidFill>
              </a:rPr>
              <a:t>*t</a:t>
            </a:r>
            <a:endParaRPr lang="hu-HU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0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Modern Portfolio Theory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985319" y="1548714"/>
            <a:ext cx="77448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was formulated in the 1950s by Harry Markowitz</a:t>
            </a:r>
          </a:p>
          <a:p>
            <a:r>
              <a:rPr lang="hu-HU" dirty="0"/>
              <a:t>	</a:t>
            </a:r>
            <a:r>
              <a:rPr lang="hu-HU" dirty="0" smtClean="0"/>
              <a:t>~ the Nobel Prize in Economics was awarded to the inventor !!!</a:t>
            </a:r>
          </a:p>
          <a:p>
            <a:endParaRPr lang="hu-HU" dirty="0"/>
          </a:p>
          <a:p>
            <a:r>
              <a:rPr lang="hu-HU" b="1" u="sng" dirty="0" smtClean="0"/>
              <a:t>What is the main idea?</a:t>
            </a:r>
          </a:p>
          <a:p>
            <a:endParaRPr lang="hu-HU" b="1" u="sng" dirty="0"/>
          </a:p>
          <a:p>
            <a:r>
              <a:rPr lang="hu-HU" dirty="0"/>
              <a:t> </a:t>
            </a:r>
            <a:r>
              <a:rPr lang="hu-HU" dirty="0" smtClean="0"/>
              <a:t>A single stock is quite unpredictable: we do not know for certain</a:t>
            </a:r>
          </a:p>
          <a:p>
            <a:r>
              <a:rPr lang="hu-HU" dirty="0"/>
              <a:t>	</a:t>
            </a:r>
            <a:r>
              <a:rPr lang="hu-HU" dirty="0" smtClean="0"/>
              <a:t>whether the price will go up or down</a:t>
            </a:r>
          </a:p>
          <a:p>
            <a:endParaRPr lang="hu-HU" dirty="0"/>
          </a:p>
          <a:p>
            <a:r>
              <a:rPr lang="hu-HU" dirty="0" smtClean="0"/>
              <a:t>	   BUT </a:t>
            </a:r>
            <a:r>
              <a:rPr lang="hu-HU" u="sng" dirty="0" smtClean="0"/>
              <a:t>we may combine several stocks </a:t>
            </a:r>
            <a:r>
              <a:rPr lang="hu-HU" dirty="0" smtClean="0"/>
              <a:t>in order to</a:t>
            </a:r>
          </a:p>
          <a:p>
            <a:r>
              <a:rPr lang="hu-HU" dirty="0"/>
              <a:t>	</a:t>
            </a:r>
            <a:r>
              <a:rPr lang="hu-HU" dirty="0" smtClean="0"/>
              <a:t>	reduce the risk as much as possible !!!</a:t>
            </a:r>
          </a:p>
          <a:p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„</a:t>
            </a:r>
            <a:r>
              <a:rPr lang="hu-HU" b="1" dirty="0" smtClean="0"/>
              <a:t>DIVERSIFICATION</a:t>
            </a:r>
            <a:r>
              <a:rPr lang="hu-HU" dirty="0" smtClean="0"/>
              <a:t>”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1985319" y="5115702"/>
            <a:ext cx="5604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Combining assets is the main idea: it is the same for</a:t>
            </a:r>
          </a:p>
          <a:p>
            <a:r>
              <a:rPr lang="hu-HU" dirty="0"/>
              <a:t>	</a:t>
            </a:r>
            <a:r>
              <a:rPr lang="hu-HU" dirty="0" smtClean="0"/>
              <a:t>Black-Scholes model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7619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Modern Portfolio Theory</a:t>
            </a:r>
            <a:endParaRPr lang="hu-HU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41" y="1354418"/>
            <a:ext cx="8517933" cy="423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3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Modern Portfolio Theory</a:t>
            </a:r>
            <a:endParaRPr lang="hu-HU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62897" y="1589903"/>
                <a:ext cx="7388561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u="sng" dirty="0" smtClean="0"/>
                  <a:t>The model has some assumptions</a:t>
                </a:r>
              </a:p>
              <a:p>
                <a:r>
                  <a:rPr lang="hu-HU" dirty="0"/>
                  <a:t>	</a:t>
                </a:r>
                <a:r>
                  <a:rPr lang="hu-HU" b="1" dirty="0" smtClean="0"/>
                  <a:t>1.) </a:t>
                </a:r>
                <a:r>
                  <a:rPr lang="hu-HU" dirty="0" smtClean="0"/>
                  <a:t>the returns are normally distributed </a:t>
                </a:r>
              </a:p>
              <a:p>
                <a:r>
                  <a:rPr lang="hu-HU" dirty="0"/>
                  <a:t> </a:t>
                </a:r>
                <a:r>
                  <a:rPr lang="hu-HU" dirty="0" smtClean="0"/>
                  <a:t>                      ~ to describe normal distributions we need mean (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</a:rPr>
                      <m:t>𝝻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 smtClean="0"/>
              </a:p>
              <a:p>
                <a:r>
                  <a:rPr lang="hu-HU" dirty="0"/>
                  <a:t>	</a:t>
                </a:r>
                <a:r>
                  <a:rPr lang="hu-HU" dirty="0" smtClean="0"/>
                  <a:t>	 and variance (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𝞂</m:t>
                    </m:r>
                  </m:oMath>
                </a14:m>
                <a:r>
                  <a:rPr lang="hu-HU" dirty="0" smtClean="0"/>
                  <a:t>) exclusively </a:t>
                </a:r>
              </a:p>
              <a:p>
                <a:r>
                  <a:rPr lang="hu-HU" dirty="0"/>
                  <a:t>	</a:t>
                </a:r>
                <a:r>
                  <a:rPr lang="hu-HU" b="1" dirty="0" smtClean="0"/>
                  <a:t>2.) </a:t>
                </a:r>
                <a:r>
                  <a:rPr lang="hu-HU" dirty="0" smtClean="0"/>
                  <a:t>investors are risk-averse: investors will take on more risk</a:t>
                </a:r>
              </a:p>
              <a:p>
                <a:r>
                  <a:rPr lang="hu-HU" dirty="0"/>
                  <a:t>	</a:t>
                </a:r>
                <a:r>
                  <a:rPr lang="hu-HU" dirty="0" smtClean="0"/>
                  <a:t>	if they are expecting more reward</a:t>
                </a:r>
                <a:endParaRPr lang="hu-H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897" y="1589903"/>
                <a:ext cx="7388561" cy="1754326"/>
              </a:xfrm>
              <a:prstGeom prst="rect">
                <a:avLst/>
              </a:prstGeom>
              <a:blipFill rotWithShape="0">
                <a:blip r:embed="rId2"/>
                <a:stretch>
                  <a:fillRect l="-660" t="-2431" b="-41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878227" y="3385754"/>
            <a:ext cx="78013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Low risk </a:t>
            </a:r>
            <a:r>
              <a:rPr lang="hu-HU" dirty="0" smtClean="0">
                <a:sym typeface="Wingdings" panose="05000000000000000000" pitchFamily="2" charset="2"/>
              </a:rPr>
              <a:t> lower return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Higher return  higher risk as well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With modern portfolio theory, investors can construct optimal portfolios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offering the maximum possible expected return for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    a given level of risk !!!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762897" y="5255740"/>
            <a:ext cx="7247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So what is an „efficient portfolio”? </a:t>
            </a:r>
            <a:r>
              <a:rPr lang="hu-HU" dirty="0" smtClean="0"/>
              <a:t>That has the highest reward for</a:t>
            </a:r>
          </a:p>
          <a:p>
            <a:r>
              <a:rPr lang="hu-HU" dirty="0"/>
              <a:t> </a:t>
            </a:r>
            <a:r>
              <a:rPr lang="hu-HU" dirty="0" smtClean="0"/>
              <a:t> a given level of risk OR the lowest risk for a given reward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102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Modern Portfolio Theory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963827" y="1359243"/>
            <a:ext cx="8533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investors are not allowed to set up short positions in a security</a:t>
            </a:r>
          </a:p>
          <a:p>
            <a:r>
              <a:rPr lang="hu-HU" dirty="0"/>
              <a:t>	</a:t>
            </a:r>
            <a:r>
              <a:rPr lang="hu-HU" dirty="0" smtClean="0"/>
              <a:t>So 100% of the wealth has to be divided among available assets (stocks)</a:t>
            </a:r>
          </a:p>
          <a:p>
            <a:r>
              <a:rPr lang="hu-HU" dirty="0"/>
              <a:t>	</a:t>
            </a:r>
            <a:r>
              <a:rPr lang="hu-HU" dirty="0" smtClean="0"/>
              <a:t>	in a way that all positions are long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3657600" y="2388973"/>
            <a:ext cx="4218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For example: </a:t>
            </a:r>
            <a:r>
              <a:rPr lang="hu-HU" b="1" dirty="0" smtClean="0"/>
              <a:t>AAPL, GOOGL, TSLA, GE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13617" y="2930608"/>
            <a:ext cx="3818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AAPL</a:t>
            </a:r>
            <a:r>
              <a:rPr lang="hu-HU" b="1" dirty="0" smtClean="0"/>
              <a:t>	</a:t>
            </a:r>
            <a:r>
              <a:rPr lang="hu-HU" b="1" u="sng" dirty="0" smtClean="0"/>
              <a:t>GOOGL</a:t>
            </a:r>
            <a:r>
              <a:rPr lang="hu-HU" b="1" dirty="0" smtClean="0"/>
              <a:t>	    </a:t>
            </a:r>
            <a:r>
              <a:rPr lang="hu-HU" b="1" u="sng" dirty="0" smtClean="0"/>
              <a:t>TSLA</a:t>
            </a:r>
            <a:r>
              <a:rPr lang="hu-HU" b="1" dirty="0" smtClean="0"/>
              <a:t>	      </a:t>
            </a:r>
            <a:r>
              <a:rPr lang="hu-HU" b="1" u="sng" dirty="0" smtClean="0"/>
              <a:t>GE</a:t>
            </a:r>
          </a:p>
          <a:p>
            <a:r>
              <a:rPr lang="hu-HU" dirty="0" smtClean="0"/>
              <a:t> 20%	   30%	     25%         25%</a:t>
            </a:r>
          </a:p>
          <a:p>
            <a:r>
              <a:rPr lang="hu-HU" dirty="0" smtClean="0"/>
              <a:t> 0.2	   0.3	     0.25	      0.25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3023958" y="3997403"/>
            <a:ext cx="343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weights = [0.2, 0.3, 0.25, 0.25]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1506513" y="4501973"/>
            <a:ext cx="70761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Of course the sum of weights is </a:t>
            </a:r>
            <a:r>
              <a:rPr lang="hu-HU" b="1" dirty="0" smtClean="0"/>
              <a:t>1</a:t>
            </a:r>
            <a:r>
              <a:rPr lang="hu-HU" dirty="0" smtClean="0"/>
              <a:t> because </a:t>
            </a:r>
            <a:r>
              <a:rPr lang="hu-HU" b="1" dirty="0" smtClean="0"/>
              <a:t>100%</a:t>
            </a:r>
          </a:p>
          <a:p>
            <a:r>
              <a:rPr lang="hu-HU" dirty="0"/>
              <a:t> </a:t>
            </a:r>
            <a:r>
              <a:rPr lang="hu-HU" dirty="0" smtClean="0"/>
              <a:t>  of the investor’s wealth is divided among the available assets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803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Modern Portfolio Theory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421005" y="156227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7953" y="1768389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50076" y="1607836"/>
            <a:ext cx="328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weight of the i-th asset/stock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1481118" y="2230054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r</a:t>
            </a:r>
            <a:endParaRPr lang="hu-HU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592525" y="2391839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150076" y="2245443"/>
            <a:ext cx="597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return of the i-th stock  // calculated on historical data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423410" y="2761171"/>
                <a:ext cx="40908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i="1">
                          <a:latin typeface="Cambria Math" panose="02040503050406030204" pitchFamily="18" charset="0"/>
                        </a:rPr>
                        <m:t>𝝻</m:t>
                      </m:r>
                    </m:oMath>
                  </m:oMathPara>
                </a14:m>
                <a:endParaRPr lang="hu-HU" sz="2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410" y="2761171"/>
                <a:ext cx="409086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627953" y="2960773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150076" y="2791949"/>
            <a:ext cx="575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expected return for security </a:t>
            </a:r>
            <a:r>
              <a:rPr lang="hu-HU" b="1" dirty="0" smtClean="0"/>
              <a:t>i</a:t>
            </a:r>
            <a:r>
              <a:rPr lang="hu-HU" dirty="0" smtClean="0"/>
              <a:t>   // it is mean basically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1037968" y="3484605"/>
            <a:ext cx="7993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How to calculate return?</a:t>
            </a:r>
            <a:r>
              <a:rPr lang="hu-HU" dirty="0" smtClean="0"/>
              <a:t> We can calculate the return on a day-by-day basis</a:t>
            </a:r>
          </a:p>
          <a:p>
            <a:r>
              <a:rPr lang="hu-HU" dirty="0"/>
              <a:t>	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3256568" y="4633826"/>
            <a:ext cx="3180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347539" y="4168980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stockPrice  -  stockPrice</a:t>
            </a:r>
            <a:endParaRPr lang="hu-HU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4458337" y="4275053"/>
            <a:ext cx="306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n</a:t>
            </a:r>
            <a:endParaRPr lang="hu-HU" sz="1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934515" y="4264189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n-1</a:t>
            </a:r>
            <a:endParaRPr lang="hu-HU" sz="16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193188" y="4696922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stockPrice</a:t>
            </a:r>
            <a:endParaRPr lang="hu-HU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316677" y="4808701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n-1</a:t>
            </a:r>
            <a:endParaRPr lang="hu-HU" sz="16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6428338" y="4434805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 100  [%]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51115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Modern Portfolio Theory</a:t>
            </a:r>
            <a:endParaRPr lang="hu-HU" b="1" u="sng" dirty="0"/>
          </a:p>
        </p:txBody>
      </p:sp>
      <p:sp>
        <p:nvSpPr>
          <p:cNvPr id="48" name="TextBox 47"/>
          <p:cNvSpPr txBox="1"/>
          <p:nvPr/>
        </p:nvSpPr>
        <p:spPr>
          <a:xfrm>
            <a:off x="1202724" y="1331826"/>
            <a:ext cx="5737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Usually we use the natural logarithm as the return !!!</a:t>
            </a:r>
          </a:p>
          <a:p>
            <a:r>
              <a:rPr lang="hu-HU" dirty="0"/>
              <a:t>	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3371897" y="2210580"/>
            <a:ext cx="3180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462868" y="1745734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stockPrice  -  stockPrice</a:t>
            </a:r>
            <a:endParaRPr lang="hu-HU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4573666" y="1851807"/>
            <a:ext cx="306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n</a:t>
            </a:r>
            <a:endParaRPr lang="hu-HU" sz="1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049844" y="1840943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n-1</a:t>
            </a:r>
            <a:endParaRPr lang="hu-HU" sz="16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308517" y="2273676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stockPrice</a:t>
            </a:r>
            <a:endParaRPr lang="hu-HU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432006" y="2385455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n-1</a:t>
            </a:r>
            <a:endParaRPr lang="hu-HU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65417" y="2025914"/>
            <a:ext cx="399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 </a:t>
            </a:r>
            <a:r>
              <a:rPr lang="hu-HU" b="1" dirty="0" smtClean="0"/>
              <a:t>  </a:t>
            </a:r>
            <a:r>
              <a:rPr lang="hu-HU" dirty="0" smtClean="0"/>
              <a:t>                                                   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540795" y="2817882"/>
            <a:ext cx="7733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</a:t>
            </a:r>
            <a:r>
              <a:rPr lang="hu-HU" dirty="0" smtClean="0">
                <a:sym typeface="Wingdings" panose="05000000000000000000" pitchFamily="2" charset="2"/>
              </a:rPr>
              <a:t>e use the logarithm of returns instead of actual prices of stocks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Form of a normalization: important for machine learning techniques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and statistical analysis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316090" y="4391133"/>
            <a:ext cx="1727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89441" y="3916086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stockPrice  </a:t>
            </a:r>
            <a:endParaRPr lang="hu-H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600239" y="4032360"/>
            <a:ext cx="306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n</a:t>
            </a:r>
            <a:endParaRPr lang="hu-HU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379499" y="4454229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stockPrice</a:t>
            </a:r>
            <a:endParaRPr lang="hu-HU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502988" y="4566008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n-1</a:t>
            </a:r>
            <a:endParaRPr lang="hu-HU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609610" y="4206467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l</a:t>
            </a:r>
            <a:r>
              <a:rPr lang="hu-HU" b="1" dirty="0" smtClean="0"/>
              <a:t>og</a:t>
            </a:r>
            <a:r>
              <a:rPr lang="hu-HU" dirty="0" smtClean="0"/>
              <a:t> (                             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7375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Modern Portfolio Theory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421005" y="156227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7953" y="1768389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50076" y="1607836"/>
            <a:ext cx="328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weight of the i-th asset/stock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1481118" y="2230054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r</a:t>
            </a:r>
            <a:endParaRPr lang="hu-HU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592525" y="2391839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150076" y="2245443"/>
            <a:ext cx="597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return of the i-th stock  // calculated on historical data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423410" y="2761171"/>
                <a:ext cx="40908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i="1">
                          <a:latin typeface="Cambria Math" panose="02040503050406030204" pitchFamily="18" charset="0"/>
                        </a:rPr>
                        <m:t>𝝻</m:t>
                      </m:r>
                    </m:oMath>
                  </m:oMathPara>
                </a14:m>
                <a:endParaRPr lang="hu-HU" sz="2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410" y="2761171"/>
                <a:ext cx="409086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627953" y="2960773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150076" y="2791949"/>
            <a:ext cx="575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expected return for security </a:t>
            </a:r>
            <a:r>
              <a:rPr lang="hu-HU" b="1" dirty="0" smtClean="0"/>
              <a:t>i</a:t>
            </a:r>
            <a:r>
              <a:rPr lang="hu-HU" dirty="0" smtClean="0"/>
              <a:t>   // it is mean basically</a:t>
            </a:r>
            <a:endParaRPr lang="hu-HU" dirty="0"/>
          </a:p>
        </p:txBody>
      </p:sp>
      <p:sp>
        <p:nvSpPr>
          <p:cNvPr id="18" name="TextBox 17"/>
          <p:cNvSpPr txBox="1"/>
          <p:nvPr/>
        </p:nvSpPr>
        <p:spPr>
          <a:xfrm>
            <a:off x="1193885" y="3379550"/>
            <a:ext cx="7891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model relies heavily on historical data </a:t>
            </a:r>
          </a:p>
          <a:p>
            <a:r>
              <a:rPr lang="hu-HU" dirty="0"/>
              <a:t>	</a:t>
            </a:r>
            <a:r>
              <a:rPr lang="hu-HU" dirty="0" smtClean="0"/>
              <a:t>Historical mean performance is assumed to be the best estimator</a:t>
            </a:r>
          </a:p>
          <a:p>
            <a:r>
              <a:rPr lang="hu-HU" dirty="0"/>
              <a:t>	</a:t>
            </a:r>
            <a:r>
              <a:rPr lang="hu-HU" dirty="0" smtClean="0"/>
              <a:t>   for future (expected) performance 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984738" y="4673734"/>
                <a:ext cx="173868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i="1" smtClean="0">
                          <a:latin typeface="Cambria Math" panose="02040503050406030204" pitchFamily="18" charset="0"/>
                        </a:rPr>
                        <m:t>𝝻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hu-HU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hu-HU" sz="20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738" y="4673734"/>
                <a:ext cx="1738681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189281" y="487333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portfolio</a:t>
            </a:r>
            <a:endParaRPr lang="hu-H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585073" y="4642503"/>
                <a:ext cx="15825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b="1" dirty="0" smtClean="0"/>
                  <a:t>E 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hu-HU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hu-HU" sz="24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hu-HU" sz="24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2400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m:rPr>
                            <m:nor/>
                          </m:rPr>
                          <a:rPr lang="hu-HU" sz="2400" b="1" i="0" smtClean="0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</m:nary>
                  </m:oMath>
                </a14:m>
                <a:endParaRPr lang="hu-HU" sz="2400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073" y="4642503"/>
                <a:ext cx="1582549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5769" t="-129333" r="-18846" b="-201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4564750" y="4867141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i</a:t>
            </a:r>
            <a:endParaRPr lang="hu-HU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741864" y="4871257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i</a:t>
            </a:r>
            <a:endParaRPr lang="hu-HU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132537" y="4985655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i</a:t>
            </a:r>
            <a:endParaRPr lang="hu-HU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171035" y="4636308"/>
                <a:ext cx="15120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b="1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hu-HU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hu-HU" sz="24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hu-HU" sz="24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2400" b="1" i="0" smtClean="0">
                            <a:latin typeface="Cambria Math" panose="02040503050406030204" pitchFamily="18" charset="0"/>
                          </a:rPr>
                          <m:t>𝐄</m:t>
                        </m:r>
                        <m:r>
                          <a:rPr lang="hu-HU" sz="2400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400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hu-HU" sz="24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hu-HU" sz="2400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sz="2400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035" y="4636308"/>
                <a:ext cx="1512017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5000" t="-129333" r="-3226" b="-201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5752716" y="4854869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i</a:t>
            </a:r>
            <a:endParaRPr lang="hu-HU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261922" y="4865062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i</a:t>
            </a:r>
            <a:endParaRPr lang="hu-HU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340230" y="4989122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i</a:t>
            </a:r>
            <a:endParaRPr lang="hu-HU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052565" y="468989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=</a:t>
            </a:r>
            <a:endParaRPr lang="hu-H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682941" y="4642503"/>
                <a:ext cx="8628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b="1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hu-HU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hu-HU" sz="24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hu-HU" sz="24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hu-HU" sz="2400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941" y="4642503"/>
                <a:ext cx="862800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43662" t="-129333" r="-64789" b="-201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7264622" y="4861064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i</a:t>
            </a:r>
            <a:endParaRPr lang="hu-HU" sz="1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852136" y="4995317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i</a:t>
            </a:r>
            <a:endParaRPr lang="hu-HU" sz="1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564471" y="469542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=</a:t>
            </a:r>
            <a:endParaRPr lang="hu-H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7342679" y="4677498"/>
                <a:ext cx="40908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i="1">
                          <a:latin typeface="Cambria Math" panose="02040503050406030204" pitchFamily="18" charset="0"/>
                        </a:rPr>
                        <m:t>𝝻</m:t>
                      </m:r>
                    </m:oMath>
                  </m:oMathPara>
                </a14:m>
                <a:endParaRPr lang="hu-HU" sz="20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679" y="4677498"/>
                <a:ext cx="409086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7521668" y="4861003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i</a:t>
            </a:r>
            <a:endParaRPr lang="hu-HU" sz="16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648905" y="467129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=</a:t>
            </a:r>
            <a:endParaRPr lang="hu-HU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779835" y="4597146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 </a:t>
            </a:r>
            <a:r>
              <a:rPr lang="hu-HU" sz="2000" b="1" dirty="0" smtClean="0"/>
              <a:t>w</a:t>
            </a:r>
            <a:endParaRPr lang="hu-HU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8133639" y="4633178"/>
                <a:ext cx="40908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i="0">
                          <a:latin typeface="Cambria Math" panose="02040503050406030204" pitchFamily="18" charset="0"/>
                        </a:rPr>
                        <m:t>𝝻</m:t>
                      </m:r>
                    </m:oMath>
                  </m:oMathPara>
                </a14:m>
                <a:endParaRPr lang="hu-HU" sz="20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639" y="4633178"/>
                <a:ext cx="409086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8062791" y="4607482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T</a:t>
            </a:r>
            <a:endParaRPr lang="hu-HU" sz="1400" b="1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7994129" y="4983860"/>
            <a:ext cx="1353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275540" y="4983860"/>
            <a:ext cx="1353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116416" y="5452226"/>
            <a:ext cx="4693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EXPECTED RETURN OF THE PORTFOLIO !!!</a:t>
            </a:r>
            <a:endParaRPr lang="hu-H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8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Modern Portfolio Theory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159783" y="1270000"/>
            <a:ext cx="76317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What about the risk of the portfolio?</a:t>
            </a:r>
          </a:p>
          <a:p>
            <a:r>
              <a:rPr lang="hu-HU" dirty="0"/>
              <a:t>	</a:t>
            </a:r>
            <a:r>
              <a:rPr lang="hu-HU" dirty="0" smtClean="0"/>
              <a:t>The risk has something to do with volatility !!!</a:t>
            </a:r>
          </a:p>
          <a:p>
            <a:r>
              <a:rPr lang="hu-HU" dirty="0"/>
              <a:t>	</a:t>
            </a:r>
            <a:r>
              <a:rPr lang="hu-HU" dirty="0" smtClean="0"/>
              <a:t>	Volatility has something to do with standard deviation</a:t>
            </a:r>
          </a:p>
          <a:p>
            <a:r>
              <a:rPr lang="hu-HU" dirty="0"/>
              <a:t>		</a:t>
            </a:r>
            <a:r>
              <a:rPr lang="hu-HU" dirty="0" smtClean="0"/>
              <a:t>	and variance !!!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48284" y="2527995"/>
                <a:ext cx="3153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400" b="1" i="1" smtClean="0">
                        <a:latin typeface="Cambria Math" panose="02040503050406030204" pitchFamily="18" charset="0"/>
                      </a:rPr>
                      <m:t>𝞼</m:t>
                    </m:r>
                  </m:oMath>
                </a14:m>
                <a:r>
                  <a:rPr lang="hu-HU" sz="2400" b="1" dirty="0" smtClean="0"/>
                  <a:t>  = E[(r - </a:t>
                </a:r>
                <a:r>
                  <a:rPr lang="hu-HU" sz="24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𝝻  )(r - 𝝻  )]</a:t>
                </a:r>
                <a:endParaRPr lang="hu-HU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284" y="2527995"/>
                <a:ext cx="3153427" cy="461665"/>
              </a:xfrm>
              <a:prstGeom prst="rect">
                <a:avLst/>
              </a:prstGeom>
              <a:blipFill rotWithShape="0">
                <a:blip r:embed="rId2"/>
                <a:stretch>
                  <a:fillRect t="-10667" r="-2515" b="-30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3671216" y="275058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ij</a:t>
            </a:r>
            <a:endParaRPr lang="hu-HU" sz="1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641471" y="2742351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i</a:t>
            </a:r>
            <a:r>
              <a:rPr lang="hu-HU" sz="1600" b="1" dirty="0" smtClean="0"/>
              <a:t>       j</a:t>
            </a:r>
            <a:endParaRPr lang="hu-HU" sz="16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608710" y="2737104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j      i</a:t>
            </a:r>
            <a:endParaRPr lang="hu-HU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93933" y="2581713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„covariance”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1865174" y="3130729"/>
            <a:ext cx="7255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Covariance measures how much two random variables vary 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26723" y="3641124"/>
            <a:ext cx="72744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𝞂      &lt;  0  </a:t>
            </a:r>
            <a:r>
              <a:rPr lang="hu-HU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negative covariance means returns move inversely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𝞂      </a:t>
            </a:r>
            <a:r>
              <a:rPr lang="hu-HU" b="1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&gt;  0  </a:t>
            </a:r>
            <a:r>
              <a:rPr lang="hu-HU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positive covariance means that asset returns move together</a:t>
            </a:r>
            <a:endParaRPr lang="hu-HU" dirty="0"/>
          </a:p>
        </p:txBody>
      </p:sp>
      <p:sp>
        <p:nvSpPr>
          <p:cNvPr id="49" name="TextBox 48"/>
          <p:cNvSpPr txBox="1"/>
          <p:nvPr/>
        </p:nvSpPr>
        <p:spPr>
          <a:xfrm>
            <a:off x="3180310" y="381296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ij</a:t>
            </a:r>
            <a:endParaRPr lang="hu-HU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155596" y="435398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ij</a:t>
            </a:r>
            <a:endParaRPr lang="hu-HU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71561" y="4692541"/>
            <a:ext cx="79766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Markowitz’s theory </a:t>
            </a:r>
            <a:r>
              <a:rPr lang="hu-HU" dirty="0" smtClean="0"/>
              <a:t>is about diversification: possessing assets (stocks) with</a:t>
            </a:r>
          </a:p>
          <a:p>
            <a:r>
              <a:rPr lang="hu-HU" dirty="0"/>
              <a:t>	</a:t>
            </a:r>
            <a:r>
              <a:rPr lang="hu-HU" dirty="0" smtClean="0"/>
              <a:t>high positive covariance does not provide very</a:t>
            </a:r>
          </a:p>
          <a:p>
            <a:r>
              <a:rPr lang="hu-HU" dirty="0"/>
              <a:t>	</a:t>
            </a:r>
            <a:r>
              <a:rPr lang="hu-HU" dirty="0" smtClean="0"/>
              <a:t>	much diversifiaction !!!</a:t>
            </a:r>
          </a:p>
          <a:p>
            <a:r>
              <a:rPr lang="hu-HU" dirty="0"/>
              <a:t>	 </a:t>
            </a:r>
            <a:r>
              <a:rPr lang="hu-HU" dirty="0" smtClean="0"/>
              <a:t>  ~ the aim of diversification is to eliminate fluctuations</a:t>
            </a:r>
          </a:p>
          <a:p>
            <a:r>
              <a:rPr lang="hu-HU" dirty="0"/>
              <a:t>	</a:t>
            </a:r>
            <a:r>
              <a:rPr lang="hu-HU" dirty="0" smtClean="0"/>
              <a:t>	 in the long term ... so uncorrelated stocks are better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4119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Modern Portfolio Theory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159783" y="1270000"/>
            <a:ext cx="76317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What about the risk of the portfolio?</a:t>
            </a:r>
          </a:p>
          <a:p>
            <a:r>
              <a:rPr lang="hu-HU" dirty="0"/>
              <a:t>	</a:t>
            </a:r>
            <a:r>
              <a:rPr lang="hu-HU" dirty="0" smtClean="0"/>
              <a:t>The risk has something to do with volatility !!!</a:t>
            </a:r>
          </a:p>
          <a:p>
            <a:r>
              <a:rPr lang="hu-HU" dirty="0"/>
              <a:t>	</a:t>
            </a:r>
            <a:r>
              <a:rPr lang="hu-HU" dirty="0" smtClean="0"/>
              <a:t>	Volatility has something to do with standard deviation</a:t>
            </a:r>
          </a:p>
          <a:p>
            <a:r>
              <a:rPr lang="hu-HU" dirty="0"/>
              <a:t>		</a:t>
            </a:r>
            <a:r>
              <a:rPr lang="hu-HU" dirty="0" smtClean="0"/>
              <a:t>	and variance !!!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48284" y="2527995"/>
                <a:ext cx="3153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400" b="1" i="1" smtClean="0">
                        <a:latin typeface="Cambria Math" panose="02040503050406030204" pitchFamily="18" charset="0"/>
                      </a:rPr>
                      <m:t>𝞼</m:t>
                    </m:r>
                  </m:oMath>
                </a14:m>
                <a:r>
                  <a:rPr lang="hu-HU" sz="2400" b="1" dirty="0" smtClean="0"/>
                  <a:t>  = E[(r - </a:t>
                </a:r>
                <a:r>
                  <a:rPr lang="hu-HU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𝝻</a:t>
                </a:r>
                <a:r>
                  <a:rPr lang="hu-HU" sz="24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)(r - </a:t>
                </a:r>
                <a:r>
                  <a:rPr lang="hu-HU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𝝻  </a:t>
                </a:r>
                <a:r>
                  <a:rPr lang="hu-HU" sz="24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)]</a:t>
                </a:r>
                <a:endParaRPr lang="hu-HU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284" y="2527995"/>
                <a:ext cx="3153427" cy="461665"/>
              </a:xfrm>
              <a:prstGeom prst="rect">
                <a:avLst/>
              </a:prstGeom>
              <a:blipFill rotWithShape="0">
                <a:blip r:embed="rId2"/>
                <a:stretch>
                  <a:fillRect t="-10667" r="-2708" b="-30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3671216" y="275058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ij</a:t>
            </a:r>
            <a:endParaRPr lang="hu-HU" sz="1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641471" y="2742351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i</a:t>
            </a:r>
            <a:r>
              <a:rPr lang="hu-HU" sz="1600" b="1" dirty="0" smtClean="0"/>
              <a:t>       j</a:t>
            </a:r>
            <a:endParaRPr lang="hu-HU" sz="16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592234" y="2737104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i</a:t>
            </a:r>
            <a:r>
              <a:rPr lang="hu-HU" sz="1600" b="1" dirty="0" smtClean="0"/>
              <a:t>       j</a:t>
            </a:r>
            <a:endParaRPr lang="hu-HU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93933" y="2581713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„covariance”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448284" y="3295261"/>
                <a:ext cx="23679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400" b="1" i="1" smtClean="0">
                        <a:latin typeface="Cambria Math" panose="02040503050406030204" pitchFamily="18" charset="0"/>
                      </a:rPr>
                      <m:t>𝞼</m:t>
                    </m:r>
                  </m:oMath>
                </a14:m>
                <a:r>
                  <a:rPr lang="hu-HU" sz="2400" b="1" dirty="0" smtClean="0"/>
                  <a:t>  = E[(r - </a:t>
                </a:r>
                <a:r>
                  <a:rPr lang="hu-HU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𝝻 </a:t>
                </a:r>
                <a:r>
                  <a:rPr lang="hu-HU" sz="24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)  ]</a:t>
                </a:r>
                <a:endParaRPr lang="hu-HU" sz="24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284" y="3295261"/>
                <a:ext cx="2367956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0667" r="-3866" b="-30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671216" y="3517855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i</a:t>
            </a:r>
            <a:endParaRPr lang="hu-HU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641471" y="3509617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i</a:t>
            </a:r>
            <a:r>
              <a:rPr lang="hu-HU" sz="1600" b="1" dirty="0" smtClean="0"/>
              <a:t>       </a:t>
            </a:r>
            <a:endParaRPr lang="hu-HU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147389" y="3520846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i</a:t>
            </a:r>
            <a:r>
              <a:rPr lang="hu-HU" sz="1600" b="1" dirty="0" smtClean="0"/>
              <a:t>      </a:t>
            </a:r>
            <a:endParaRPr lang="hu-HU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971504" y="3341427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„variance”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5365128" y="3247015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</a:t>
            </a:r>
            <a:endParaRPr lang="hu-HU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21372" y="3925115"/>
            <a:ext cx="6252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For calculating the variance of the portfolio we need the </a:t>
            </a:r>
          </a:p>
          <a:p>
            <a:r>
              <a:rPr lang="hu-HU" dirty="0"/>
              <a:t>	</a:t>
            </a:r>
            <a:r>
              <a:rPr lang="hu-HU" dirty="0" smtClean="0"/>
              <a:t>covariance matrix containing all the covariances</a:t>
            </a:r>
          </a:p>
          <a:p>
            <a:r>
              <a:rPr lang="hu-HU" dirty="0"/>
              <a:t>	</a:t>
            </a:r>
            <a:r>
              <a:rPr lang="hu-HU" dirty="0" smtClean="0"/>
              <a:t>	of the stocks involved in the portfolio !!!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3673060" y="3267745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</a:t>
            </a:r>
            <a:endParaRPr lang="hu-HU" sz="1600" b="1" dirty="0"/>
          </a:p>
        </p:txBody>
      </p:sp>
    </p:spTree>
    <p:extLst>
      <p:ext uri="{BB962C8B-B14F-4D97-AF65-F5344CB8AC3E}">
        <p14:creationId xmlns:p14="http://schemas.microsoft.com/office/powerpoint/2010/main" val="43378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HD option for videos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7373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Modern Portfolio Theory</a:t>
            </a:r>
            <a:endParaRPr lang="hu-HU" b="1" u="sng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764693" y="1482809"/>
            <a:ext cx="0" cy="2092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149547" y="1482809"/>
            <a:ext cx="0" cy="2092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38834" y="141690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1" i="1">
                          <a:latin typeface="Cambria Math" panose="02040503050406030204" pitchFamily="18" charset="0"/>
                        </a:rPr>
                        <m:t>𝞼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834" y="1416906"/>
                <a:ext cx="407484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246318" y="141690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1" i="1">
                          <a:latin typeface="Cambria Math" panose="02040503050406030204" pitchFamily="18" charset="0"/>
                        </a:rPr>
                        <m:t>𝞼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318" y="1416906"/>
                <a:ext cx="40748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38321" y="141690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1" i="1">
                          <a:latin typeface="Cambria Math" panose="02040503050406030204" pitchFamily="18" charset="0"/>
                        </a:rPr>
                        <m:t>𝞼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321" y="1416906"/>
                <a:ext cx="40748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4017436" y="1560267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</a:t>
            </a:r>
            <a:endParaRPr lang="hu-HU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399797" y="1567249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12</a:t>
            </a:r>
            <a:endParaRPr lang="hu-HU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693796" y="1560267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1n</a:t>
            </a:r>
            <a:endParaRPr lang="hu-HU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36893" y="1374345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...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4040140" y="135049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907424" y="2075079"/>
            <a:ext cx="269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</a:p>
          <a:p>
            <a:r>
              <a:rPr lang="hu-HU" dirty="0" smtClean="0"/>
              <a:t>.</a:t>
            </a:r>
          </a:p>
          <a:p>
            <a:r>
              <a:rPr lang="hu-HU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775277" y="307654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1" i="1">
                          <a:latin typeface="Cambria Math" panose="02040503050406030204" pitchFamily="18" charset="0"/>
                        </a:rPr>
                        <m:t>𝞼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277" y="3076546"/>
                <a:ext cx="40748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3953879" y="3219907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n1</a:t>
            </a:r>
            <a:endParaRPr lang="hu-HU" sz="1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625531" y="3059955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...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566827" y="3067574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1" i="1">
                          <a:latin typeface="Cambria Math" panose="02040503050406030204" pitchFamily="18" charset="0"/>
                        </a:rPr>
                        <m:t>𝞼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827" y="3067574"/>
                <a:ext cx="40748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5745429" y="3210935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n</a:t>
            </a:r>
            <a:endParaRPr lang="hu-HU" sz="1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768133" y="300115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077854" y="2236626"/>
            <a:ext cx="460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r>
              <a:rPr lang="hu-H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3395762" y="234434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=</a:t>
            </a:r>
            <a:endParaRPr lang="hu-HU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117124" y="3838279"/>
            <a:ext cx="6468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covariance matrix contains the relationship between all</a:t>
            </a:r>
          </a:p>
          <a:p>
            <a:r>
              <a:rPr lang="hu-HU" dirty="0"/>
              <a:t>	</a:t>
            </a:r>
            <a:r>
              <a:rPr lang="hu-HU" dirty="0" smtClean="0"/>
              <a:t>the stocks in the portfolio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323470" y="4675031"/>
                <a:ext cx="17627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1" i="1">
                          <a:latin typeface="Cambria Math" panose="02040503050406030204" pitchFamily="18" charset="0"/>
                        </a:rPr>
                        <m:t>𝞼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hu-HU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hu-HU" sz="20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470" y="4675031"/>
                <a:ext cx="1762727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528013" y="487463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portfolio</a:t>
            </a:r>
            <a:endParaRPr lang="hu-HU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341192" y="4842712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i</a:t>
            </a:r>
            <a:endParaRPr lang="hu-HU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904486" y="483236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ij</a:t>
            </a:r>
            <a:endParaRPr lang="hu-HU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358347" y="469942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=</a:t>
            </a:r>
            <a:endParaRPr lang="hu-HU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049214" y="5429551"/>
            <a:ext cx="401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EXPECTED PORTFOLIO VARIANCE !!!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832719" y="4643240"/>
            <a:ext cx="1702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E[(r - </a:t>
            </a:r>
            <a:r>
              <a:rPr lang="hu-HU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𝝻  )  ]</a:t>
            </a:r>
            <a:endParaRPr lang="hu-HU" sz="2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4094149" y="456847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</a:t>
            </a:r>
            <a:endParaRPr lang="hu-HU" sz="16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375117" y="4857596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i</a:t>
            </a:r>
            <a:r>
              <a:rPr lang="hu-HU" sz="1600" b="1" dirty="0" smtClean="0"/>
              <a:t>       i</a:t>
            </a:r>
            <a:endParaRPr lang="hu-HU" sz="16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5625899" y="4832366"/>
            <a:ext cx="260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j</a:t>
            </a:r>
            <a:endParaRPr lang="hu-HU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467412" y="4541107"/>
                <a:ext cx="1731179" cy="763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𝞂</m:t>
                              </m:r>
                              <m:r>
                                <m:rPr>
                                  <m:nor/>
                                </m:rPr>
                                <a:rPr lang="hu-HU" dirty="0"/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412" y="4541107"/>
                <a:ext cx="1731179" cy="76309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/>
          <p:cNvSpPr txBox="1"/>
          <p:nvPr/>
        </p:nvSpPr>
        <p:spPr>
          <a:xfrm>
            <a:off x="4630333" y="5102221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i</a:t>
            </a:r>
            <a:endParaRPr lang="hu-HU" sz="16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4941409" y="5097402"/>
            <a:ext cx="260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j</a:t>
            </a:r>
            <a:endParaRPr lang="hu-HU" sz="1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086050" y="4626247"/>
            <a:ext cx="11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= </a:t>
            </a:r>
            <a:r>
              <a:rPr lang="hu-HU" sz="2400" dirty="0" smtClean="0"/>
              <a:t>w </a:t>
            </a:r>
            <a:r>
              <a:rPr lang="hu-HU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𝝨 w</a:t>
            </a:r>
            <a:endParaRPr lang="hu-HU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6496244" y="4606968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T</a:t>
            </a:r>
            <a:endParaRPr lang="hu-HU" sz="1400" b="1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6399444" y="4992098"/>
            <a:ext cx="1353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689093" y="4992098"/>
            <a:ext cx="1353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688514" y="5026096"/>
            <a:ext cx="1353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960394" y="5000336"/>
            <a:ext cx="1353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813297" y="2064105"/>
            <a:ext cx="545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</a:p>
          <a:p>
            <a:r>
              <a:rPr lang="hu-HU" dirty="0"/>
              <a:t> </a:t>
            </a:r>
            <a:r>
              <a:rPr lang="hu-HU" dirty="0" smtClean="0"/>
              <a:t> .</a:t>
            </a:r>
          </a:p>
          <a:p>
            <a:r>
              <a:rPr lang="hu-HU" dirty="0"/>
              <a:t> </a:t>
            </a:r>
            <a:r>
              <a:rPr lang="hu-HU" dirty="0" smtClean="0"/>
              <a:t>   .</a:t>
            </a:r>
            <a:endParaRPr lang="hu-HU" dirty="0"/>
          </a:p>
        </p:txBody>
      </p:sp>
      <p:sp>
        <p:nvSpPr>
          <p:cNvPr id="79" name="TextBox 78"/>
          <p:cNvSpPr txBox="1"/>
          <p:nvPr/>
        </p:nvSpPr>
        <p:spPr>
          <a:xfrm>
            <a:off x="1566062" y="456847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</a:t>
            </a:r>
            <a:endParaRPr lang="hu-HU" sz="1600" b="1" dirty="0"/>
          </a:p>
        </p:txBody>
      </p:sp>
    </p:spTree>
    <p:extLst>
      <p:ext uri="{BB962C8B-B14F-4D97-AF65-F5344CB8AC3E}">
        <p14:creationId xmlns:p14="http://schemas.microsoft.com/office/powerpoint/2010/main" val="275953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Modern Portfolio Theory</a:t>
            </a:r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72" y="1270000"/>
            <a:ext cx="4951656" cy="29561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31026" y="1515762"/>
            <a:ext cx="42210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dots represent different </a:t>
            </a:r>
            <a:r>
              <a:rPr lang="hu-HU" b="1" dirty="0" smtClean="0"/>
              <a:t>w</a:t>
            </a:r>
          </a:p>
          <a:p>
            <a:r>
              <a:rPr lang="hu-HU" dirty="0"/>
              <a:t> </a:t>
            </a:r>
            <a:r>
              <a:rPr lang="hu-HU" dirty="0" smtClean="0"/>
              <a:t>weights </a:t>
            </a:r>
            <a:r>
              <a:rPr lang="hu-HU" dirty="0" smtClean="0">
                <a:sym typeface="Wingdings" panose="05000000000000000000" pitchFamily="2" charset="2"/>
              </a:rPr>
              <a:t> so different portfolios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An investor is interested in</a:t>
            </a: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1.) the maximum return given a fixed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risk level</a:t>
            </a: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2.) minimum risk given a fixed return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1707" y="4380999"/>
            <a:ext cx="6696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These portfolios make up the so-called „</a:t>
            </a:r>
            <a:r>
              <a:rPr lang="hu-HU" b="1" i="1" dirty="0" smtClean="0"/>
              <a:t>efficient-frontier</a:t>
            </a:r>
            <a:r>
              <a:rPr lang="hu-HU" dirty="0" smtClean="0"/>
              <a:t>” !!!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966340" y="4768308"/>
            <a:ext cx="8206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the main feature of Markowitz model: the investor can decide</a:t>
            </a:r>
          </a:p>
          <a:p>
            <a:r>
              <a:rPr lang="hu-HU" dirty="0"/>
              <a:t>	</a:t>
            </a:r>
            <a:r>
              <a:rPr lang="hu-HU" dirty="0" smtClean="0"/>
              <a:t>the risk or the expected return</a:t>
            </a:r>
          </a:p>
          <a:p>
            <a:r>
              <a:rPr lang="hu-HU" dirty="0"/>
              <a:t>	</a:t>
            </a:r>
            <a:r>
              <a:rPr lang="hu-HU" dirty="0" smtClean="0"/>
              <a:t>   </a:t>
            </a:r>
            <a:r>
              <a:rPr lang="hu-HU" dirty="0" smtClean="0">
                <a:sym typeface="Wingdings" panose="05000000000000000000" pitchFamily="2" charset="2"/>
              </a:rPr>
              <a:t> basic rule: if you want to make money, you have to take risk !!!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28126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Modern Portfolio Theory</a:t>
            </a:r>
            <a:endParaRPr lang="hu-HU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426940" y="2224216"/>
            <a:ext cx="0" cy="28173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79806" y="4777946"/>
            <a:ext cx="39047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42193" y="485689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RISK</a:t>
            </a:r>
            <a:endParaRPr lang="hu-HU" b="1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2593563" y="3205889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RETURN</a:t>
            </a:r>
            <a:endParaRPr lang="hu-HU" b="1" dirty="0"/>
          </a:p>
        </p:txBody>
      </p:sp>
      <p:sp>
        <p:nvSpPr>
          <p:cNvPr id="16" name="Freeform 15"/>
          <p:cNvSpPr/>
          <p:nvPr/>
        </p:nvSpPr>
        <p:spPr>
          <a:xfrm>
            <a:off x="4104611" y="2467252"/>
            <a:ext cx="2675129" cy="1837037"/>
          </a:xfrm>
          <a:custGeom>
            <a:avLst/>
            <a:gdLst>
              <a:gd name="connsiteX0" fmla="*/ 2675129 w 2675129"/>
              <a:gd name="connsiteY0" fmla="*/ 0 h 1837037"/>
              <a:gd name="connsiteX1" fmla="*/ 14307 w 2675129"/>
              <a:gd name="connsiteY1" fmla="*/ 1169773 h 1837037"/>
              <a:gd name="connsiteX2" fmla="*/ 1810156 w 2675129"/>
              <a:gd name="connsiteY2" fmla="*/ 1837037 h 183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5129" h="1837037">
                <a:moveTo>
                  <a:pt x="2675129" y="0"/>
                </a:moveTo>
                <a:cubicBezTo>
                  <a:pt x="1416799" y="431800"/>
                  <a:pt x="158469" y="863600"/>
                  <a:pt x="14307" y="1169773"/>
                </a:cubicBezTo>
                <a:cubicBezTo>
                  <a:pt x="-129855" y="1475946"/>
                  <a:pt x="840150" y="1656491"/>
                  <a:pt x="1810156" y="183703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285675" y="3307520"/>
            <a:ext cx="156500" cy="156500"/>
          </a:xfrm>
          <a:prstGeom prst="ellipse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5952958" y="3307520"/>
            <a:ext cx="156500" cy="156500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5285675" y="3812767"/>
            <a:ext cx="156500" cy="156500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5952958" y="3812767"/>
            <a:ext cx="156500" cy="156500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extBox 20"/>
          <p:cNvSpPr txBox="1"/>
          <p:nvPr/>
        </p:nvSpPr>
        <p:spPr>
          <a:xfrm>
            <a:off x="5383532" y="302850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6061202" y="306726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5376644" y="358486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6045484" y="357114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1353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Modern Portfolio Theory</a:t>
            </a:r>
            <a:endParaRPr lang="hu-HU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426940" y="2224216"/>
            <a:ext cx="0" cy="28173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79806" y="4777946"/>
            <a:ext cx="39047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42193" y="485689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RISK</a:t>
            </a:r>
            <a:endParaRPr lang="hu-HU" b="1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2593563" y="3205889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RETURN</a:t>
            </a:r>
            <a:endParaRPr lang="hu-HU" b="1" dirty="0"/>
          </a:p>
        </p:txBody>
      </p:sp>
      <p:sp>
        <p:nvSpPr>
          <p:cNvPr id="16" name="Freeform 15"/>
          <p:cNvSpPr/>
          <p:nvPr/>
        </p:nvSpPr>
        <p:spPr>
          <a:xfrm>
            <a:off x="4104611" y="2467252"/>
            <a:ext cx="2675129" cy="1837037"/>
          </a:xfrm>
          <a:custGeom>
            <a:avLst/>
            <a:gdLst>
              <a:gd name="connsiteX0" fmla="*/ 2675129 w 2675129"/>
              <a:gd name="connsiteY0" fmla="*/ 0 h 1837037"/>
              <a:gd name="connsiteX1" fmla="*/ 14307 w 2675129"/>
              <a:gd name="connsiteY1" fmla="*/ 1169773 h 1837037"/>
              <a:gd name="connsiteX2" fmla="*/ 1810156 w 2675129"/>
              <a:gd name="connsiteY2" fmla="*/ 1837037 h 183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5129" h="1837037">
                <a:moveTo>
                  <a:pt x="2675129" y="0"/>
                </a:moveTo>
                <a:cubicBezTo>
                  <a:pt x="1416799" y="431800"/>
                  <a:pt x="158469" y="863600"/>
                  <a:pt x="14307" y="1169773"/>
                </a:cubicBezTo>
                <a:cubicBezTo>
                  <a:pt x="-129855" y="1475946"/>
                  <a:pt x="840150" y="1656491"/>
                  <a:pt x="1810156" y="183703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5593333" y="3619136"/>
            <a:ext cx="156500" cy="156500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" name="Straight Connector 3"/>
          <p:cNvCxnSpPr>
            <a:stCxn id="20" idx="0"/>
          </p:cNvCxnSpPr>
          <p:nvPr/>
        </p:nvCxnSpPr>
        <p:spPr>
          <a:xfrm flipV="1">
            <a:off x="5671583" y="2865410"/>
            <a:ext cx="0" cy="753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0" idx="2"/>
          </p:cNvCxnSpPr>
          <p:nvPr/>
        </p:nvCxnSpPr>
        <p:spPr>
          <a:xfrm flipH="1">
            <a:off x="4104611" y="3697386"/>
            <a:ext cx="14887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267763" y="3385770"/>
            <a:ext cx="403820" cy="311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006101" y="3174446"/>
            <a:ext cx="657243" cy="507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720964" y="2957093"/>
            <a:ext cx="936191" cy="7224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385933" y="3067745"/>
            <a:ext cx="813228" cy="627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915663" y="3350710"/>
            <a:ext cx="156500" cy="156500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516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Modern Portfolio Theory</a:t>
            </a:r>
            <a:endParaRPr lang="hu-HU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426940" y="2224216"/>
            <a:ext cx="0" cy="28173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79806" y="4777946"/>
            <a:ext cx="39047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42193" y="485689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RISK</a:t>
            </a:r>
            <a:endParaRPr lang="hu-HU" b="1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2593563" y="3205889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RETURN</a:t>
            </a:r>
            <a:endParaRPr lang="hu-HU" b="1" dirty="0"/>
          </a:p>
        </p:txBody>
      </p:sp>
      <p:sp>
        <p:nvSpPr>
          <p:cNvPr id="16" name="Freeform 15"/>
          <p:cNvSpPr/>
          <p:nvPr/>
        </p:nvSpPr>
        <p:spPr>
          <a:xfrm>
            <a:off x="4104611" y="2467252"/>
            <a:ext cx="2675129" cy="1837037"/>
          </a:xfrm>
          <a:custGeom>
            <a:avLst/>
            <a:gdLst>
              <a:gd name="connsiteX0" fmla="*/ 2675129 w 2675129"/>
              <a:gd name="connsiteY0" fmla="*/ 0 h 1837037"/>
              <a:gd name="connsiteX1" fmla="*/ 14307 w 2675129"/>
              <a:gd name="connsiteY1" fmla="*/ 1169773 h 1837037"/>
              <a:gd name="connsiteX2" fmla="*/ 1810156 w 2675129"/>
              <a:gd name="connsiteY2" fmla="*/ 1837037 h 183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5129" h="1837037">
                <a:moveTo>
                  <a:pt x="2675129" y="0"/>
                </a:moveTo>
                <a:cubicBezTo>
                  <a:pt x="1416799" y="431800"/>
                  <a:pt x="158469" y="863600"/>
                  <a:pt x="14307" y="1169773"/>
                </a:cubicBezTo>
                <a:cubicBezTo>
                  <a:pt x="-129855" y="1475946"/>
                  <a:pt x="840150" y="1656491"/>
                  <a:pt x="1810156" y="183703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5593333" y="3619136"/>
            <a:ext cx="156500" cy="156500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" name="Straight Connector 3"/>
          <p:cNvCxnSpPr>
            <a:stCxn id="20" idx="0"/>
          </p:cNvCxnSpPr>
          <p:nvPr/>
        </p:nvCxnSpPr>
        <p:spPr>
          <a:xfrm flipV="1">
            <a:off x="5671583" y="2865410"/>
            <a:ext cx="0" cy="753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0" idx="2"/>
          </p:cNvCxnSpPr>
          <p:nvPr/>
        </p:nvCxnSpPr>
        <p:spPr>
          <a:xfrm flipH="1">
            <a:off x="4104611" y="3697386"/>
            <a:ext cx="14887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267763" y="3385770"/>
            <a:ext cx="403820" cy="311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006101" y="3174446"/>
            <a:ext cx="657243" cy="507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720964" y="2957093"/>
            <a:ext cx="936191" cy="7224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385933" y="3067745"/>
            <a:ext cx="813228" cy="627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915663" y="3350710"/>
            <a:ext cx="156500" cy="156500"/>
          </a:xfrm>
          <a:prstGeom prst="ellipse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177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Modern Portfolio Theory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83957" y="1270000"/>
            <a:ext cx="248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What is Sharpe-ratio?</a:t>
            </a:r>
            <a:endParaRPr lang="hu-HU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306595" y="1795849"/>
            <a:ext cx="7258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one of the most important risk/return measures used in finance</a:t>
            </a:r>
          </a:p>
          <a:p>
            <a:r>
              <a:rPr lang="hu-HU" dirty="0" smtClean="0"/>
              <a:t>   William Sharpe used this parameter !!!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2734962" y="2502415"/>
            <a:ext cx="7377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</a:t>
            </a:r>
            <a:r>
              <a:rPr lang="hu-HU" dirty="0" smtClean="0">
                <a:sym typeface="Wingdings" panose="05000000000000000000" pitchFamily="2" charset="2"/>
              </a:rPr>
              <a:t>t describes how much excess return you are receiving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for extra volatility that you endure holding a riskier asset (stock)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91420" y="3303373"/>
                <a:ext cx="2752677" cy="8651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3200" dirty="0" smtClean="0">
                    <a:solidFill>
                      <a:srgbClr val="00B050"/>
                    </a:solidFill>
                  </a:rPr>
                  <a:t>S(x)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3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3200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hu-HU" sz="3200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 − </m:t>
                        </m:r>
                        <m:r>
                          <a:rPr lang="hu-HU" sz="3200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num>
                      <m:den>
                        <m:r>
                          <a:rPr lang="hu-HU" sz="3200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𝐒𝐭𝐝𝐃𝐞𝐯</m:t>
                        </m:r>
                        <m:r>
                          <a:rPr lang="hu-HU" sz="3200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3200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hu-HU" sz="3200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hu-HU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420" y="3303373"/>
                <a:ext cx="2752677" cy="865173"/>
              </a:xfrm>
              <a:prstGeom prst="rect">
                <a:avLst/>
              </a:prstGeom>
              <a:blipFill rotWithShape="0">
                <a:blip r:embed="rId2"/>
                <a:stretch>
                  <a:fillRect l="-5765" b="-140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249479" y="34160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x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17856" y="3416055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f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72930" y="431973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</a:t>
            </a:r>
            <a:endParaRPr lang="hu-H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857299" y="443026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x</a:t>
            </a:r>
            <a:endParaRPr lang="hu-HU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40148" y="4323173"/>
            <a:ext cx="4182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  <a:r>
              <a:rPr lang="hu-HU" dirty="0" smtClean="0"/>
              <a:t>verage rate of return of investment x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3756454" y="476538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</a:t>
            </a:r>
            <a:endParaRPr lang="hu-HU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923203" y="4884145"/>
            <a:ext cx="260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f</a:t>
            </a:r>
            <a:endParaRPr lang="hu-HU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248386" y="4768817"/>
            <a:ext cx="377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ate of return of risk-free security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3064476" y="5285169"/>
            <a:ext cx="515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Sharpe-ratio </a:t>
            </a:r>
            <a:r>
              <a:rPr lang="hu-HU" b="1" dirty="0" smtClean="0"/>
              <a:t>S(x) &gt; 1 </a:t>
            </a:r>
            <a:r>
              <a:rPr lang="hu-HU" dirty="0" smtClean="0"/>
              <a:t>is considered to be good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2052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Modern Portfolio Theory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83957" y="1270000"/>
            <a:ext cx="3567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What is Capital </a:t>
            </a:r>
            <a:r>
              <a:rPr lang="hu-HU" b="1" u="sng" dirty="0" err="1" smtClean="0"/>
              <a:t>Allocation</a:t>
            </a:r>
            <a:r>
              <a:rPr lang="hu-HU" b="1" u="sng" dirty="0" smtClean="0"/>
              <a:t> Line?</a:t>
            </a:r>
            <a:endParaRPr lang="hu-HU" b="1" u="sng" dirty="0"/>
          </a:p>
        </p:txBody>
      </p:sp>
      <p:cxnSp>
        <p:nvCxnSpPr>
          <p:cNvPr id="4" name="Straight Arrow Connector 9"/>
          <p:cNvCxnSpPr/>
          <p:nvPr/>
        </p:nvCxnSpPr>
        <p:spPr>
          <a:xfrm flipV="1">
            <a:off x="1211774" y="2007674"/>
            <a:ext cx="0" cy="31111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11"/>
          <p:cNvCxnSpPr/>
          <p:nvPr/>
        </p:nvCxnSpPr>
        <p:spPr>
          <a:xfrm>
            <a:off x="964640" y="4855220"/>
            <a:ext cx="53202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2"/>
          <p:cNvSpPr txBox="1"/>
          <p:nvPr/>
        </p:nvSpPr>
        <p:spPr>
          <a:xfrm>
            <a:off x="3484165" y="492301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RISK</a:t>
            </a:r>
            <a:endParaRPr lang="hu-HU" b="1" dirty="0"/>
          </a:p>
        </p:txBody>
      </p:sp>
      <p:sp>
        <p:nvSpPr>
          <p:cNvPr id="7" name="TextBox 13"/>
          <p:cNvSpPr txBox="1"/>
          <p:nvPr/>
        </p:nvSpPr>
        <p:spPr>
          <a:xfrm rot="16200000">
            <a:off x="378397" y="31286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RETURN</a:t>
            </a:r>
            <a:endParaRPr lang="hu-HU" b="1" dirty="0"/>
          </a:p>
        </p:txBody>
      </p:sp>
      <p:sp>
        <p:nvSpPr>
          <p:cNvPr id="8" name="Freeform 15"/>
          <p:cNvSpPr/>
          <p:nvPr/>
        </p:nvSpPr>
        <p:spPr>
          <a:xfrm>
            <a:off x="2410768" y="2512928"/>
            <a:ext cx="2675129" cy="1837037"/>
          </a:xfrm>
          <a:custGeom>
            <a:avLst/>
            <a:gdLst>
              <a:gd name="connsiteX0" fmla="*/ 2675129 w 2675129"/>
              <a:gd name="connsiteY0" fmla="*/ 0 h 1837037"/>
              <a:gd name="connsiteX1" fmla="*/ 14307 w 2675129"/>
              <a:gd name="connsiteY1" fmla="*/ 1169773 h 1837037"/>
              <a:gd name="connsiteX2" fmla="*/ 1810156 w 2675129"/>
              <a:gd name="connsiteY2" fmla="*/ 1837037 h 183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5129" h="1837037">
                <a:moveTo>
                  <a:pt x="2675129" y="0"/>
                </a:moveTo>
                <a:cubicBezTo>
                  <a:pt x="1416799" y="431800"/>
                  <a:pt x="158469" y="863600"/>
                  <a:pt x="14307" y="1169773"/>
                </a:cubicBezTo>
                <a:cubicBezTo>
                  <a:pt x="-129855" y="1475946"/>
                  <a:pt x="840150" y="1656491"/>
                  <a:pt x="1810156" y="183703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Ellipszis 18"/>
          <p:cNvSpPr/>
          <p:nvPr/>
        </p:nvSpPr>
        <p:spPr>
          <a:xfrm>
            <a:off x="1102254" y="4169563"/>
            <a:ext cx="193281" cy="1932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Szövegdoboz 19"/>
          <p:cNvSpPr txBox="1"/>
          <p:nvPr/>
        </p:nvSpPr>
        <p:spPr>
          <a:xfrm>
            <a:off x="80722" y="3972558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risk-free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 </a:t>
            </a:r>
            <a:r>
              <a:rPr lang="hu-HU" dirty="0" err="1" smtClean="0"/>
              <a:t>asset</a:t>
            </a:r>
            <a:endParaRPr lang="hu-HU" dirty="0"/>
          </a:p>
        </p:txBody>
      </p:sp>
      <p:sp>
        <p:nvSpPr>
          <p:cNvPr id="22" name="Szövegdoboz 21"/>
          <p:cNvSpPr txBox="1"/>
          <p:nvPr/>
        </p:nvSpPr>
        <p:spPr>
          <a:xfrm>
            <a:off x="2934366" y="3293255"/>
            <a:ext cx="2682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p</a:t>
            </a:r>
            <a:r>
              <a:rPr lang="hu-HU" dirty="0" err="1" smtClean="0"/>
              <a:t>ortfolio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maximum</a:t>
            </a:r>
          </a:p>
          <a:p>
            <a:r>
              <a:rPr lang="hu-HU" dirty="0"/>
              <a:t> </a:t>
            </a:r>
            <a:r>
              <a:rPr lang="hu-HU" dirty="0" smtClean="0"/>
              <a:t> Sharpe-ratio</a:t>
            </a:r>
            <a:endParaRPr lang="hu-HU" dirty="0"/>
          </a:p>
        </p:txBody>
      </p:sp>
      <p:cxnSp>
        <p:nvCxnSpPr>
          <p:cNvPr id="24" name="Egyenes összekötő 23"/>
          <p:cNvCxnSpPr/>
          <p:nvPr/>
        </p:nvCxnSpPr>
        <p:spPr>
          <a:xfrm flipV="1">
            <a:off x="1295535" y="2538686"/>
            <a:ext cx="2979903" cy="1676002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Ötágú csillag 24"/>
          <p:cNvSpPr/>
          <p:nvPr/>
        </p:nvSpPr>
        <p:spPr>
          <a:xfrm>
            <a:off x="2561113" y="3157978"/>
            <a:ext cx="426763" cy="426763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Szövegdoboz 25"/>
          <p:cNvSpPr txBox="1"/>
          <p:nvPr/>
        </p:nvSpPr>
        <p:spPr>
          <a:xfrm>
            <a:off x="2503480" y="1898694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this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capital</a:t>
            </a:r>
            <a:endParaRPr lang="hu-HU" dirty="0"/>
          </a:p>
          <a:p>
            <a:r>
              <a:rPr lang="hu-HU" dirty="0" smtClean="0"/>
              <a:t>  </a:t>
            </a:r>
            <a:r>
              <a:rPr lang="hu-HU" dirty="0" err="1" smtClean="0"/>
              <a:t>allocation</a:t>
            </a:r>
            <a:r>
              <a:rPr lang="hu-HU" dirty="0" smtClean="0"/>
              <a:t> line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5808801" y="1648103"/>
            <a:ext cx="373050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Investors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risk-free</a:t>
            </a:r>
            <a:r>
              <a:rPr lang="hu-HU" dirty="0" smtClean="0"/>
              <a:t> </a:t>
            </a:r>
            <a:r>
              <a:rPr lang="hu-HU" dirty="0" err="1" smtClean="0"/>
              <a:t>assets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well</a:t>
            </a:r>
            <a:r>
              <a:rPr lang="hu-HU" dirty="0" smtClean="0"/>
              <a:t> </a:t>
            </a:r>
            <a:r>
              <a:rPr lang="hu-HU" dirty="0" err="1" smtClean="0"/>
              <a:t>usually</a:t>
            </a:r>
            <a:r>
              <a:rPr lang="hu-HU" dirty="0" smtClean="0"/>
              <a:t>: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example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    </a:t>
            </a:r>
            <a:r>
              <a:rPr lang="hu-HU" dirty="0" err="1" smtClean="0"/>
              <a:t>treasury</a:t>
            </a:r>
            <a:r>
              <a:rPr lang="hu-HU" dirty="0" smtClean="0"/>
              <a:t> </a:t>
            </a:r>
            <a:r>
              <a:rPr lang="hu-HU" dirty="0" err="1" smtClean="0"/>
              <a:t>bills</a:t>
            </a:r>
            <a:r>
              <a:rPr lang="hu-HU" dirty="0" smtClean="0"/>
              <a:t> !!!</a:t>
            </a:r>
          </a:p>
          <a:p>
            <a:endParaRPr lang="hu-HU" dirty="0"/>
          </a:p>
          <a:p>
            <a:r>
              <a:rPr lang="hu-HU" dirty="0" err="1" smtClean="0"/>
              <a:t>Considering</a:t>
            </a:r>
            <a:r>
              <a:rPr lang="hu-HU" dirty="0" smtClean="0"/>
              <a:t>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fact</a:t>
            </a:r>
            <a:r>
              <a:rPr lang="hu-HU" dirty="0" smtClean="0"/>
              <a:t> </a:t>
            </a:r>
            <a:r>
              <a:rPr lang="hu-HU" dirty="0" err="1" smtClean="0"/>
              <a:t>what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endParaRPr lang="hu-HU" dirty="0"/>
          </a:p>
          <a:p>
            <a:r>
              <a:rPr lang="hu-HU" dirty="0" smtClean="0"/>
              <a:t>  </a:t>
            </a:r>
            <a:r>
              <a:rPr lang="hu-HU" dirty="0" err="1" smtClean="0"/>
              <a:t>optimal</a:t>
            </a:r>
            <a:r>
              <a:rPr lang="hu-HU" dirty="0" smtClean="0"/>
              <a:t> </a:t>
            </a:r>
            <a:r>
              <a:rPr lang="hu-HU" dirty="0" err="1" smtClean="0"/>
              <a:t>portfolio</a:t>
            </a:r>
            <a:r>
              <a:rPr lang="hu-HU" dirty="0" smtClean="0"/>
              <a:t> </a:t>
            </a:r>
            <a:r>
              <a:rPr lang="hu-HU" dirty="0" err="1" smtClean="0"/>
              <a:t>now</a:t>
            </a:r>
            <a:r>
              <a:rPr lang="hu-HU" dirty="0" smtClean="0"/>
              <a:t>?</a:t>
            </a:r>
          </a:p>
          <a:p>
            <a:endParaRPr lang="hu-HU" dirty="0"/>
          </a:p>
          <a:p>
            <a:r>
              <a:rPr lang="hu-HU" dirty="0" smtClean="0"/>
              <a:t>The </a:t>
            </a:r>
            <a:r>
              <a:rPr lang="hu-HU" dirty="0" err="1" smtClean="0"/>
              <a:t>optimal</a:t>
            </a:r>
            <a:r>
              <a:rPr lang="hu-HU" dirty="0" smtClean="0"/>
              <a:t> </a:t>
            </a:r>
            <a:r>
              <a:rPr lang="hu-HU" dirty="0" err="1" smtClean="0"/>
              <a:t>portfolios</a:t>
            </a:r>
            <a:r>
              <a:rPr lang="hu-HU" dirty="0" smtClean="0"/>
              <a:t> </a:t>
            </a:r>
            <a:r>
              <a:rPr lang="hu-HU" dirty="0" err="1" smtClean="0"/>
              <a:t>lie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</a:t>
            </a:r>
            <a:r>
              <a:rPr lang="hu-HU" dirty="0" err="1" smtClean="0"/>
              <a:t>capital</a:t>
            </a:r>
            <a:r>
              <a:rPr lang="hu-HU" dirty="0" smtClean="0"/>
              <a:t> </a:t>
            </a:r>
            <a:r>
              <a:rPr lang="hu-HU" dirty="0" err="1" smtClean="0"/>
              <a:t>allocation</a:t>
            </a:r>
            <a:r>
              <a:rPr lang="hu-HU" dirty="0" smtClean="0"/>
              <a:t> line !!!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5629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Monte-Carlo Simulations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21708" y="1556951"/>
            <a:ext cx="66255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Monte-Carlo method </a:t>
            </a:r>
            <a:r>
              <a:rPr lang="hu-HU" dirty="0" smtClean="0"/>
              <a:t>solves a deterministic problem using</a:t>
            </a:r>
          </a:p>
          <a:p>
            <a:r>
              <a:rPr lang="hu-HU" dirty="0"/>
              <a:t>	</a:t>
            </a:r>
            <a:r>
              <a:rPr lang="hu-HU" dirty="0" smtClean="0"/>
              <a:t>probabilistic analog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b="1" dirty="0" smtClean="0"/>
              <a:t>1.) </a:t>
            </a:r>
            <a:r>
              <a:rPr lang="hu-HU" dirty="0" smtClean="0"/>
              <a:t>define a domain of possible inputs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b="1" dirty="0" smtClean="0"/>
              <a:t>2.) </a:t>
            </a:r>
            <a:r>
              <a:rPr lang="hu-HU" dirty="0" smtClean="0"/>
              <a:t>generate inputs randomly 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b="1" dirty="0" smtClean="0"/>
              <a:t>3.) </a:t>
            </a:r>
            <a:r>
              <a:rPr lang="hu-HU" dirty="0" smtClean="0"/>
              <a:t>perform a deterministic computation on </a:t>
            </a:r>
          </a:p>
          <a:p>
            <a:r>
              <a:rPr lang="hu-HU" dirty="0"/>
              <a:t>	</a:t>
            </a:r>
            <a:r>
              <a:rPr lang="hu-HU" dirty="0" smtClean="0"/>
              <a:t>		the inputs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b="1" dirty="0" smtClean="0"/>
              <a:t>4.) </a:t>
            </a:r>
            <a:r>
              <a:rPr lang="hu-HU" dirty="0" smtClean="0"/>
              <a:t>aggregate the results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722869" y="4135394"/>
            <a:ext cx="2001794" cy="20017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722869" y="4135394"/>
            <a:ext cx="1997677" cy="1997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1565254" y="61330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20546" y="49495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033452" y="4135394"/>
            <a:ext cx="58551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can calculate the area of a circle with Monte-Carlo</a:t>
            </a:r>
          </a:p>
          <a:p>
            <a:r>
              <a:rPr lang="hu-HU" dirty="0"/>
              <a:t>	</a:t>
            </a:r>
            <a:r>
              <a:rPr lang="hu-HU" dirty="0" smtClean="0"/>
              <a:t>approach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Just have to generate random points in the plane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within </a:t>
            </a:r>
            <a:r>
              <a:rPr lang="hu-HU" b="1" dirty="0" smtClean="0">
                <a:sym typeface="Wingdings" panose="05000000000000000000" pitchFamily="2" charset="2"/>
              </a:rPr>
              <a:t>[0,a]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~ then calculate the points inside and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 </a:t>
            </a:r>
            <a:r>
              <a:rPr lang="hu-HU" dirty="0" smtClean="0">
                <a:sym typeface="Wingdings" panose="05000000000000000000" pitchFamily="2" charset="2"/>
              </a:rPr>
              <a:t>     outside of the circle: the ratio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   can yield the area !!!</a:t>
            </a:r>
          </a:p>
          <a:p>
            <a:pPr lvl="1"/>
            <a:endParaRPr lang="hu-HU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9890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Capital Asset Pricing Model (CAPM)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227438" y="1351006"/>
            <a:ext cx="827662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Markowitz-model is working quite fine</a:t>
            </a:r>
          </a:p>
          <a:p>
            <a:r>
              <a:rPr lang="hu-HU" dirty="0"/>
              <a:t> </a:t>
            </a:r>
            <a:r>
              <a:rPr lang="hu-HU" dirty="0" smtClean="0"/>
              <a:t>  BUT we can not get rid of all risk by diversification !!!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u="sng" dirty="0" smtClean="0"/>
              <a:t>There are two types of risk:</a:t>
            </a:r>
          </a:p>
          <a:p>
            <a:r>
              <a:rPr lang="hu-HU" dirty="0"/>
              <a:t>		</a:t>
            </a:r>
            <a:r>
              <a:rPr lang="hu-HU" b="1" dirty="0" smtClean="0"/>
              <a:t>1.) </a:t>
            </a:r>
            <a:r>
              <a:rPr lang="hu-HU" b="1" i="1" dirty="0" smtClean="0"/>
              <a:t>Unsystematic risk</a:t>
            </a:r>
            <a:r>
              <a:rPr lang="hu-HU" dirty="0" smtClean="0"/>
              <a:t>: „specific risk”</a:t>
            </a:r>
          </a:p>
          <a:p>
            <a:r>
              <a:rPr lang="hu-HU" dirty="0"/>
              <a:t>	</a:t>
            </a:r>
            <a:r>
              <a:rPr lang="hu-HU" dirty="0" smtClean="0"/>
              <a:t>	       This is the risk specific to individual stocks</a:t>
            </a:r>
          </a:p>
          <a:p>
            <a:r>
              <a:rPr lang="hu-HU" dirty="0"/>
              <a:t>	</a:t>
            </a:r>
            <a:r>
              <a:rPr lang="hu-HU" dirty="0" smtClean="0"/>
              <a:t>	          ~ it can be diversified away by increasing the number</a:t>
            </a:r>
          </a:p>
          <a:p>
            <a:r>
              <a:rPr lang="hu-HU" dirty="0"/>
              <a:t>	</a:t>
            </a:r>
            <a:r>
              <a:rPr lang="hu-HU" dirty="0" smtClean="0"/>
              <a:t>		 of stocks in the portfolio !!!</a:t>
            </a:r>
          </a:p>
          <a:p>
            <a:endParaRPr lang="hu-HU" dirty="0"/>
          </a:p>
          <a:p>
            <a:r>
              <a:rPr lang="hu-HU" dirty="0" smtClean="0"/>
              <a:t>	    </a:t>
            </a:r>
            <a:r>
              <a:rPr lang="hu-HU" b="1" dirty="0" smtClean="0"/>
              <a:t>UNSYSTEMATIC RISK IS THE COMPONENT OF A STOCK’S RETURN</a:t>
            </a:r>
          </a:p>
          <a:p>
            <a:r>
              <a:rPr lang="hu-HU" b="1" dirty="0"/>
              <a:t>	</a:t>
            </a:r>
            <a:r>
              <a:rPr lang="hu-HU" b="1" dirty="0" smtClean="0"/>
              <a:t>	THAT IS NOT CORRELATED WITH MARKET MOVES </a:t>
            </a:r>
          </a:p>
          <a:p>
            <a:endParaRPr lang="hu-HU" b="1" dirty="0"/>
          </a:p>
          <a:p>
            <a:r>
              <a:rPr lang="hu-HU" b="1" dirty="0" smtClean="0"/>
              <a:t>		2.) </a:t>
            </a:r>
            <a:r>
              <a:rPr lang="hu-HU" b="1" i="1" dirty="0" smtClean="0"/>
              <a:t>Systematic risk</a:t>
            </a:r>
            <a:r>
              <a:rPr lang="hu-HU" dirty="0" smtClean="0"/>
              <a:t>: „market risk”</a:t>
            </a:r>
          </a:p>
          <a:p>
            <a:r>
              <a:rPr lang="hu-HU" b="1" dirty="0"/>
              <a:t>	</a:t>
            </a:r>
            <a:r>
              <a:rPr lang="hu-HU" b="1" dirty="0" smtClean="0"/>
              <a:t>		</a:t>
            </a:r>
            <a:r>
              <a:rPr lang="hu-HU" dirty="0" smtClean="0"/>
              <a:t>This risk can not be diversified away</a:t>
            </a:r>
          </a:p>
          <a:p>
            <a:r>
              <a:rPr lang="hu-HU" b="1" dirty="0"/>
              <a:t>	</a:t>
            </a:r>
            <a:r>
              <a:rPr lang="hu-HU" b="1" dirty="0" smtClean="0"/>
              <a:t>		 </a:t>
            </a:r>
            <a:r>
              <a:rPr lang="hu-HU" dirty="0" smtClean="0"/>
              <a:t>  For example: interest rates, recession or war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2693773" y="5598323"/>
            <a:ext cx="575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CAPITAL ASSET PRICING MODEL MEASURES THIS RISK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96574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Capital Asset Pricing Model (CAPM)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268627" y="1416908"/>
            <a:ext cx="6535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was formulated in the early </a:t>
            </a:r>
            <a:r>
              <a:rPr lang="hu-HU" b="1" dirty="0" smtClean="0"/>
              <a:t>1960s</a:t>
            </a:r>
            <a:r>
              <a:rPr lang="hu-HU" dirty="0" smtClean="0"/>
              <a:t> by William F. Sharpe and</a:t>
            </a:r>
          </a:p>
          <a:p>
            <a:r>
              <a:rPr lang="hu-HU" dirty="0"/>
              <a:t>	</a:t>
            </a:r>
            <a:r>
              <a:rPr lang="hu-HU" dirty="0" smtClean="0"/>
              <a:t>his colleagues 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3196281" y="2201274"/>
            <a:ext cx="374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>
                <a:solidFill>
                  <a:srgbClr val="FF7C80"/>
                </a:solidFill>
              </a:rPr>
              <a:t>E[r ] = r + </a:t>
            </a:r>
            <a:r>
              <a:rPr lang="el-GR" sz="2400" b="1" dirty="0" smtClean="0">
                <a:solidFill>
                  <a:srgbClr val="FF7C80"/>
                </a:solidFill>
              </a:rPr>
              <a:t>β</a:t>
            </a:r>
            <a:r>
              <a:rPr lang="hu-HU" sz="2400" b="1" dirty="0" smtClean="0">
                <a:solidFill>
                  <a:srgbClr val="FF7C80"/>
                </a:solidFill>
              </a:rPr>
              <a:t> ( E[r  ] – r  )</a:t>
            </a:r>
            <a:endParaRPr lang="hu-HU" sz="2400" b="1" dirty="0">
              <a:solidFill>
                <a:srgbClr val="FF7C8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3459" y="2382678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7C80"/>
                </a:solidFill>
              </a:rPr>
              <a:t>a</a:t>
            </a:r>
            <a:endParaRPr lang="hu-HU" sz="1600" b="1" dirty="0">
              <a:solidFill>
                <a:srgbClr val="FF7C8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7259" y="2399154"/>
            <a:ext cx="260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7C80"/>
                </a:solidFill>
              </a:rPr>
              <a:t>f</a:t>
            </a:r>
            <a:endParaRPr lang="hu-HU" sz="1600" b="1" dirty="0">
              <a:solidFill>
                <a:srgbClr val="FF7C8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94935" y="2399154"/>
            <a:ext cx="260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7C80"/>
                </a:solidFill>
              </a:rPr>
              <a:t>f</a:t>
            </a:r>
            <a:endParaRPr lang="hu-HU" sz="1600" b="1" dirty="0">
              <a:solidFill>
                <a:srgbClr val="FF7C8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73607" y="2374440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7C80"/>
                </a:solidFill>
              </a:rPr>
              <a:t>m</a:t>
            </a:r>
            <a:endParaRPr lang="hu-HU" sz="1600" b="1" dirty="0">
              <a:solidFill>
                <a:srgbClr val="FF7C8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63230" y="2383823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7C80"/>
                </a:solidFill>
              </a:rPr>
              <a:t>a</a:t>
            </a:r>
            <a:endParaRPr lang="hu-HU" sz="1600" b="1" dirty="0">
              <a:solidFill>
                <a:srgbClr val="FF7C8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33328" y="2655328"/>
            <a:ext cx="21541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smtClean="0"/>
              <a:t>expected return of investment: it may be a single stock or a portfolio // efficient or not does not matter !!!</a:t>
            </a:r>
            <a:endParaRPr lang="hu-HU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079803" y="2934239"/>
            <a:ext cx="2154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smtClean="0"/>
              <a:t>base return because</a:t>
            </a:r>
          </a:p>
          <a:p>
            <a:r>
              <a:rPr lang="hu-HU" sz="1400" dirty="0"/>
              <a:t>o</a:t>
            </a:r>
            <a:r>
              <a:rPr lang="hu-HU" sz="1400" dirty="0" smtClean="0"/>
              <a:t>f risk-free rate</a:t>
            </a:r>
            <a:endParaRPr lang="hu-HU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871203" y="300294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+</a:t>
            </a:r>
            <a:endParaRPr lang="hu-HU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196383" y="2934239"/>
            <a:ext cx="2576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smtClean="0"/>
              <a:t>market excess return multipled by a factor (beta)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83459" y="4333075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 smtClean="0">
                <a:solidFill>
                  <a:srgbClr val="FF7C80"/>
                </a:solidFill>
              </a:rPr>
              <a:t>β</a:t>
            </a:r>
            <a:r>
              <a:rPr lang="hu-HU" sz="2400" b="1" dirty="0" smtClean="0">
                <a:solidFill>
                  <a:srgbClr val="FF7C80"/>
                </a:solidFill>
              </a:rPr>
              <a:t>  =  </a:t>
            </a:r>
            <a:endParaRPr lang="hu-HU" sz="2400" b="1" dirty="0">
              <a:solidFill>
                <a:srgbClr val="FF7C8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91076" y="451582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7C80"/>
                </a:solidFill>
              </a:rPr>
              <a:t>a</a:t>
            </a:r>
            <a:endParaRPr lang="hu-HU" sz="1600" b="1" dirty="0">
              <a:solidFill>
                <a:srgbClr val="FF7C8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210365" y="4229360"/>
                <a:ext cx="1530675" cy="733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000" b="1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𝐂𝐨𝐯</m:t>
                          </m:r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  , </m:t>
                          </m:r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   )</m:t>
                          </m:r>
                        </m:num>
                        <m:den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𝐕𝐚𝐫</m:t>
                          </m:r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   )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365" y="4229360"/>
                <a:ext cx="1530675" cy="73314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4905779" y="433307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a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22428" y="4333216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m</a:t>
            </a:r>
            <a:endParaRPr lang="hu-HU" sz="1200" b="1" dirty="0">
              <a:solidFill>
                <a:srgbClr val="FF7C8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59707" y="4709820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m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82818" y="5075073"/>
            <a:ext cx="62247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a</a:t>
            </a:r>
            <a:r>
              <a:rPr lang="hu-HU" dirty="0" smtClean="0">
                <a:sym typeface="Wingdings" panose="05000000000000000000" pitchFamily="2" charset="2"/>
              </a:rPr>
              <a:t>ccording to </a:t>
            </a:r>
            <a:r>
              <a:rPr lang="hu-HU" b="1" dirty="0" smtClean="0">
                <a:sym typeface="Wingdings" panose="05000000000000000000" pitchFamily="2" charset="2"/>
              </a:rPr>
              <a:t>CAPM</a:t>
            </a:r>
            <a:r>
              <a:rPr lang="hu-HU" dirty="0" smtClean="0">
                <a:sym typeface="Wingdings" panose="05000000000000000000" pitchFamily="2" charset="2"/>
              </a:rPr>
              <a:t> beta is the only relevant measure of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a</a:t>
            </a:r>
            <a:r>
              <a:rPr lang="hu-HU" dirty="0" smtClean="0">
                <a:sym typeface="Wingdings" panose="05000000000000000000" pitchFamily="2" charset="2"/>
              </a:rPr>
              <a:t> stock’s risk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endParaRPr lang="hu-HU" dirty="0" smtClean="0">
              <a:sym typeface="Wingdings" panose="05000000000000000000" pitchFamily="2" charset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82818" y="5675237"/>
            <a:ext cx="6106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measures the stock’s relative volatility: how much the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  price of a given stock goes up/down compared to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that of the whole market </a:t>
            </a:r>
            <a:endParaRPr lang="hu-HU" dirty="0"/>
          </a:p>
        </p:txBody>
      </p:sp>
      <p:sp>
        <p:nvSpPr>
          <p:cNvPr id="26" name="Rectangle 25"/>
          <p:cNvSpPr/>
          <p:nvPr/>
        </p:nvSpPr>
        <p:spPr>
          <a:xfrm>
            <a:off x="374906" y="3845347"/>
            <a:ext cx="10120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 smtClean="0">
                <a:sym typeface="Wingdings" panose="05000000000000000000" pitchFamily="2" charset="2"/>
              </a:rPr>
              <a:t>LINEAR RELATIONSHIP BETWEEN ANY STOCK EXPECTED RETURN AND MARKET PREMIUM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05276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Why Python?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400432" y="1425146"/>
            <a:ext cx="754315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1.) </a:t>
            </a:r>
            <a:r>
              <a:rPr lang="hu-HU" dirty="0" smtClean="0"/>
              <a:t>Python is very easy to learn compared to other programming</a:t>
            </a:r>
          </a:p>
          <a:p>
            <a:r>
              <a:rPr lang="hu-HU" dirty="0"/>
              <a:t>	</a:t>
            </a:r>
            <a:r>
              <a:rPr lang="hu-HU" dirty="0" smtClean="0"/>
              <a:t>languages such as </a:t>
            </a:r>
            <a:r>
              <a:rPr lang="hu-HU" b="1" dirty="0" smtClean="0"/>
              <a:t>C</a:t>
            </a:r>
            <a:r>
              <a:rPr lang="hu-HU" dirty="0" smtClean="0"/>
              <a:t> or </a:t>
            </a:r>
            <a:r>
              <a:rPr lang="hu-HU" b="1" dirty="0" smtClean="0"/>
              <a:t>C++</a:t>
            </a:r>
          </a:p>
          <a:p>
            <a:endParaRPr lang="hu-HU" b="1" dirty="0"/>
          </a:p>
          <a:p>
            <a:r>
              <a:rPr lang="hu-HU" b="1" dirty="0" smtClean="0"/>
              <a:t>2.) </a:t>
            </a:r>
            <a:r>
              <a:rPr lang="hu-HU" dirty="0" smtClean="0"/>
              <a:t>Libraries: several available libraries (machine learning, statistics</a:t>
            </a:r>
          </a:p>
          <a:p>
            <a:r>
              <a:rPr lang="hu-HU" dirty="0"/>
              <a:t>	</a:t>
            </a:r>
            <a:r>
              <a:rPr lang="hu-HU" dirty="0" smtClean="0"/>
              <a:t>and numerical methods)</a:t>
            </a:r>
          </a:p>
          <a:p>
            <a:r>
              <a:rPr lang="hu-HU" dirty="0"/>
              <a:t>	</a:t>
            </a:r>
            <a:r>
              <a:rPr lang="hu-HU" dirty="0" smtClean="0"/>
              <a:t>	Significantly reduces time to implementation</a:t>
            </a:r>
          </a:p>
          <a:p>
            <a:endParaRPr lang="hu-HU" dirty="0" smtClean="0"/>
          </a:p>
          <a:p>
            <a:r>
              <a:rPr lang="hu-HU" dirty="0" smtClean="0"/>
              <a:t>	NumPy – vectorized operations</a:t>
            </a:r>
          </a:p>
          <a:p>
            <a:r>
              <a:rPr lang="hu-HU" dirty="0"/>
              <a:t>	</a:t>
            </a:r>
            <a:r>
              <a:rPr lang="hu-HU" dirty="0" smtClean="0"/>
              <a:t>Pandas – time series analysis</a:t>
            </a:r>
          </a:p>
          <a:p>
            <a:r>
              <a:rPr lang="hu-HU" dirty="0"/>
              <a:t>	</a:t>
            </a:r>
            <a:r>
              <a:rPr lang="hu-HU" dirty="0" smtClean="0"/>
              <a:t>SciPy – optimization algorithms / numerical methods</a:t>
            </a:r>
            <a:endParaRPr lang="hu-HU" dirty="0"/>
          </a:p>
          <a:p>
            <a:endParaRPr lang="hu-HU" b="1" dirty="0"/>
          </a:p>
          <a:p>
            <a:r>
              <a:rPr lang="hu-HU" b="1" dirty="0" smtClean="0"/>
              <a:t>3.) </a:t>
            </a:r>
            <a:r>
              <a:rPr lang="hu-HU" dirty="0" smtClean="0"/>
              <a:t>Quite fast: OK not as fast as</a:t>
            </a:r>
            <a:r>
              <a:rPr lang="hu-HU" b="1" dirty="0" smtClean="0"/>
              <a:t> C++ </a:t>
            </a:r>
            <a:r>
              <a:rPr lang="hu-HU" dirty="0" smtClean="0"/>
              <a:t>(so for HFT </a:t>
            </a:r>
            <a:r>
              <a:rPr lang="hu-HU" b="1" dirty="0" smtClean="0"/>
              <a:t>C</a:t>
            </a:r>
            <a:r>
              <a:rPr lang="hu-HU" dirty="0" smtClean="0"/>
              <a:t> or </a:t>
            </a:r>
            <a:r>
              <a:rPr lang="hu-HU" b="1" dirty="0" smtClean="0"/>
              <a:t>C++ </a:t>
            </a:r>
            <a:r>
              <a:rPr lang="hu-HU" dirty="0" smtClean="0"/>
              <a:t>is used)</a:t>
            </a:r>
          </a:p>
          <a:p>
            <a:r>
              <a:rPr lang="hu-HU" dirty="0"/>
              <a:t>	</a:t>
            </a:r>
            <a:r>
              <a:rPr lang="hu-HU" dirty="0" smtClean="0"/>
              <a:t>Python provides scientific computing components</a:t>
            </a:r>
          </a:p>
          <a:p>
            <a:r>
              <a:rPr lang="hu-HU" dirty="0"/>
              <a:t>	</a:t>
            </a:r>
            <a:r>
              <a:rPr lang="hu-HU" dirty="0" smtClean="0"/>
              <a:t>	that are heavily optimised via vectorisation</a:t>
            </a:r>
          </a:p>
          <a:p>
            <a:endParaRPr lang="hu-HU" b="1" dirty="0"/>
          </a:p>
          <a:p>
            <a:r>
              <a:rPr lang="hu-HU" b="1" dirty="0" smtClean="0"/>
              <a:t>4.) </a:t>
            </a:r>
            <a:r>
              <a:rPr lang="hu-HU" dirty="0" smtClean="0"/>
              <a:t>Trade execution: several plugins exist for larger brokers</a:t>
            </a:r>
          </a:p>
          <a:p>
            <a:r>
              <a:rPr lang="hu-HU" dirty="0"/>
              <a:t>	</a:t>
            </a:r>
            <a:r>
              <a:rPr lang="hu-HU" dirty="0" smtClean="0"/>
              <a:t>	For example: Interactive Brokers</a:t>
            </a:r>
          </a:p>
        </p:txBody>
      </p:sp>
    </p:spTree>
    <p:extLst>
      <p:ext uri="{BB962C8B-B14F-4D97-AF65-F5344CB8AC3E}">
        <p14:creationId xmlns:p14="http://schemas.microsoft.com/office/powerpoint/2010/main" val="364493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Capital Asset Pricing Model (CAPM)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982134" y="2263419"/>
            <a:ext cx="75953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  <a:r>
              <a:rPr lang="hu-HU" dirty="0" smtClean="0"/>
              <a:t>	beta = how risky your portfolio relative to the market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your portfolio has no risk: your expected return is the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risk-free return</a:t>
            </a:r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 your portfolio is more risky than the market: your return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will be higher of course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your portfolio less risky than the market: less return</a:t>
            </a:r>
          </a:p>
          <a:p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83459" y="1548682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 smtClean="0">
                <a:solidFill>
                  <a:srgbClr val="FF7C80"/>
                </a:solidFill>
              </a:rPr>
              <a:t>β</a:t>
            </a:r>
            <a:r>
              <a:rPr lang="hu-HU" sz="2400" b="1" dirty="0" smtClean="0">
                <a:solidFill>
                  <a:srgbClr val="FF7C80"/>
                </a:solidFill>
              </a:rPr>
              <a:t>  =  </a:t>
            </a:r>
            <a:endParaRPr lang="hu-HU" sz="2400" b="1" dirty="0">
              <a:solidFill>
                <a:srgbClr val="FF7C8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91076" y="1731436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7C80"/>
                </a:solidFill>
              </a:rPr>
              <a:t>a</a:t>
            </a:r>
            <a:endParaRPr lang="hu-HU" sz="1600" b="1" dirty="0">
              <a:solidFill>
                <a:srgbClr val="FF7C8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210365" y="1444967"/>
                <a:ext cx="1530675" cy="733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000" b="1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𝐂𝐨𝐯</m:t>
                          </m:r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  , </m:t>
                          </m:r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   )</m:t>
                          </m:r>
                        </m:num>
                        <m:den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𝐕𝐚𝐫</m:t>
                          </m:r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   )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365" y="1444967"/>
                <a:ext cx="1530675" cy="73314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4905779" y="1548682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a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22428" y="1548823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m</a:t>
            </a:r>
            <a:endParaRPr lang="hu-HU" sz="1200" b="1" dirty="0">
              <a:solidFill>
                <a:srgbClr val="FF7C8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59707" y="1925427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m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5853" y="4601958"/>
            <a:ext cx="6891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FF7C80"/>
                </a:solidFill>
              </a:rPr>
              <a:t>β</a:t>
            </a:r>
            <a:r>
              <a:rPr lang="hu-HU" b="1" dirty="0" smtClean="0">
                <a:solidFill>
                  <a:srgbClr val="FF7C80"/>
                </a:solidFill>
              </a:rPr>
              <a:t> = 1     </a:t>
            </a:r>
            <a:r>
              <a:rPr lang="hu-HU" dirty="0" smtClean="0"/>
              <a:t>stock moving exactly with the market has beta 1</a:t>
            </a:r>
          </a:p>
          <a:p>
            <a:r>
              <a:rPr lang="el-GR" b="1" dirty="0" smtClean="0">
                <a:solidFill>
                  <a:srgbClr val="FF7C80"/>
                </a:solidFill>
              </a:rPr>
              <a:t>β</a:t>
            </a:r>
            <a:r>
              <a:rPr lang="hu-HU" b="1" dirty="0" smtClean="0">
                <a:solidFill>
                  <a:srgbClr val="FF7C80"/>
                </a:solidFill>
              </a:rPr>
              <a:t> &gt; 1     </a:t>
            </a:r>
            <a:r>
              <a:rPr lang="hu-HU" dirty="0" smtClean="0"/>
              <a:t>stock market risk is higher than that of an average stock</a:t>
            </a:r>
          </a:p>
          <a:p>
            <a:r>
              <a:rPr lang="el-GR" b="1" dirty="0" smtClean="0">
                <a:solidFill>
                  <a:srgbClr val="FF7C80"/>
                </a:solidFill>
              </a:rPr>
              <a:t>β</a:t>
            </a:r>
            <a:r>
              <a:rPr lang="hu-HU" b="1" dirty="0" smtClean="0">
                <a:solidFill>
                  <a:srgbClr val="FF7C80"/>
                </a:solidFill>
              </a:rPr>
              <a:t> &lt; 1     </a:t>
            </a:r>
            <a:r>
              <a:rPr lang="hu-HU" dirty="0" smtClean="0"/>
              <a:t>stock market risk is lower than that of an average stock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8818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Capital Asset Pricing Model (CAPM)</a:t>
            </a:r>
            <a:endParaRPr lang="hu-HU" b="1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3583459" y="1548682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 smtClean="0">
                <a:solidFill>
                  <a:srgbClr val="FF7C80"/>
                </a:solidFill>
              </a:rPr>
              <a:t>β</a:t>
            </a:r>
            <a:r>
              <a:rPr lang="hu-HU" sz="2400" b="1" dirty="0" smtClean="0">
                <a:solidFill>
                  <a:srgbClr val="FF7C80"/>
                </a:solidFill>
              </a:rPr>
              <a:t>  =  </a:t>
            </a:r>
            <a:endParaRPr lang="hu-HU" sz="2400" b="1" dirty="0">
              <a:solidFill>
                <a:srgbClr val="FF7C8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91076" y="1731436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7C80"/>
                </a:solidFill>
              </a:rPr>
              <a:t>a</a:t>
            </a:r>
            <a:endParaRPr lang="hu-HU" sz="1600" b="1" dirty="0">
              <a:solidFill>
                <a:srgbClr val="FF7C8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210365" y="1444967"/>
                <a:ext cx="1530675" cy="733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000" b="1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𝐂𝐨𝐯</m:t>
                          </m:r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  , </m:t>
                          </m:r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   )</m:t>
                          </m:r>
                        </m:num>
                        <m:den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𝐕𝐚𝐫</m:t>
                          </m:r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   )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365" y="1444967"/>
                <a:ext cx="1530675" cy="73314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4905779" y="1548682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a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22428" y="1548823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m</a:t>
            </a:r>
            <a:endParaRPr lang="hu-HU" sz="1200" b="1" dirty="0">
              <a:solidFill>
                <a:srgbClr val="FF7C8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59707" y="1925427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m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1708" y="2561968"/>
            <a:ext cx="52020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Volatility: the total amount of risk </a:t>
            </a:r>
          </a:p>
          <a:p>
            <a:r>
              <a:rPr lang="hu-HU" dirty="0"/>
              <a:t>	</a:t>
            </a:r>
            <a:r>
              <a:rPr lang="hu-HU" dirty="0" smtClean="0"/>
              <a:t>	Systematic + unsystematic risk</a:t>
            </a:r>
          </a:p>
          <a:p>
            <a:endParaRPr lang="hu-HU" dirty="0" smtClean="0"/>
          </a:p>
          <a:p>
            <a:r>
              <a:rPr lang="hu-HU" dirty="0" smtClean="0"/>
              <a:t>Beta: just the market risk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1443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Capital Asset Pricing Model (CAPM)</a:t>
            </a:r>
            <a:endParaRPr lang="hu-HU" b="1" u="sng" dirty="0"/>
          </a:p>
        </p:txBody>
      </p:sp>
      <p:sp>
        <p:nvSpPr>
          <p:cNvPr id="5" name="Oval 4"/>
          <p:cNvSpPr/>
          <p:nvPr/>
        </p:nvSpPr>
        <p:spPr>
          <a:xfrm>
            <a:off x="1866138" y="2261283"/>
            <a:ext cx="172995" cy="17299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1396310" y="3035642"/>
            <a:ext cx="172995" cy="17299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2752720" y="2674896"/>
            <a:ext cx="172995" cy="17299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2475468" y="3455770"/>
            <a:ext cx="172995" cy="17299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extBox 5"/>
          <p:cNvSpPr txBox="1"/>
          <p:nvPr/>
        </p:nvSpPr>
        <p:spPr>
          <a:xfrm>
            <a:off x="2603155" y="3172935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IBM</a:t>
            </a:r>
            <a:endParaRPr lang="hu-HU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839217" y="2343318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Motorola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524538" y="281871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TSLA</a:t>
            </a:r>
            <a:endParaRPr lang="hu-H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915566" y="195373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GOOGL</a:t>
            </a:r>
            <a:endParaRPr lang="hu-H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80238" y="2010032"/>
            <a:ext cx="52293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know how to calculate the </a:t>
            </a:r>
            <a:r>
              <a:rPr lang="el-GR" b="1" dirty="0" smtClean="0"/>
              <a:t>β</a:t>
            </a:r>
            <a:r>
              <a:rPr lang="hu-HU" dirty="0" smtClean="0"/>
              <a:t> beta</a:t>
            </a:r>
          </a:p>
          <a:p>
            <a:r>
              <a:rPr lang="hu-HU" dirty="0" smtClean="0"/>
              <a:t>    for a single stock</a:t>
            </a:r>
          </a:p>
          <a:p>
            <a:r>
              <a:rPr lang="hu-HU" dirty="0"/>
              <a:t> </a:t>
            </a:r>
            <a:r>
              <a:rPr lang="hu-HU" dirty="0" smtClean="0"/>
              <a:t>       ~ just have to calculate the covariance and</a:t>
            </a:r>
          </a:p>
          <a:p>
            <a:r>
              <a:rPr lang="hu-HU" dirty="0"/>
              <a:t>	</a:t>
            </a:r>
            <a:r>
              <a:rPr lang="hu-HU" dirty="0" smtClean="0"/>
              <a:t>the variance of the market</a:t>
            </a:r>
          </a:p>
          <a:p>
            <a:endParaRPr lang="hu-HU" dirty="0"/>
          </a:p>
          <a:p>
            <a:r>
              <a:rPr lang="hu-HU" b="1" u="sng" dirty="0" smtClean="0"/>
              <a:t>How to deal with a portfolio containing</a:t>
            </a:r>
          </a:p>
          <a:p>
            <a:r>
              <a:rPr lang="hu-HU" b="1" dirty="0" smtClean="0"/>
              <a:t> </a:t>
            </a:r>
            <a:r>
              <a:rPr lang="hu-HU" dirty="0" smtClean="0"/>
              <a:t>      </a:t>
            </a:r>
            <a:r>
              <a:rPr lang="hu-HU" b="1" u="sng" dirty="0" smtClean="0"/>
              <a:t>several stocks?</a:t>
            </a:r>
            <a:endParaRPr lang="hu-HU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252152" y="4160110"/>
            <a:ext cx="63227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given portfolio’s </a:t>
            </a:r>
            <a:r>
              <a:rPr lang="el-GR" b="1" dirty="0" smtClean="0"/>
              <a:t>β</a:t>
            </a:r>
            <a:r>
              <a:rPr lang="hu-HU" dirty="0" smtClean="0"/>
              <a:t> beta value is the weighted sum of the </a:t>
            </a:r>
          </a:p>
          <a:p>
            <a:r>
              <a:rPr lang="hu-HU" dirty="0"/>
              <a:t> </a:t>
            </a:r>
            <a:r>
              <a:rPr lang="hu-HU" dirty="0" smtClean="0"/>
              <a:t> stocks’ betas within the portfolio 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	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91631" y="4939964"/>
            <a:ext cx="3905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 smtClean="0">
                <a:solidFill>
                  <a:srgbClr val="FF7C80"/>
                </a:solidFill>
              </a:rPr>
              <a:t>β</a:t>
            </a:r>
            <a:r>
              <a:rPr lang="hu-HU" sz="2400" b="1" dirty="0" smtClean="0">
                <a:solidFill>
                  <a:srgbClr val="FF7C80"/>
                </a:solidFill>
              </a:rPr>
              <a:t>  = w </a:t>
            </a:r>
            <a:r>
              <a:rPr lang="el-GR" sz="2400" b="1" dirty="0" smtClean="0">
                <a:solidFill>
                  <a:srgbClr val="FF7C80"/>
                </a:solidFill>
              </a:rPr>
              <a:t>β</a:t>
            </a:r>
            <a:r>
              <a:rPr lang="hu-HU" sz="2400" b="1" dirty="0" smtClean="0">
                <a:solidFill>
                  <a:srgbClr val="FF7C80"/>
                </a:solidFill>
              </a:rPr>
              <a:t> + w </a:t>
            </a:r>
            <a:r>
              <a:rPr lang="el-GR" sz="2400" b="1" dirty="0" smtClean="0">
                <a:solidFill>
                  <a:srgbClr val="FF7C80"/>
                </a:solidFill>
              </a:rPr>
              <a:t>β</a:t>
            </a:r>
            <a:r>
              <a:rPr lang="hu-HU" sz="2400" b="1" dirty="0" smtClean="0">
                <a:solidFill>
                  <a:srgbClr val="FF7C80"/>
                </a:solidFill>
              </a:rPr>
              <a:t> + ... + w </a:t>
            </a:r>
            <a:r>
              <a:rPr lang="el-GR" sz="2400" b="1" dirty="0" smtClean="0">
                <a:solidFill>
                  <a:srgbClr val="FF7C80"/>
                </a:solidFill>
              </a:rPr>
              <a:t>β</a:t>
            </a:r>
            <a:r>
              <a:rPr lang="hu-HU" sz="2400" b="1" dirty="0" smtClean="0">
                <a:solidFill>
                  <a:srgbClr val="FF7C80"/>
                </a:solidFill>
              </a:rPr>
              <a:t> </a:t>
            </a:r>
            <a:endParaRPr lang="hu-HU" sz="2400" b="1" dirty="0">
              <a:solidFill>
                <a:srgbClr val="FF7C8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99248" y="5122718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7C80"/>
                </a:solidFill>
              </a:rPr>
              <a:t>a</a:t>
            </a:r>
            <a:endParaRPr lang="hu-HU" sz="1600" b="1" dirty="0">
              <a:solidFill>
                <a:srgbClr val="FF7C8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10680" y="5158865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4117742" y="5150854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7C80"/>
                </a:solidFill>
              </a:rPr>
              <a:t>1   1</a:t>
            </a:r>
            <a:endParaRPr lang="hu-HU" sz="1600" b="1" dirty="0">
              <a:solidFill>
                <a:srgbClr val="FF7C8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01312" y="5170796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7C80"/>
                </a:solidFill>
              </a:rPr>
              <a:t>2   2</a:t>
            </a:r>
            <a:endParaRPr lang="hu-HU" sz="1600" b="1" dirty="0">
              <a:solidFill>
                <a:srgbClr val="FF7C8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84199" y="5150854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7C80"/>
                </a:solidFill>
              </a:rPr>
              <a:t>n   n</a:t>
            </a:r>
            <a:endParaRPr lang="hu-HU" sz="1600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82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Capital Asset Pricing Model (CAPM)</a:t>
            </a:r>
            <a:endParaRPr lang="hu-HU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93" y="1219198"/>
            <a:ext cx="8400763" cy="418778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369276" y="5406978"/>
            <a:ext cx="4315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>
                <a:solidFill>
                  <a:srgbClr val="FF7C80"/>
                </a:solidFill>
              </a:rPr>
              <a:t>E[r ] - r  = </a:t>
            </a:r>
            <a:r>
              <a:rPr lang="el-GR" sz="2400" b="1" dirty="0" smtClean="0">
                <a:solidFill>
                  <a:srgbClr val="FF7C80"/>
                </a:solidFill>
              </a:rPr>
              <a:t>α</a:t>
            </a:r>
            <a:r>
              <a:rPr lang="hu-HU" sz="2400" b="1" dirty="0" smtClean="0">
                <a:solidFill>
                  <a:srgbClr val="FF7C80"/>
                </a:solidFill>
              </a:rPr>
              <a:t> + </a:t>
            </a:r>
            <a:r>
              <a:rPr lang="el-GR" sz="2400" b="1" dirty="0" smtClean="0">
                <a:solidFill>
                  <a:srgbClr val="FF7C80"/>
                </a:solidFill>
              </a:rPr>
              <a:t>β</a:t>
            </a:r>
            <a:r>
              <a:rPr lang="hu-HU" sz="2400" b="1" dirty="0" smtClean="0">
                <a:solidFill>
                  <a:srgbClr val="FF7C80"/>
                </a:solidFill>
              </a:rPr>
              <a:t> ( E[r  ] – r  )</a:t>
            </a:r>
            <a:endParaRPr lang="hu-HU" sz="2400" b="1" dirty="0">
              <a:solidFill>
                <a:srgbClr val="FF7C8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56454" y="5588382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7C80"/>
                </a:solidFill>
              </a:rPr>
              <a:t>a</a:t>
            </a:r>
            <a:endParaRPr lang="hu-HU" sz="1600" b="1" dirty="0">
              <a:solidFill>
                <a:srgbClr val="FF7C8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70254" y="5604858"/>
            <a:ext cx="260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7C80"/>
                </a:solidFill>
              </a:rPr>
              <a:t>f</a:t>
            </a:r>
            <a:endParaRPr lang="hu-HU" sz="1600" b="1" dirty="0">
              <a:solidFill>
                <a:srgbClr val="FF7C8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44583" y="5604858"/>
            <a:ext cx="260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7C80"/>
                </a:solidFill>
              </a:rPr>
              <a:t>f</a:t>
            </a:r>
            <a:endParaRPr lang="hu-HU" sz="1600" b="1" dirty="0">
              <a:solidFill>
                <a:srgbClr val="FF7C8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3255" y="5580144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7C80"/>
                </a:solidFill>
              </a:rPr>
              <a:t>m</a:t>
            </a:r>
            <a:endParaRPr lang="hu-HU" sz="1600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3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Capital Asset Pricing Model (CAPM)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268627" y="1416908"/>
            <a:ext cx="7298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Beta is the only relevant measure of risk: determines the additional </a:t>
            </a:r>
          </a:p>
          <a:p>
            <a:r>
              <a:rPr lang="hu-HU" dirty="0"/>
              <a:t>	</a:t>
            </a:r>
            <a:r>
              <a:rPr lang="hu-HU" dirty="0" smtClean="0"/>
              <a:t>premium beyond the risk-free rate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2405449" y="2438400"/>
            <a:ext cx="60644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What is </a:t>
            </a:r>
            <a:r>
              <a:rPr lang="el-GR" b="1" u="sng" dirty="0" smtClean="0"/>
              <a:t>α</a:t>
            </a:r>
            <a:r>
              <a:rPr lang="hu-HU" b="1" u="sng" dirty="0" smtClean="0"/>
              <a:t> alpha?</a:t>
            </a:r>
            <a:endParaRPr lang="hu-HU" dirty="0" smtClean="0"/>
          </a:p>
          <a:p>
            <a:r>
              <a:rPr lang="hu-HU" dirty="0" smtClean="0"/>
              <a:t>	  So the difference between the return and the </a:t>
            </a:r>
          </a:p>
          <a:p>
            <a:r>
              <a:rPr lang="hu-HU" dirty="0"/>
              <a:t>	</a:t>
            </a:r>
            <a:r>
              <a:rPr lang="hu-HU" dirty="0" smtClean="0"/>
              <a:t>	expected return !!!</a:t>
            </a:r>
          </a:p>
          <a:p>
            <a:endParaRPr lang="hu-HU" dirty="0"/>
          </a:p>
          <a:p>
            <a:r>
              <a:rPr lang="hu-HU" dirty="0" smtClean="0"/>
              <a:t>	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3278660" y="3660553"/>
            <a:ext cx="4674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 smtClean="0">
                <a:solidFill>
                  <a:srgbClr val="FF7C80"/>
                </a:solidFill>
              </a:rPr>
              <a:t>α</a:t>
            </a:r>
            <a:r>
              <a:rPr lang="hu-HU" sz="2400" b="1" dirty="0" smtClean="0">
                <a:solidFill>
                  <a:srgbClr val="FF7C80"/>
                </a:solidFill>
              </a:rPr>
              <a:t> = E[r ] -  { r + </a:t>
            </a:r>
            <a:r>
              <a:rPr lang="el-GR" sz="2400" b="1" dirty="0" smtClean="0">
                <a:solidFill>
                  <a:srgbClr val="FF7C80"/>
                </a:solidFill>
              </a:rPr>
              <a:t>β</a:t>
            </a:r>
            <a:r>
              <a:rPr lang="hu-HU" sz="2400" b="1" dirty="0" smtClean="0">
                <a:solidFill>
                  <a:srgbClr val="FF7C80"/>
                </a:solidFill>
              </a:rPr>
              <a:t> ( E[r  ] – r  ) }</a:t>
            </a:r>
            <a:endParaRPr lang="hu-HU" sz="2400" b="1" dirty="0">
              <a:solidFill>
                <a:srgbClr val="FF7C8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09536" y="3841957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7C80"/>
                </a:solidFill>
              </a:rPr>
              <a:t>a</a:t>
            </a:r>
            <a:endParaRPr lang="hu-HU" sz="1600" b="1" dirty="0">
              <a:solidFill>
                <a:srgbClr val="FF7C8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42488" y="3835548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7C80"/>
                </a:solidFill>
              </a:rPr>
              <a:t>a</a:t>
            </a:r>
            <a:endParaRPr lang="hu-HU" sz="1600" b="1" dirty="0">
              <a:solidFill>
                <a:srgbClr val="FF7C8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8153" y="3858433"/>
            <a:ext cx="260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7C80"/>
                </a:solidFill>
              </a:rPr>
              <a:t>f</a:t>
            </a:r>
            <a:endParaRPr lang="hu-HU" sz="1600" b="1" dirty="0">
              <a:solidFill>
                <a:srgbClr val="FF7C8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46825" y="3833719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7C80"/>
                </a:solidFill>
              </a:rPr>
              <a:t>m</a:t>
            </a:r>
            <a:endParaRPr lang="hu-HU" sz="1600" b="1" dirty="0">
              <a:solidFill>
                <a:srgbClr val="FF7C8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87880" y="3833719"/>
            <a:ext cx="260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7C80"/>
                </a:solidFill>
              </a:rPr>
              <a:t>f</a:t>
            </a:r>
            <a:endParaRPr lang="hu-HU" sz="1600" b="1" dirty="0">
              <a:solidFill>
                <a:srgbClr val="FF7C8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2541" y="4415481"/>
            <a:ext cx="7112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For example: </a:t>
            </a:r>
            <a:r>
              <a:rPr lang="hu-HU" b="1" dirty="0" smtClean="0"/>
              <a:t>CAPM</a:t>
            </a:r>
            <a:r>
              <a:rPr lang="hu-HU" dirty="0" smtClean="0"/>
              <a:t> may estimate that a portfolio should earn </a:t>
            </a:r>
            <a:r>
              <a:rPr lang="hu-HU" b="1" dirty="0" smtClean="0"/>
              <a:t>15%</a:t>
            </a:r>
          </a:p>
          <a:p>
            <a:r>
              <a:rPr lang="hu-HU" dirty="0"/>
              <a:t>	</a:t>
            </a:r>
            <a:r>
              <a:rPr lang="hu-HU" dirty="0" smtClean="0"/>
              <a:t>but it actually earned </a:t>
            </a:r>
            <a:r>
              <a:rPr lang="hu-HU" b="1" dirty="0" smtClean="0"/>
              <a:t>20%</a:t>
            </a:r>
            <a:r>
              <a:rPr lang="hu-HU" dirty="0" smtClean="0"/>
              <a:t>. In this case alpha is the</a:t>
            </a:r>
          </a:p>
          <a:p>
            <a:r>
              <a:rPr lang="hu-HU" dirty="0"/>
              <a:t>	</a:t>
            </a:r>
            <a:r>
              <a:rPr lang="hu-HU" dirty="0" smtClean="0"/>
              <a:t>	difference so </a:t>
            </a:r>
            <a:r>
              <a:rPr lang="hu-HU" b="1" dirty="0" smtClean="0"/>
              <a:t>5%</a:t>
            </a:r>
            <a:r>
              <a:rPr lang="hu-HU" dirty="0" smtClean="0"/>
              <a:t> !!!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90329" y="5387478"/>
            <a:ext cx="325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FOR CAPM ALPHA IS ZERO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24791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Capital Asset Pricing Model (CAPM)</a:t>
            </a:r>
            <a:endParaRPr lang="hu-HU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458098" y="1381418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 smtClean="0">
                <a:solidFill>
                  <a:srgbClr val="FF7C80"/>
                </a:solidFill>
              </a:rPr>
              <a:t>β</a:t>
            </a:r>
            <a:r>
              <a:rPr lang="hu-HU" sz="2400" b="1" dirty="0" smtClean="0">
                <a:solidFill>
                  <a:srgbClr val="FF7C80"/>
                </a:solidFill>
              </a:rPr>
              <a:t> = 0.5 </a:t>
            </a:r>
            <a:endParaRPr lang="hu-HU" sz="2400" b="1" dirty="0">
              <a:solidFill>
                <a:srgbClr val="FF7C8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0908" y="1436718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ess volatile than the market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2042983" y="1930400"/>
            <a:ext cx="6080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market goes up by </a:t>
            </a:r>
            <a:r>
              <a:rPr lang="hu-HU" b="1" dirty="0" smtClean="0"/>
              <a:t>10%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this stock goes up by </a:t>
            </a:r>
            <a:r>
              <a:rPr lang="hu-HU" b="1" dirty="0" smtClean="0">
                <a:sym typeface="Wingdings" panose="05000000000000000000" pitchFamily="2" charset="2"/>
              </a:rPr>
              <a:t>5%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Stock market falls by </a:t>
            </a:r>
            <a:r>
              <a:rPr lang="hu-HU" b="1" dirty="0" smtClean="0">
                <a:sym typeface="Wingdings" panose="05000000000000000000" pitchFamily="2" charset="2"/>
              </a:rPr>
              <a:t>2%</a:t>
            </a:r>
            <a:r>
              <a:rPr lang="hu-HU" dirty="0" smtClean="0">
                <a:sym typeface="Wingdings" panose="05000000000000000000" pitchFamily="2" charset="2"/>
              </a:rPr>
              <a:t>  this stock falls by </a:t>
            </a:r>
            <a:r>
              <a:rPr lang="hu-HU" b="1" dirty="0" smtClean="0">
                <a:sym typeface="Wingdings" panose="05000000000000000000" pitchFamily="2" charset="2"/>
              </a:rPr>
              <a:t>1%</a:t>
            </a:r>
            <a:endParaRPr lang="hu-H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458098" y="2779865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 smtClean="0">
                <a:solidFill>
                  <a:srgbClr val="FF7C80"/>
                </a:solidFill>
              </a:rPr>
              <a:t>β</a:t>
            </a:r>
            <a:r>
              <a:rPr lang="hu-HU" sz="2400" b="1" dirty="0" smtClean="0">
                <a:solidFill>
                  <a:srgbClr val="FF7C80"/>
                </a:solidFill>
              </a:rPr>
              <a:t> = 1.5 </a:t>
            </a:r>
            <a:endParaRPr lang="hu-HU" sz="2400" b="1" dirty="0">
              <a:solidFill>
                <a:srgbClr val="FF7C8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40908" y="2835165"/>
            <a:ext cx="381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50% </a:t>
            </a:r>
            <a:r>
              <a:rPr lang="hu-HU" dirty="0" smtClean="0"/>
              <a:t>more volatile than the market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2042983" y="3328847"/>
            <a:ext cx="6202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market goes up by </a:t>
            </a:r>
            <a:r>
              <a:rPr lang="hu-HU" b="1" dirty="0" smtClean="0"/>
              <a:t>10%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this stock goes up by </a:t>
            </a:r>
            <a:r>
              <a:rPr lang="hu-HU" b="1" dirty="0" smtClean="0">
                <a:sym typeface="Wingdings" panose="05000000000000000000" pitchFamily="2" charset="2"/>
              </a:rPr>
              <a:t>15%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Stock market falls by </a:t>
            </a:r>
            <a:r>
              <a:rPr lang="hu-HU" b="1" dirty="0" smtClean="0">
                <a:sym typeface="Wingdings" panose="05000000000000000000" pitchFamily="2" charset="2"/>
              </a:rPr>
              <a:t>2%</a:t>
            </a:r>
            <a:r>
              <a:rPr lang="hu-HU" dirty="0" smtClean="0">
                <a:sym typeface="Wingdings" panose="05000000000000000000" pitchFamily="2" charset="2"/>
              </a:rPr>
              <a:t>  this stock falls by </a:t>
            </a:r>
            <a:r>
              <a:rPr lang="hu-HU" b="1" dirty="0" smtClean="0">
                <a:sym typeface="Wingdings" panose="05000000000000000000" pitchFamily="2" charset="2"/>
              </a:rPr>
              <a:t>3%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43530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Capital Asset Pricing Model (CAPM)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59244" y="1367481"/>
            <a:ext cx="329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Why to use monthly returns?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339546" y="1930400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u</a:t>
            </a:r>
            <a:r>
              <a:rPr lang="hu-HU" dirty="0" smtClean="0">
                <a:sym typeface="Wingdings" panose="05000000000000000000" pitchFamily="2" charset="2"/>
              </a:rPr>
              <a:t>se </a:t>
            </a:r>
            <a:r>
              <a:rPr lang="hu-HU" b="1" dirty="0" smtClean="0">
                <a:sym typeface="Wingdings" panose="05000000000000000000" pitchFamily="2" charset="2"/>
              </a:rPr>
              <a:t>daily returns </a:t>
            </a:r>
            <a:r>
              <a:rPr lang="hu-HU" dirty="0" smtClean="0">
                <a:sym typeface="Wingdings" panose="05000000000000000000" pitchFamily="2" charset="2"/>
              </a:rPr>
              <a:t>if you want to deal with microscopic data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For example: holidays ...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Daily returns are superior for short-term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    tactical forecasting !!!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39546" y="3251200"/>
            <a:ext cx="72354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for long-term models </a:t>
            </a:r>
            <a:r>
              <a:rPr lang="hu-HU" b="1" dirty="0" smtClean="0">
                <a:sym typeface="Wingdings" panose="05000000000000000000" pitchFamily="2" charset="2"/>
              </a:rPr>
              <a:t>monthly returns </a:t>
            </a:r>
            <a:r>
              <a:rPr lang="hu-HU" dirty="0" smtClean="0">
                <a:sym typeface="Wingdings" panose="05000000000000000000" pitchFamily="2" charset="2"/>
              </a:rPr>
              <a:t>are favourable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The main benefit is that with monthy data, returns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   are at least approximately normally distributed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b="1" dirty="0" smtClean="0">
                <a:sym typeface="Wingdings" panose="05000000000000000000" pitchFamily="2" charset="2"/>
              </a:rPr>
              <a:t>	MOST OF THE MODELS ASSUME NORMAL DISTRIBUTION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10419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Capital Asset Pricing Model (CAPM)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59244" y="1367481"/>
            <a:ext cx="2993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What is Adj Close exactly?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183027" y="1930400"/>
            <a:ext cx="68874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means </a:t>
            </a:r>
            <a:r>
              <a:rPr lang="hu-HU" b="1" dirty="0" smtClean="0"/>
              <a:t>Adjusted Closing Price </a:t>
            </a:r>
            <a:r>
              <a:rPr lang="hu-HU" dirty="0" smtClean="0"/>
              <a:t>!!!</a:t>
            </a:r>
          </a:p>
          <a:p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>
                <a:sym typeface="Wingdings" panose="05000000000000000000" pitchFamily="2" charset="2"/>
              </a:rPr>
              <a:t> the </a:t>
            </a:r>
            <a:r>
              <a:rPr lang="hu-HU" b="1" dirty="0" smtClean="0">
                <a:sym typeface="Wingdings" panose="05000000000000000000" pitchFamily="2" charset="2"/>
              </a:rPr>
              <a:t>Closing Price </a:t>
            </a:r>
            <a:r>
              <a:rPr lang="hu-HU" dirty="0" smtClean="0">
                <a:sym typeface="Wingdings" panose="05000000000000000000" pitchFamily="2" charset="2"/>
              </a:rPr>
              <a:t>of a stock is the actual price at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       the close of the trading day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b="1" dirty="0" smtClean="0">
                <a:sym typeface="Wingdings" panose="05000000000000000000" pitchFamily="2" charset="2"/>
              </a:rPr>
              <a:t>Adjusted Closing Price </a:t>
            </a:r>
            <a:r>
              <a:rPr lang="hu-HU" dirty="0" smtClean="0">
                <a:sym typeface="Wingdings" panose="05000000000000000000" pitchFamily="2" charset="2"/>
              </a:rPr>
              <a:t>has something to do with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Closing Price </a:t>
            </a:r>
            <a:r>
              <a:rPr lang="hu-HU" dirty="0" smtClean="0">
                <a:sym typeface="Wingdings" panose="05000000000000000000" pitchFamily="2" charset="2"/>
              </a:rPr>
              <a:t>BUT it takes into account factors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    	    such as dividends, stock splits ...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526469" y="4333108"/>
            <a:ext cx="9332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ADJUSTED CLOSE PRICE IS A MORE ACCURATE REFLECTION OF THE STOCK’S VALUE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5966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Derivatives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581665" y="1556951"/>
            <a:ext cx="76645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derivative is a security with a price that is derived from one or</a:t>
            </a:r>
          </a:p>
          <a:p>
            <a:r>
              <a:rPr lang="hu-HU" dirty="0"/>
              <a:t>	</a:t>
            </a:r>
            <a:r>
              <a:rPr lang="hu-HU" dirty="0" smtClean="0"/>
              <a:t>more underlying assets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b="1" dirty="0" smtClean="0"/>
              <a:t>VALUE OF THE DERIVATIVE IS DETERMINED BY FLUCTUATIONS</a:t>
            </a:r>
          </a:p>
          <a:p>
            <a:r>
              <a:rPr lang="hu-HU" b="1" dirty="0"/>
              <a:t>	</a:t>
            </a:r>
            <a:r>
              <a:rPr lang="hu-HU" b="1" dirty="0" smtClean="0"/>
              <a:t>   IN THE UNDERLYING ASSET !!!</a:t>
            </a:r>
            <a:endParaRPr lang="hu-H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113903" y="3171567"/>
            <a:ext cx="5747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Underlying assets</a:t>
            </a:r>
            <a:r>
              <a:rPr lang="hu-HU" dirty="0" smtClean="0"/>
              <a:t>: stocks, currencies or interest rates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581665" y="3739979"/>
            <a:ext cx="70230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derivatives can be used to ensure balanced exchange rates for 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goods traded internationally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 International traders needed a system of accounting for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differing values of different national currencies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1665" y="5338136"/>
            <a:ext cx="765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derivatives can be used for insuring againts risk in an asset (hedging)</a:t>
            </a:r>
          </a:p>
        </p:txBody>
      </p:sp>
    </p:spTree>
    <p:extLst>
      <p:ext uri="{BB962C8B-B14F-4D97-AF65-F5344CB8AC3E}">
        <p14:creationId xmlns:p14="http://schemas.microsoft.com/office/powerpoint/2010/main" val="242765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Derivatives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73427" y="1680519"/>
            <a:ext cx="73881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1.) Future Contracts</a:t>
            </a:r>
            <a:r>
              <a:rPr lang="hu-HU" dirty="0" smtClean="0"/>
              <a:t>: it is an agreement between two parties for the</a:t>
            </a:r>
          </a:p>
          <a:p>
            <a:r>
              <a:rPr lang="hu-HU" dirty="0"/>
              <a:t>	</a:t>
            </a:r>
            <a:r>
              <a:rPr lang="hu-HU" dirty="0" smtClean="0"/>
              <a:t>sale of an asset at an agreed upon price</a:t>
            </a:r>
          </a:p>
          <a:p>
            <a:endParaRPr lang="hu-HU" dirty="0"/>
          </a:p>
          <a:p>
            <a:r>
              <a:rPr lang="hu-HU" dirty="0" smtClean="0"/>
              <a:t>	Why is it good? In order to hedge againts risk during a given</a:t>
            </a:r>
          </a:p>
          <a:p>
            <a:r>
              <a:rPr lang="hu-HU" dirty="0"/>
              <a:t>	</a:t>
            </a:r>
            <a:r>
              <a:rPr lang="hu-HU" dirty="0" smtClean="0"/>
              <a:t>     period of time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1194487" y="3418703"/>
            <a:ext cx="87769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For example</a:t>
            </a:r>
            <a:r>
              <a:rPr lang="hu-HU" dirty="0" smtClean="0"/>
              <a:t>: Tom owns </a:t>
            </a:r>
            <a:r>
              <a:rPr lang="hu-HU" b="1" dirty="0" smtClean="0"/>
              <a:t>5000</a:t>
            </a:r>
            <a:r>
              <a:rPr lang="hu-HU" dirty="0" smtClean="0"/>
              <a:t> shares of </a:t>
            </a:r>
            <a:r>
              <a:rPr lang="hu-HU" b="1" dirty="0" smtClean="0"/>
              <a:t>IBM</a:t>
            </a:r>
            <a:r>
              <a:rPr lang="hu-HU" dirty="0" smtClean="0"/>
              <a:t> with value </a:t>
            </a:r>
            <a:r>
              <a:rPr lang="hu-HU" b="1" dirty="0" smtClean="0"/>
              <a:t>$50 </a:t>
            </a:r>
            <a:r>
              <a:rPr lang="hu-HU" dirty="0" smtClean="0"/>
              <a:t>per share. Fearing that</a:t>
            </a:r>
          </a:p>
          <a:p>
            <a:r>
              <a:rPr lang="hu-HU" dirty="0" smtClean="0"/>
              <a:t>the value of his shares would decline, Tom arranges a future contact to</a:t>
            </a:r>
          </a:p>
          <a:p>
            <a:r>
              <a:rPr lang="hu-HU" dirty="0" smtClean="0"/>
              <a:t>protect the value of his stocks. Bob on the other hand speculates that </a:t>
            </a:r>
          </a:p>
          <a:p>
            <a:r>
              <a:rPr lang="hu-HU" b="1" dirty="0" smtClean="0"/>
              <a:t>IBM</a:t>
            </a:r>
            <a:r>
              <a:rPr lang="hu-HU" dirty="0" smtClean="0"/>
              <a:t> stocks will rise in value. So they agree that in </a:t>
            </a:r>
            <a:r>
              <a:rPr lang="hu-HU" b="1" dirty="0" smtClean="0"/>
              <a:t>1</a:t>
            </a:r>
            <a:r>
              <a:rPr lang="hu-HU" dirty="0" smtClean="0"/>
              <a:t> year’s time Bob will</a:t>
            </a:r>
          </a:p>
          <a:p>
            <a:r>
              <a:rPr lang="hu-HU" dirty="0" smtClean="0"/>
              <a:t>buy Tom’s </a:t>
            </a:r>
            <a:r>
              <a:rPr lang="hu-HU" b="1" dirty="0" smtClean="0"/>
              <a:t>5000</a:t>
            </a:r>
            <a:r>
              <a:rPr lang="hu-HU" dirty="0" smtClean="0"/>
              <a:t> shares at their current value of </a:t>
            </a:r>
            <a:r>
              <a:rPr lang="hu-HU" b="1" dirty="0" smtClean="0"/>
              <a:t>$50 </a:t>
            </a:r>
            <a:r>
              <a:rPr lang="hu-HU" dirty="0" smtClean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81737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Financial models</a:t>
            </a:r>
            <a:endParaRPr lang="hu-HU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999" y="1721708"/>
            <a:ext cx="7393923" cy="367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9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Derivatives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73427" y="1680519"/>
            <a:ext cx="7400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1.) Future Contracts</a:t>
            </a:r>
            <a:r>
              <a:rPr lang="hu-HU" dirty="0" smtClean="0"/>
              <a:t>: it is an agreement between two parties for the</a:t>
            </a:r>
          </a:p>
          <a:p>
            <a:r>
              <a:rPr lang="hu-HU" dirty="0"/>
              <a:t>	</a:t>
            </a:r>
            <a:r>
              <a:rPr lang="hu-HU" dirty="0" smtClean="0"/>
              <a:t>sale of an asset at an agreed upon price</a:t>
            </a:r>
            <a:endParaRPr lang="hu-HU" dirty="0"/>
          </a:p>
          <a:p>
            <a:r>
              <a:rPr lang="hu-HU" dirty="0" smtClean="0"/>
              <a:t>	</a:t>
            </a:r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319" y="2430851"/>
            <a:ext cx="6868167" cy="341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7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Derivatives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73427" y="1680519"/>
            <a:ext cx="7400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1.) Future Contracts</a:t>
            </a:r>
            <a:r>
              <a:rPr lang="hu-HU" dirty="0" smtClean="0"/>
              <a:t>: it is an agreement between two parties for the</a:t>
            </a:r>
          </a:p>
          <a:p>
            <a:r>
              <a:rPr lang="hu-HU" dirty="0"/>
              <a:t>	</a:t>
            </a:r>
            <a:r>
              <a:rPr lang="hu-HU" dirty="0" smtClean="0"/>
              <a:t>sale of an asset at an agreed upon price</a:t>
            </a:r>
            <a:endParaRPr lang="hu-HU" dirty="0"/>
          </a:p>
          <a:p>
            <a:r>
              <a:rPr lang="hu-HU" dirty="0" smtClean="0"/>
              <a:t>	</a:t>
            </a:r>
            <a:endParaRPr lang="hu-H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56" y="2433000"/>
            <a:ext cx="6858395" cy="340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7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Derivatives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73427" y="1680519"/>
            <a:ext cx="810029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2.) Interest Rate Swaps</a:t>
            </a:r>
            <a:r>
              <a:rPr lang="hu-HU" dirty="0" smtClean="0"/>
              <a:t>: basically the swap of future interest payments</a:t>
            </a:r>
          </a:p>
          <a:p>
            <a:r>
              <a:rPr lang="hu-HU" dirty="0"/>
              <a:t>	</a:t>
            </a:r>
            <a:r>
              <a:rPr lang="hu-HU" dirty="0" smtClean="0"/>
              <a:t>Agreement between two parties in which one stream of future</a:t>
            </a:r>
          </a:p>
          <a:p>
            <a:r>
              <a:rPr lang="hu-HU" dirty="0"/>
              <a:t>	</a:t>
            </a:r>
            <a:r>
              <a:rPr lang="hu-HU" dirty="0" smtClean="0"/>
              <a:t>interest payments is exchanged for another !!!</a:t>
            </a:r>
          </a:p>
          <a:p>
            <a:endParaRPr lang="hu-HU" dirty="0"/>
          </a:p>
          <a:p>
            <a:r>
              <a:rPr lang="hu-HU" dirty="0" smtClean="0"/>
              <a:t>		For example: fixed interest rate for a floating interest rate</a:t>
            </a:r>
          </a:p>
          <a:p>
            <a:r>
              <a:rPr lang="hu-HU" dirty="0"/>
              <a:t>	</a:t>
            </a:r>
            <a:r>
              <a:rPr lang="hu-HU" dirty="0" smtClean="0"/>
              <a:t>		or vice versa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u="sng" dirty="0" smtClean="0"/>
              <a:t>Why is it good? </a:t>
            </a:r>
            <a:r>
              <a:rPr lang="hu-HU" dirty="0" smtClean="0"/>
              <a:t>In order to reduce or increase exposure</a:t>
            </a:r>
          </a:p>
          <a:p>
            <a:r>
              <a:rPr lang="hu-HU" dirty="0"/>
              <a:t>	</a:t>
            </a:r>
            <a:r>
              <a:rPr lang="hu-HU" dirty="0" smtClean="0"/>
              <a:t>	  to fluctuations in interest rates</a:t>
            </a:r>
          </a:p>
          <a:p>
            <a:r>
              <a:rPr lang="hu-HU" dirty="0"/>
              <a:t>	</a:t>
            </a:r>
            <a:r>
              <a:rPr lang="hu-HU" dirty="0" smtClean="0"/>
              <a:t>		(earn income through speculation)</a:t>
            </a:r>
            <a:r>
              <a:rPr lang="hu-HU" b="1" dirty="0">
                <a:sym typeface="Wingdings" panose="05000000000000000000" pitchFamily="2" charset="2"/>
              </a:rPr>
              <a:t>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386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Derivatives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73427" y="1680519"/>
            <a:ext cx="7669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2.) Interest Rate Swaps</a:t>
            </a:r>
            <a:r>
              <a:rPr lang="hu-HU" dirty="0" smtClean="0"/>
              <a:t>: basically the swap of future interest payments</a:t>
            </a:r>
          </a:p>
          <a:p>
            <a:r>
              <a:rPr lang="hu-HU" dirty="0"/>
              <a:t>	</a:t>
            </a:r>
            <a:r>
              <a:rPr lang="hu-HU" dirty="0" smtClean="0"/>
              <a:t>Agreement between two parties in which one stream of future</a:t>
            </a:r>
          </a:p>
          <a:p>
            <a:r>
              <a:rPr lang="hu-HU" dirty="0"/>
              <a:t>	</a:t>
            </a:r>
            <a:r>
              <a:rPr lang="hu-HU" dirty="0" smtClean="0"/>
              <a:t>interest payments is exchanged for another !!!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1449859" y="2825579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PAYER</a:t>
            </a:r>
          </a:p>
          <a:p>
            <a:r>
              <a:rPr lang="hu-HU" dirty="0" smtClean="0"/>
              <a:t>agrees to pay a fixed-rate interest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0478" y="2825579"/>
            <a:ext cx="3903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RECEIVER</a:t>
            </a:r>
          </a:p>
          <a:p>
            <a:r>
              <a:rPr lang="hu-HU" dirty="0" smtClean="0"/>
              <a:t>agrees </a:t>
            </a:r>
            <a:r>
              <a:rPr lang="hu-HU" dirty="0"/>
              <a:t>to pay floating-rate interest</a:t>
            </a:r>
          </a:p>
          <a:p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915634" y="3505900"/>
            <a:ext cx="7989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they agree to make payments to each other according to the rise and fall</a:t>
            </a:r>
          </a:p>
          <a:p>
            <a:r>
              <a:rPr lang="hu-HU" dirty="0"/>
              <a:t>	</a:t>
            </a:r>
            <a:r>
              <a:rPr lang="hu-HU" dirty="0" smtClean="0"/>
              <a:t>of the floating interest rate</a:t>
            </a:r>
            <a:endParaRPr lang="hu-HU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66804" y="4234248"/>
            <a:ext cx="0" cy="21583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77334" y="6170139"/>
            <a:ext cx="53134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0220" y="386491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Rate(t)</a:t>
            </a:r>
            <a:endParaRPr lang="hu-H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972992" y="5985473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</a:t>
            </a:r>
            <a:endParaRPr lang="hu-HU" b="1" dirty="0"/>
          </a:p>
        </p:txBody>
      </p:sp>
      <p:sp>
        <p:nvSpPr>
          <p:cNvPr id="11" name="Freeform 10"/>
          <p:cNvSpPr/>
          <p:nvPr/>
        </p:nvSpPr>
        <p:spPr>
          <a:xfrm>
            <a:off x="1278695" y="4692133"/>
            <a:ext cx="3402227" cy="1293340"/>
          </a:xfrm>
          <a:custGeom>
            <a:avLst/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1226686" y="5954580"/>
            <a:ext cx="116707" cy="1167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extBox 17"/>
          <p:cNvSpPr txBox="1"/>
          <p:nvPr/>
        </p:nvSpPr>
        <p:spPr>
          <a:xfrm>
            <a:off x="4876799" y="4932055"/>
            <a:ext cx="45945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p</a:t>
            </a:r>
            <a:r>
              <a:rPr lang="hu-HU" sz="1600" dirty="0" smtClean="0"/>
              <a:t>ayer benefits if interest rate goes up: receiver</a:t>
            </a:r>
          </a:p>
          <a:p>
            <a:r>
              <a:rPr lang="hu-HU" sz="1600" dirty="0"/>
              <a:t>p</a:t>
            </a:r>
            <a:r>
              <a:rPr lang="hu-HU" sz="1600" dirty="0" smtClean="0"/>
              <a:t>ays the difference between fixed rate and</a:t>
            </a:r>
          </a:p>
          <a:p>
            <a:r>
              <a:rPr lang="hu-HU" sz="1600" dirty="0"/>
              <a:t>t</a:t>
            </a:r>
            <a:r>
              <a:rPr lang="hu-HU" sz="1600" dirty="0" smtClean="0"/>
              <a:t>he floating rate !!!</a:t>
            </a:r>
            <a:endParaRPr lang="hu-HU" sz="1600" dirty="0"/>
          </a:p>
        </p:txBody>
      </p:sp>
      <p:sp>
        <p:nvSpPr>
          <p:cNvPr id="19" name="Oval 18"/>
          <p:cNvSpPr/>
          <p:nvPr/>
        </p:nvSpPr>
        <p:spPr>
          <a:xfrm>
            <a:off x="4369421" y="5961109"/>
            <a:ext cx="116707" cy="1167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343393" y="6019463"/>
            <a:ext cx="3017790" cy="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427774" y="4866861"/>
            <a:ext cx="0" cy="4784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427774" y="5345339"/>
            <a:ext cx="0" cy="5183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67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Derivatives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73427" y="1680519"/>
            <a:ext cx="7669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2.) Interest Rate Swaps</a:t>
            </a:r>
            <a:r>
              <a:rPr lang="hu-HU" dirty="0" smtClean="0"/>
              <a:t>: basically the swap of future interest payments</a:t>
            </a:r>
          </a:p>
          <a:p>
            <a:r>
              <a:rPr lang="hu-HU" dirty="0"/>
              <a:t>	</a:t>
            </a:r>
            <a:r>
              <a:rPr lang="hu-HU" dirty="0" smtClean="0"/>
              <a:t>Agreement between two parties in which one stream of future</a:t>
            </a:r>
          </a:p>
          <a:p>
            <a:r>
              <a:rPr lang="hu-HU" dirty="0"/>
              <a:t>	</a:t>
            </a:r>
            <a:r>
              <a:rPr lang="hu-HU" dirty="0" smtClean="0"/>
              <a:t>interest payments is exchanged for another !!!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1449859" y="2825579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PAYER</a:t>
            </a:r>
          </a:p>
          <a:p>
            <a:r>
              <a:rPr lang="hu-HU" dirty="0" smtClean="0"/>
              <a:t>agrees to pay a fixed-rate interest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0478" y="2825579"/>
            <a:ext cx="3903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RECEIVER</a:t>
            </a:r>
          </a:p>
          <a:p>
            <a:r>
              <a:rPr lang="hu-HU" dirty="0" smtClean="0"/>
              <a:t>agrees </a:t>
            </a:r>
            <a:r>
              <a:rPr lang="hu-HU" dirty="0"/>
              <a:t>to pay floating-rate interest</a:t>
            </a:r>
          </a:p>
          <a:p>
            <a:endParaRPr lang="hu-HU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66804" y="4234248"/>
            <a:ext cx="0" cy="21583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77334" y="6170139"/>
            <a:ext cx="53134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0220" y="386491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Rate(t)</a:t>
            </a:r>
            <a:endParaRPr lang="hu-H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972992" y="5985473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</a:t>
            </a:r>
            <a:endParaRPr lang="hu-HU" b="1" dirty="0"/>
          </a:p>
        </p:txBody>
      </p:sp>
      <p:sp>
        <p:nvSpPr>
          <p:cNvPr id="12" name="Oval 11"/>
          <p:cNvSpPr/>
          <p:nvPr/>
        </p:nvSpPr>
        <p:spPr>
          <a:xfrm>
            <a:off x="1226686" y="4677714"/>
            <a:ext cx="116707" cy="1167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4713710" y="4896525"/>
            <a:ext cx="42851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receiver benefits if interest rate falls: payer</a:t>
            </a:r>
          </a:p>
          <a:p>
            <a:r>
              <a:rPr lang="hu-HU" sz="1600" dirty="0"/>
              <a:t>p</a:t>
            </a:r>
            <a:r>
              <a:rPr lang="hu-HU" sz="1600" dirty="0" smtClean="0"/>
              <a:t>ays the difference between fixed rate and</a:t>
            </a:r>
          </a:p>
          <a:p>
            <a:r>
              <a:rPr lang="hu-HU" sz="1600" dirty="0"/>
              <a:t>t</a:t>
            </a:r>
            <a:r>
              <a:rPr lang="hu-HU" sz="1600" dirty="0" smtClean="0"/>
              <a:t>he floating rate !!!</a:t>
            </a:r>
            <a:endParaRPr lang="hu-HU" sz="1600" dirty="0"/>
          </a:p>
        </p:txBody>
      </p:sp>
      <p:sp>
        <p:nvSpPr>
          <p:cNvPr id="14" name="Oval 13"/>
          <p:cNvSpPr/>
          <p:nvPr/>
        </p:nvSpPr>
        <p:spPr>
          <a:xfrm>
            <a:off x="4369421" y="4684243"/>
            <a:ext cx="116707" cy="1167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343393" y="4742597"/>
            <a:ext cx="3017790" cy="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427774" y="4866861"/>
            <a:ext cx="0" cy="4784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27774" y="5345339"/>
            <a:ext cx="0" cy="5183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1276865" y="4761470"/>
            <a:ext cx="3155092" cy="1285103"/>
          </a:xfrm>
          <a:custGeom>
            <a:avLst/>
            <a:gdLst>
              <a:gd name="connsiteX0" fmla="*/ 0 w 3155092"/>
              <a:gd name="connsiteY0" fmla="*/ 0 h 1285103"/>
              <a:gd name="connsiteX1" fmla="*/ 82378 w 3155092"/>
              <a:gd name="connsiteY1" fmla="*/ 263611 h 1285103"/>
              <a:gd name="connsiteX2" fmla="*/ 214184 w 3155092"/>
              <a:gd name="connsiteY2" fmla="*/ 131806 h 1285103"/>
              <a:gd name="connsiteX3" fmla="*/ 337751 w 3155092"/>
              <a:gd name="connsiteY3" fmla="*/ 230660 h 1285103"/>
              <a:gd name="connsiteX4" fmla="*/ 510746 w 3155092"/>
              <a:gd name="connsiteY4" fmla="*/ 453081 h 1285103"/>
              <a:gd name="connsiteX5" fmla="*/ 667265 w 3155092"/>
              <a:gd name="connsiteY5" fmla="*/ 634314 h 1285103"/>
              <a:gd name="connsiteX6" fmla="*/ 939113 w 3155092"/>
              <a:gd name="connsiteY6" fmla="*/ 535460 h 1285103"/>
              <a:gd name="connsiteX7" fmla="*/ 963827 w 3155092"/>
              <a:gd name="connsiteY7" fmla="*/ 444844 h 1285103"/>
              <a:gd name="connsiteX8" fmla="*/ 1079157 w 3155092"/>
              <a:gd name="connsiteY8" fmla="*/ 321276 h 1285103"/>
              <a:gd name="connsiteX9" fmla="*/ 1128584 w 3155092"/>
              <a:gd name="connsiteY9" fmla="*/ 453081 h 1285103"/>
              <a:gd name="connsiteX10" fmla="*/ 1153297 w 3155092"/>
              <a:gd name="connsiteY10" fmla="*/ 683741 h 1285103"/>
              <a:gd name="connsiteX11" fmla="*/ 1210962 w 3155092"/>
              <a:gd name="connsiteY11" fmla="*/ 848498 h 1285103"/>
              <a:gd name="connsiteX12" fmla="*/ 1235676 w 3155092"/>
              <a:gd name="connsiteY12" fmla="*/ 955589 h 1285103"/>
              <a:gd name="connsiteX13" fmla="*/ 1334530 w 3155092"/>
              <a:gd name="connsiteY13" fmla="*/ 939114 h 1285103"/>
              <a:gd name="connsiteX14" fmla="*/ 1482811 w 3155092"/>
              <a:gd name="connsiteY14" fmla="*/ 832022 h 1285103"/>
              <a:gd name="connsiteX15" fmla="*/ 1664043 w 3155092"/>
              <a:gd name="connsiteY15" fmla="*/ 881449 h 1285103"/>
              <a:gd name="connsiteX16" fmla="*/ 1804086 w 3155092"/>
              <a:gd name="connsiteY16" fmla="*/ 963827 h 1285103"/>
              <a:gd name="connsiteX17" fmla="*/ 1878227 w 3155092"/>
              <a:gd name="connsiteY17" fmla="*/ 972065 h 1285103"/>
              <a:gd name="connsiteX18" fmla="*/ 1960605 w 3155092"/>
              <a:gd name="connsiteY18" fmla="*/ 708454 h 1285103"/>
              <a:gd name="connsiteX19" fmla="*/ 2034746 w 3155092"/>
              <a:gd name="connsiteY19" fmla="*/ 477795 h 1285103"/>
              <a:gd name="connsiteX20" fmla="*/ 2034746 w 3155092"/>
              <a:gd name="connsiteY20" fmla="*/ 477795 h 1285103"/>
              <a:gd name="connsiteX21" fmla="*/ 2166551 w 3155092"/>
              <a:gd name="connsiteY21" fmla="*/ 659027 h 1285103"/>
              <a:gd name="connsiteX22" fmla="*/ 2207740 w 3155092"/>
              <a:gd name="connsiteY22" fmla="*/ 939114 h 1285103"/>
              <a:gd name="connsiteX23" fmla="*/ 2215978 w 3155092"/>
              <a:gd name="connsiteY23" fmla="*/ 1013254 h 1285103"/>
              <a:gd name="connsiteX24" fmla="*/ 2240692 w 3155092"/>
              <a:gd name="connsiteY24" fmla="*/ 1128584 h 1285103"/>
              <a:gd name="connsiteX25" fmla="*/ 2281881 w 3155092"/>
              <a:gd name="connsiteY25" fmla="*/ 1210962 h 1285103"/>
              <a:gd name="connsiteX26" fmla="*/ 2323070 w 3155092"/>
              <a:gd name="connsiteY26" fmla="*/ 1285103 h 1285103"/>
              <a:gd name="connsiteX27" fmla="*/ 2331308 w 3155092"/>
              <a:gd name="connsiteY27" fmla="*/ 1136822 h 1285103"/>
              <a:gd name="connsiteX28" fmla="*/ 2364259 w 3155092"/>
              <a:gd name="connsiteY28" fmla="*/ 1021492 h 1285103"/>
              <a:gd name="connsiteX29" fmla="*/ 2397211 w 3155092"/>
              <a:gd name="connsiteY29" fmla="*/ 922638 h 1285103"/>
              <a:gd name="connsiteX30" fmla="*/ 2438400 w 3155092"/>
              <a:gd name="connsiteY30" fmla="*/ 873211 h 1285103"/>
              <a:gd name="connsiteX31" fmla="*/ 2496065 w 3155092"/>
              <a:gd name="connsiteY31" fmla="*/ 906162 h 1285103"/>
              <a:gd name="connsiteX32" fmla="*/ 2578443 w 3155092"/>
              <a:gd name="connsiteY32" fmla="*/ 1112108 h 1285103"/>
              <a:gd name="connsiteX33" fmla="*/ 2611394 w 3155092"/>
              <a:gd name="connsiteY33" fmla="*/ 1252152 h 1285103"/>
              <a:gd name="connsiteX34" fmla="*/ 2611394 w 3155092"/>
              <a:gd name="connsiteY34" fmla="*/ 1252152 h 1285103"/>
              <a:gd name="connsiteX35" fmla="*/ 2702011 w 3155092"/>
              <a:gd name="connsiteY35" fmla="*/ 1276865 h 1285103"/>
              <a:gd name="connsiteX36" fmla="*/ 2875005 w 3155092"/>
              <a:gd name="connsiteY36" fmla="*/ 1112108 h 1285103"/>
              <a:gd name="connsiteX37" fmla="*/ 3039762 w 3155092"/>
              <a:gd name="connsiteY37" fmla="*/ 1136822 h 1285103"/>
              <a:gd name="connsiteX38" fmla="*/ 3113903 w 3155092"/>
              <a:gd name="connsiteY38" fmla="*/ 1260389 h 1285103"/>
              <a:gd name="connsiteX39" fmla="*/ 3130378 w 3155092"/>
              <a:gd name="connsiteY39" fmla="*/ 1260389 h 1285103"/>
              <a:gd name="connsiteX40" fmla="*/ 3155092 w 3155092"/>
              <a:gd name="connsiteY40" fmla="*/ 1285103 h 1285103"/>
              <a:gd name="connsiteX41" fmla="*/ 3155092 w 3155092"/>
              <a:gd name="connsiteY41" fmla="*/ 1285103 h 1285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155092" h="1285103">
                <a:moveTo>
                  <a:pt x="0" y="0"/>
                </a:moveTo>
                <a:lnTo>
                  <a:pt x="82378" y="263611"/>
                </a:lnTo>
                <a:lnTo>
                  <a:pt x="214184" y="131806"/>
                </a:lnTo>
                <a:lnTo>
                  <a:pt x="337751" y="230660"/>
                </a:lnTo>
                <a:lnTo>
                  <a:pt x="510746" y="453081"/>
                </a:lnTo>
                <a:lnTo>
                  <a:pt x="667265" y="634314"/>
                </a:lnTo>
                <a:lnTo>
                  <a:pt x="939113" y="535460"/>
                </a:lnTo>
                <a:lnTo>
                  <a:pt x="963827" y="444844"/>
                </a:lnTo>
                <a:lnTo>
                  <a:pt x="1079157" y="321276"/>
                </a:lnTo>
                <a:lnTo>
                  <a:pt x="1128584" y="453081"/>
                </a:lnTo>
                <a:lnTo>
                  <a:pt x="1153297" y="683741"/>
                </a:lnTo>
                <a:lnTo>
                  <a:pt x="1210962" y="848498"/>
                </a:lnTo>
                <a:lnTo>
                  <a:pt x="1235676" y="955589"/>
                </a:lnTo>
                <a:lnTo>
                  <a:pt x="1334530" y="939114"/>
                </a:lnTo>
                <a:lnTo>
                  <a:pt x="1482811" y="832022"/>
                </a:lnTo>
                <a:lnTo>
                  <a:pt x="1664043" y="881449"/>
                </a:lnTo>
                <a:lnTo>
                  <a:pt x="1804086" y="963827"/>
                </a:lnTo>
                <a:lnTo>
                  <a:pt x="1878227" y="972065"/>
                </a:lnTo>
                <a:lnTo>
                  <a:pt x="1960605" y="708454"/>
                </a:lnTo>
                <a:lnTo>
                  <a:pt x="2034746" y="477795"/>
                </a:lnTo>
                <a:lnTo>
                  <a:pt x="2034746" y="477795"/>
                </a:lnTo>
                <a:lnTo>
                  <a:pt x="2166551" y="659027"/>
                </a:lnTo>
                <a:lnTo>
                  <a:pt x="2207740" y="939114"/>
                </a:lnTo>
                <a:lnTo>
                  <a:pt x="2215978" y="1013254"/>
                </a:lnTo>
                <a:lnTo>
                  <a:pt x="2240692" y="1128584"/>
                </a:lnTo>
                <a:lnTo>
                  <a:pt x="2281881" y="1210962"/>
                </a:lnTo>
                <a:lnTo>
                  <a:pt x="2323070" y="1285103"/>
                </a:lnTo>
                <a:lnTo>
                  <a:pt x="2331308" y="1136822"/>
                </a:lnTo>
                <a:lnTo>
                  <a:pt x="2364259" y="1021492"/>
                </a:lnTo>
                <a:lnTo>
                  <a:pt x="2397211" y="922638"/>
                </a:lnTo>
                <a:lnTo>
                  <a:pt x="2438400" y="873211"/>
                </a:lnTo>
                <a:lnTo>
                  <a:pt x="2496065" y="906162"/>
                </a:lnTo>
                <a:lnTo>
                  <a:pt x="2578443" y="1112108"/>
                </a:lnTo>
                <a:lnTo>
                  <a:pt x="2611394" y="1252152"/>
                </a:lnTo>
                <a:lnTo>
                  <a:pt x="2611394" y="1252152"/>
                </a:lnTo>
                <a:lnTo>
                  <a:pt x="2702011" y="1276865"/>
                </a:lnTo>
                <a:lnTo>
                  <a:pt x="2875005" y="1112108"/>
                </a:lnTo>
                <a:lnTo>
                  <a:pt x="3039762" y="1136822"/>
                </a:lnTo>
                <a:lnTo>
                  <a:pt x="3113903" y="1260389"/>
                </a:lnTo>
                <a:lnTo>
                  <a:pt x="3130378" y="1260389"/>
                </a:lnTo>
                <a:lnTo>
                  <a:pt x="3155092" y="1285103"/>
                </a:lnTo>
                <a:lnTo>
                  <a:pt x="3155092" y="1285103"/>
                </a:lnTo>
              </a:path>
            </a:pathLst>
          </a:cu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1226686" y="4675304"/>
            <a:ext cx="116707" cy="1167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1915634" y="3505900"/>
            <a:ext cx="7989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they agree to make payments to each other according to the rise and fall</a:t>
            </a:r>
          </a:p>
          <a:p>
            <a:r>
              <a:rPr lang="hu-HU" dirty="0"/>
              <a:t>	</a:t>
            </a:r>
            <a:r>
              <a:rPr lang="hu-HU" dirty="0" smtClean="0"/>
              <a:t>of the floating interest rate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5621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Derivatives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73427" y="1680519"/>
            <a:ext cx="779251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3.) Options: </a:t>
            </a:r>
            <a:r>
              <a:rPr lang="hu-HU" dirty="0" smtClean="0"/>
              <a:t>it is very similar to future contracts</a:t>
            </a:r>
          </a:p>
          <a:p>
            <a:r>
              <a:rPr lang="hu-HU" dirty="0"/>
              <a:t>	</a:t>
            </a:r>
            <a:r>
              <a:rPr lang="hu-HU" dirty="0" smtClean="0"/>
              <a:t>For future contracts, the holder of the contract is </a:t>
            </a:r>
            <a:r>
              <a:rPr lang="hu-HU" i="1" dirty="0" smtClean="0"/>
              <a:t>obliged</a:t>
            </a:r>
          </a:p>
          <a:p>
            <a:r>
              <a:rPr lang="hu-HU" dirty="0"/>
              <a:t>	</a:t>
            </a:r>
            <a:r>
              <a:rPr lang="hu-HU" dirty="0" smtClean="0"/>
              <a:t>to trade the maturity of the contract </a:t>
            </a:r>
          </a:p>
          <a:p>
            <a:endParaRPr lang="hu-HU" dirty="0"/>
          </a:p>
          <a:p>
            <a:r>
              <a:rPr lang="hu-HU" dirty="0" smtClean="0"/>
              <a:t>	For options: the option gives the holder the </a:t>
            </a:r>
            <a:r>
              <a:rPr lang="hu-HU" i="1" dirty="0" smtClean="0"/>
              <a:t>right</a:t>
            </a:r>
            <a:r>
              <a:rPr lang="hu-HU" dirty="0" smtClean="0"/>
              <a:t> to trade in the</a:t>
            </a:r>
          </a:p>
          <a:p>
            <a:r>
              <a:rPr lang="hu-HU" dirty="0"/>
              <a:t>	</a:t>
            </a:r>
            <a:r>
              <a:rPr lang="hu-HU" dirty="0" smtClean="0"/>
              <a:t>future at a previously agreed price</a:t>
            </a:r>
          </a:p>
          <a:p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b="1" dirty="0" smtClean="0"/>
              <a:t>BUT NO OBLIGATIONS AT ALL !!!</a:t>
            </a:r>
          </a:p>
          <a:p>
            <a:r>
              <a:rPr lang="hu-HU" b="1" dirty="0"/>
              <a:t>	</a:t>
            </a:r>
            <a:r>
              <a:rPr lang="hu-HU" b="1" dirty="0" smtClean="0"/>
              <a:t>	</a:t>
            </a:r>
          </a:p>
          <a:p>
            <a:r>
              <a:rPr lang="hu-HU" b="1" dirty="0"/>
              <a:t>	 </a:t>
            </a:r>
            <a:r>
              <a:rPr lang="hu-HU" b="1" dirty="0" smtClean="0"/>
              <a:t>  ~ </a:t>
            </a:r>
            <a:r>
              <a:rPr lang="hu-HU" dirty="0" smtClean="0"/>
              <a:t>so it the stock falls, we do not have to buy it after all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5161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Derivatives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73427" y="1680519"/>
            <a:ext cx="77925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3.) Options: </a:t>
            </a:r>
            <a:r>
              <a:rPr lang="hu-HU" dirty="0" smtClean="0"/>
              <a:t>it is very similar to future contracts</a:t>
            </a:r>
          </a:p>
          <a:p>
            <a:r>
              <a:rPr lang="hu-HU" dirty="0"/>
              <a:t>	</a:t>
            </a:r>
            <a:r>
              <a:rPr lang="hu-HU" dirty="0" smtClean="0"/>
              <a:t>For future contracts, the holder of the contract is </a:t>
            </a:r>
            <a:r>
              <a:rPr lang="hu-HU" i="1" dirty="0" smtClean="0"/>
              <a:t>obliged</a:t>
            </a:r>
          </a:p>
          <a:p>
            <a:r>
              <a:rPr lang="hu-HU" dirty="0"/>
              <a:t>	</a:t>
            </a:r>
            <a:r>
              <a:rPr lang="hu-HU" dirty="0" smtClean="0"/>
              <a:t>to trade the maturity of the contract </a:t>
            </a:r>
          </a:p>
          <a:p>
            <a:endParaRPr lang="hu-HU" dirty="0"/>
          </a:p>
          <a:p>
            <a:r>
              <a:rPr lang="hu-HU" dirty="0" smtClean="0"/>
              <a:t>	For options: the option gives the holder the </a:t>
            </a:r>
            <a:r>
              <a:rPr lang="hu-HU" i="1" dirty="0" smtClean="0"/>
              <a:t>right</a:t>
            </a:r>
            <a:r>
              <a:rPr lang="hu-HU" dirty="0" smtClean="0"/>
              <a:t> to trade in the</a:t>
            </a:r>
          </a:p>
          <a:p>
            <a:r>
              <a:rPr lang="hu-HU" dirty="0"/>
              <a:t>	</a:t>
            </a:r>
            <a:r>
              <a:rPr lang="hu-HU" dirty="0" smtClean="0"/>
              <a:t>future at a previously agreed price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endParaRPr lang="hu-HU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721707" y="4020064"/>
            <a:ext cx="0" cy="21583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532237" y="5955955"/>
            <a:ext cx="53134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05123" y="3650732"/>
            <a:ext cx="10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Value(t)</a:t>
            </a:r>
            <a:endParaRPr lang="hu-H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827895" y="5771289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</a:t>
            </a:r>
            <a:endParaRPr lang="hu-HU" b="1" dirty="0"/>
          </a:p>
        </p:txBody>
      </p:sp>
      <p:sp>
        <p:nvSpPr>
          <p:cNvPr id="13" name="Freeform 12"/>
          <p:cNvSpPr/>
          <p:nvPr/>
        </p:nvSpPr>
        <p:spPr>
          <a:xfrm>
            <a:off x="2133598" y="4477949"/>
            <a:ext cx="3402227" cy="1293340"/>
          </a:xfrm>
          <a:custGeom>
            <a:avLst/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2081589" y="5740396"/>
            <a:ext cx="116707" cy="1167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5216086" y="5740389"/>
            <a:ext cx="116707" cy="1167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190058" y="5798743"/>
            <a:ext cx="3017790" cy="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40207" y="577128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</a:t>
            </a:r>
            <a:endParaRPr lang="hu-HU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274439" y="4646141"/>
            <a:ext cx="0" cy="47847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274439" y="5124619"/>
            <a:ext cx="0" cy="5183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35825" y="4894126"/>
            <a:ext cx="2746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investor makes a profit because</a:t>
            </a:r>
          </a:p>
          <a:p>
            <a:r>
              <a:rPr lang="hu-HU" sz="1400" dirty="0" smtClean="0"/>
              <a:t>the actual price is higher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129758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Derivatives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73427" y="1680519"/>
            <a:ext cx="77925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3.) Options: </a:t>
            </a:r>
            <a:r>
              <a:rPr lang="hu-HU" dirty="0" smtClean="0"/>
              <a:t>it is very similar to future contracts</a:t>
            </a:r>
          </a:p>
          <a:p>
            <a:r>
              <a:rPr lang="hu-HU" dirty="0"/>
              <a:t>	</a:t>
            </a:r>
            <a:r>
              <a:rPr lang="hu-HU" dirty="0" smtClean="0"/>
              <a:t>For future contracts, the holder of the contract is </a:t>
            </a:r>
            <a:r>
              <a:rPr lang="hu-HU" i="1" dirty="0" smtClean="0"/>
              <a:t>obliged</a:t>
            </a:r>
          </a:p>
          <a:p>
            <a:r>
              <a:rPr lang="hu-HU" dirty="0"/>
              <a:t>	</a:t>
            </a:r>
            <a:r>
              <a:rPr lang="hu-HU" dirty="0" smtClean="0"/>
              <a:t>to trade the maturity of the contract </a:t>
            </a:r>
          </a:p>
          <a:p>
            <a:endParaRPr lang="hu-HU" dirty="0"/>
          </a:p>
          <a:p>
            <a:r>
              <a:rPr lang="hu-HU" dirty="0" smtClean="0"/>
              <a:t>	For options: the option gives the holder the </a:t>
            </a:r>
            <a:r>
              <a:rPr lang="hu-HU" i="1" dirty="0" smtClean="0"/>
              <a:t>right</a:t>
            </a:r>
            <a:r>
              <a:rPr lang="hu-HU" dirty="0" smtClean="0"/>
              <a:t> to trade in the</a:t>
            </a:r>
          </a:p>
          <a:p>
            <a:r>
              <a:rPr lang="hu-HU" dirty="0"/>
              <a:t>	</a:t>
            </a:r>
            <a:r>
              <a:rPr lang="hu-HU" dirty="0" smtClean="0"/>
              <a:t>future at a previously agreed price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5441520" y="4744130"/>
            <a:ext cx="30652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investor does not buy the stock </a:t>
            </a:r>
          </a:p>
          <a:p>
            <a:r>
              <a:rPr lang="hu-HU" sz="1400" dirty="0" smtClean="0"/>
              <a:t>because option is just the right not </a:t>
            </a:r>
          </a:p>
          <a:p>
            <a:r>
              <a:rPr lang="hu-HU" sz="1400" dirty="0"/>
              <a:t>t</a:t>
            </a:r>
            <a:r>
              <a:rPr lang="hu-HU" sz="1400" dirty="0" smtClean="0"/>
              <a:t>he obligation to buy !!!</a:t>
            </a:r>
            <a:endParaRPr lang="hu-HU" sz="1400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729945" y="4020064"/>
            <a:ext cx="0" cy="21583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540475" y="5955955"/>
            <a:ext cx="53134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13361" y="3650732"/>
            <a:ext cx="10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Value(t)</a:t>
            </a:r>
            <a:endParaRPr lang="hu-HU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836133" y="5771289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</a:t>
            </a:r>
            <a:endParaRPr lang="hu-HU" b="1" dirty="0"/>
          </a:p>
        </p:txBody>
      </p:sp>
      <p:sp>
        <p:nvSpPr>
          <p:cNvPr id="36" name="Oval 35"/>
          <p:cNvSpPr/>
          <p:nvPr/>
        </p:nvSpPr>
        <p:spPr>
          <a:xfrm>
            <a:off x="2015685" y="5353219"/>
            <a:ext cx="116707" cy="1167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/>
          <p:cNvSpPr/>
          <p:nvPr/>
        </p:nvSpPr>
        <p:spPr>
          <a:xfrm>
            <a:off x="5150182" y="5353212"/>
            <a:ext cx="116707" cy="1167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2124154" y="5411566"/>
            <a:ext cx="3017790" cy="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74303" y="538411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</a:t>
            </a:r>
            <a:endParaRPr lang="hu-HU" b="1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5208535" y="5478171"/>
            <a:ext cx="0" cy="1736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98074" y="5601727"/>
            <a:ext cx="10461" cy="2718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41"/>
          <p:cNvSpPr/>
          <p:nvPr/>
        </p:nvSpPr>
        <p:spPr>
          <a:xfrm>
            <a:off x="2092409" y="4308389"/>
            <a:ext cx="3138616" cy="1598141"/>
          </a:xfrm>
          <a:custGeom>
            <a:avLst/>
            <a:gdLst>
              <a:gd name="connsiteX0" fmla="*/ 0 w 3138616"/>
              <a:gd name="connsiteY0" fmla="*/ 1079157 h 1598141"/>
              <a:gd name="connsiteX1" fmla="*/ 115329 w 3138616"/>
              <a:gd name="connsiteY1" fmla="*/ 963827 h 1598141"/>
              <a:gd name="connsiteX2" fmla="*/ 436605 w 3138616"/>
              <a:gd name="connsiteY2" fmla="*/ 724930 h 1598141"/>
              <a:gd name="connsiteX3" fmla="*/ 453081 w 3138616"/>
              <a:gd name="connsiteY3" fmla="*/ 897925 h 1598141"/>
              <a:gd name="connsiteX4" fmla="*/ 683740 w 3138616"/>
              <a:gd name="connsiteY4" fmla="*/ 823784 h 1598141"/>
              <a:gd name="connsiteX5" fmla="*/ 881448 w 3138616"/>
              <a:gd name="connsiteY5" fmla="*/ 461319 h 1598141"/>
              <a:gd name="connsiteX6" fmla="*/ 1054443 w 3138616"/>
              <a:gd name="connsiteY6" fmla="*/ 156519 h 1598141"/>
              <a:gd name="connsiteX7" fmla="*/ 1153297 w 3138616"/>
              <a:gd name="connsiteY7" fmla="*/ 304800 h 1598141"/>
              <a:gd name="connsiteX8" fmla="*/ 1235675 w 3138616"/>
              <a:gd name="connsiteY8" fmla="*/ 518984 h 1598141"/>
              <a:gd name="connsiteX9" fmla="*/ 1392194 w 3138616"/>
              <a:gd name="connsiteY9" fmla="*/ 230660 h 1598141"/>
              <a:gd name="connsiteX10" fmla="*/ 1474573 w 3138616"/>
              <a:gd name="connsiteY10" fmla="*/ 0 h 1598141"/>
              <a:gd name="connsiteX11" fmla="*/ 1713470 w 3138616"/>
              <a:gd name="connsiteY11" fmla="*/ 16476 h 1598141"/>
              <a:gd name="connsiteX12" fmla="*/ 1804086 w 3138616"/>
              <a:gd name="connsiteY12" fmla="*/ 238897 h 1598141"/>
              <a:gd name="connsiteX13" fmla="*/ 1878227 w 3138616"/>
              <a:gd name="connsiteY13" fmla="*/ 543697 h 1598141"/>
              <a:gd name="connsiteX14" fmla="*/ 1952367 w 3138616"/>
              <a:gd name="connsiteY14" fmla="*/ 436606 h 1598141"/>
              <a:gd name="connsiteX15" fmla="*/ 2001794 w 3138616"/>
              <a:gd name="connsiteY15" fmla="*/ 691979 h 1598141"/>
              <a:gd name="connsiteX16" fmla="*/ 2125362 w 3138616"/>
              <a:gd name="connsiteY16" fmla="*/ 848497 h 1598141"/>
              <a:gd name="connsiteX17" fmla="*/ 2273643 w 3138616"/>
              <a:gd name="connsiteY17" fmla="*/ 708454 h 1598141"/>
              <a:gd name="connsiteX18" fmla="*/ 2347783 w 3138616"/>
              <a:gd name="connsiteY18" fmla="*/ 477795 h 1598141"/>
              <a:gd name="connsiteX19" fmla="*/ 2446637 w 3138616"/>
              <a:gd name="connsiteY19" fmla="*/ 642552 h 1598141"/>
              <a:gd name="connsiteX20" fmla="*/ 2743200 w 3138616"/>
              <a:gd name="connsiteY20" fmla="*/ 963827 h 1598141"/>
              <a:gd name="connsiteX21" fmla="*/ 2743200 w 3138616"/>
              <a:gd name="connsiteY21" fmla="*/ 1070919 h 1598141"/>
              <a:gd name="connsiteX22" fmla="*/ 2850292 w 3138616"/>
              <a:gd name="connsiteY22" fmla="*/ 1449860 h 1598141"/>
              <a:gd name="connsiteX23" fmla="*/ 2932670 w 3138616"/>
              <a:gd name="connsiteY23" fmla="*/ 1548714 h 1598141"/>
              <a:gd name="connsiteX24" fmla="*/ 3105665 w 3138616"/>
              <a:gd name="connsiteY24" fmla="*/ 1565189 h 1598141"/>
              <a:gd name="connsiteX25" fmla="*/ 3138616 w 3138616"/>
              <a:gd name="connsiteY25" fmla="*/ 1598141 h 15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138616" h="1598141">
                <a:moveTo>
                  <a:pt x="0" y="1079157"/>
                </a:moveTo>
                <a:lnTo>
                  <a:pt x="115329" y="963827"/>
                </a:lnTo>
                <a:lnTo>
                  <a:pt x="436605" y="724930"/>
                </a:lnTo>
                <a:lnTo>
                  <a:pt x="453081" y="897925"/>
                </a:lnTo>
                <a:lnTo>
                  <a:pt x="683740" y="823784"/>
                </a:lnTo>
                <a:lnTo>
                  <a:pt x="881448" y="461319"/>
                </a:lnTo>
                <a:lnTo>
                  <a:pt x="1054443" y="156519"/>
                </a:lnTo>
                <a:lnTo>
                  <a:pt x="1153297" y="304800"/>
                </a:lnTo>
                <a:lnTo>
                  <a:pt x="1235675" y="518984"/>
                </a:lnTo>
                <a:lnTo>
                  <a:pt x="1392194" y="230660"/>
                </a:lnTo>
                <a:lnTo>
                  <a:pt x="1474573" y="0"/>
                </a:lnTo>
                <a:lnTo>
                  <a:pt x="1713470" y="16476"/>
                </a:lnTo>
                <a:lnTo>
                  <a:pt x="1804086" y="238897"/>
                </a:lnTo>
                <a:lnTo>
                  <a:pt x="1878227" y="543697"/>
                </a:lnTo>
                <a:lnTo>
                  <a:pt x="1952367" y="436606"/>
                </a:lnTo>
                <a:lnTo>
                  <a:pt x="2001794" y="691979"/>
                </a:lnTo>
                <a:lnTo>
                  <a:pt x="2125362" y="848497"/>
                </a:lnTo>
                <a:lnTo>
                  <a:pt x="2273643" y="708454"/>
                </a:lnTo>
                <a:lnTo>
                  <a:pt x="2347783" y="477795"/>
                </a:lnTo>
                <a:lnTo>
                  <a:pt x="2446637" y="642552"/>
                </a:lnTo>
                <a:lnTo>
                  <a:pt x="2743200" y="963827"/>
                </a:lnTo>
                <a:lnTo>
                  <a:pt x="2743200" y="1070919"/>
                </a:lnTo>
                <a:lnTo>
                  <a:pt x="2850292" y="1449860"/>
                </a:lnTo>
                <a:lnTo>
                  <a:pt x="2932670" y="1548714"/>
                </a:lnTo>
                <a:lnTo>
                  <a:pt x="3105665" y="1565189"/>
                </a:lnTo>
                <a:lnTo>
                  <a:pt x="3138616" y="1598141"/>
                </a:lnTo>
              </a:path>
            </a:pathLst>
          </a:cu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708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Derivatives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73427" y="1680519"/>
            <a:ext cx="77925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3.) Options: </a:t>
            </a:r>
            <a:r>
              <a:rPr lang="hu-HU" dirty="0" smtClean="0"/>
              <a:t>it is very similar to future contracts</a:t>
            </a:r>
          </a:p>
          <a:p>
            <a:r>
              <a:rPr lang="hu-HU" dirty="0"/>
              <a:t>	</a:t>
            </a:r>
            <a:r>
              <a:rPr lang="hu-HU" dirty="0" smtClean="0"/>
              <a:t>For future contracts, the holder of the contract is </a:t>
            </a:r>
            <a:r>
              <a:rPr lang="hu-HU" i="1" dirty="0" smtClean="0"/>
              <a:t>obliged</a:t>
            </a:r>
          </a:p>
          <a:p>
            <a:r>
              <a:rPr lang="hu-HU" dirty="0"/>
              <a:t>	</a:t>
            </a:r>
            <a:r>
              <a:rPr lang="hu-HU" dirty="0" smtClean="0"/>
              <a:t>to trade the maturity of the contract </a:t>
            </a:r>
          </a:p>
          <a:p>
            <a:endParaRPr lang="hu-HU" dirty="0"/>
          </a:p>
          <a:p>
            <a:r>
              <a:rPr lang="hu-HU" dirty="0" smtClean="0"/>
              <a:t>	For options: the option gives the holder the </a:t>
            </a:r>
            <a:r>
              <a:rPr lang="hu-HU" i="1" dirty="0" smtClean="0"/>
              <a:t>right</a:t>
            </a:r>
            <a:r>
              <a:rPr lang="hu-HU" dirty="0" smtClean="0"/>
              <a:t> to trade in the</a:t>
            </a:r>
          </a:p>
          <a:p>
            <a:r>
              <a:rPr lang="hu-HU" dirty="0"/>
              <a:t>	</a:t>
            </a:r>
            <a:r>
              <a:rPr lang="hu-HU" dirty="0" smtClean="0"/>
              <a:t>future at a previously agreed price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endParaRPr lang="hu-HU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729945" y="4020064"/>
            <a:ext cx="0" cy="21583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540475" y="5955955"/>
            <a:ext cx="53134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13361" y="3650732"/>
            <a:ext cx="10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Value(t)</a:t>
            </a:r>
            <a:endParaRPr lang="hu-H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836133" y="5771289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</a:t>
            </a:r>
            <a:endParaRPr lang="hu-HU" b="1" dirty="0"/>
          </a:p>
        </p:txBody>
      </p:sp>
      <p:sp>
        <p:nvSpPr>
          <p:cNvPr id="14" name="Oval 13"/>
          <p:cNvSpPr/>
          <p:nvPr/>
        </p:nvSpPr>
        <p:spPr>
          <a:xfrm>
            <a:off x="2015685" y="5353219"/>
            <a:ext cx="116707" cy="1167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5150182" y="5353212"/>
            <a:ext cx="116707" cy="1167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124154" y="5411566"/>
            <a:ext cx="3017790" cy="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74303" y="538411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</a:t>
            </a:r>
            <a:endParaRPr lang="hu-HU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208535" y="5478171"/>
            <a:ext cx="0" cy="1736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198074" y="5601727"/>
            <a:ext cx="10461" cy="2718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2092409" y="4308389"/>
            <a:ext cx="3138616" cy="1598141"/>
          </a:xfrm>
          <a:custGeom>
            <a:avLst/>
            <a:gdLst>
              <a:gd name="connsiteX0" fmla="*/ 0 w 3138616"/>
              <a:gd name="connsiteY0" fmla="*/ 1079157 h 1598141"/>
              <a:gd name="connsiteX1" fmla="*/ 115329 w 3138616"/>
              <a:gd name="connsiteY1" fmla="*/ 963827 h 1598141"/>
              <a:gd name="connsiteX2" fmla="*/ 436605 w 3138616"/>
              <a:gd name="connsiteY2" fmla="*/ 724930 h 1598141"/>
              <a:gd name="connsiteX3" fmla="*/ 453081 w 3138616"/>
              <a:gd name="connsiteY3" fmla="*/ 897925 h 1598141"/>
              <a:gd name="connsiteX4" fmla="*/ 683740 w 3138616"/>
              <a:gd name="connsiteY4" fmla="*/ 823784 h 1598141"/>
              <a:gd name="connsiteX5" fmla="*/ 881448 w 3138616"/>
              <a:gd name="connsiteY5" fmla="*/ 461319 h 1598141"/>
              <a:gd name="connsiteX6" fmla="*/ 1054443 w 3138616"/>
              <a:gd name="connsiteY6" fmla="*/ 156519 h 1598141"/>
              <a:gd name="connsiteX7" fmla="*/ 1153297 w 3138616"/>
              <a:gd name="connsiteY7" fmla="*/ 304800 h 1598141"/>
              <a:gd name="connsiteX8" fmla="*/ 1235675 w 3138616"/>
              <a:gd name="connsiteY8" fmla="*/ 518984 h 1598141"/>
              <a:gd name="connsiteX9" fmla="*/ 1392194 w 3138616"/>
              <a:gd name="connsiteY9" fmla="*/ 230660 h 1598141"/>
              <a:gd name="connsiteX10" fmla="*/ 1474573 w 3138616"/>
              <a:gd name="connsiteY10" fmla="*/ 0 h 1598141"/>
              <a:gd name="connsiteX11" fmla="*/ 1713470 w 3138616"/>
              <a:gd name="connsiteY11" fmla="*/ 16476 h 1598141"/>
              <a:gd name="connsiteX12" fmla="*/ 1804086 w 3138616"/>
              <a:gd name="connsiteY12" fmla="*/ 238897 h 1598141"/>
              <a:gd name="connsiteX13" fmla="*/ 1878227 w 3138616"/>
              <a:gd name="connsiteY13" fmla="*/ 543697 h 1598141"/>
              <a:gd name="connsiteX14" fmla="*/ 1952367 w 3138616"/>
              <a:gd name="connsiteY14" fmla="*/ 436606 h 1598141"/>
              <a:gd name="connsiteX15" fmla="*/ 2001794 w 3138616"/>
              <a:gd name="connsiteY15" fmla="*/ 691979 h 1598141"/>
              <a:gd name="connsiteX16" fmla="*/ 2125362 w 3138616"/>
              <a:gd name="connsiteY16" fmla="*/ 848497 h 1598141"/>
              <a:gd name="connsiteX17" fmla="*/ 2273643 w 3138616"/>
              <a:gd name="connsiteY17" fmla="*/ 708454 h 1598141"/>
              <a:gd name="connsiteX18" fmla="*/ 2347783 w 3138616"/>
              <a:gd name="connsiteY18" fmla="*/ 477795 h 1598141"/>
              <a:gd name="connsiteX19" fmla="*/ 2446637 w 3138616"/>
              <a:gd name="connsiteY19" fmla="*/ 642552 h 1598141"/>
              <a:gd name="connsiteX20" fmla="*/ 2743200 w 3138616"/>
              <a:gd name="connsiteY20" fmla="*/ 963827 h 1598141"/>
              <a:gd name="connsiteX21" fmla="*/ 2743200 w 3138616"/>
              <a:gd name="connsiteY21" fmla="*/ 1070919 h 1598141"/>
              <a:gd name="connsiteX22" fmla="*/ 2850292 w 3138616"/>
              <a:gd name="connsiteY22" fmla="*/ 1449860 h 1598141"/>
              <a:gd name="connsiteX23" fmla="*/ 2932670 w 3138616"/>
              <a:gd name="connsiteY23" fmla="*/ 1548714 h 1598141"/>
              <a:gd name="connsiteX24" fmla="*/ 3105665 w 3138616"/>
              <a:gd name="connsiteY24" fmla="*/ 1565189 h 1598141"/>
              <a:gd name="connsiteX25" fmla="*/ 3138616 w 3138616"/>
              <a:gd name="connsiteY25" fmla="*/ 1598141 h 15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138616" h="1598141">
                <a:moveTo>
                  <a:pt x="0" y="1079157"/>
                </a:moveTo>
                <a:lnTo>
                  <a:pt x="115329" y="963827"/>
                </a:lnTo>
                <a:lnTo>
                  <a:pt x="436605" y="724930"/>
                </a:lnTo>
                <a:lnTo>
                  <a:pt x="453081" y="897925"/>
                </a:lnTo>
                <a:lnTo>
                  <a:pt x="683740" y="823784"/>
                </a:lnTo>
                <a:lnTo>
                  <a:pt x="881448" y="461319"/>
                </a:lnTo>
                <a:lnTo>
                  <a:pt x="1054443" y="156519"/>
                </a:lnTo>
                <a:lnTo>
                  <a:pt x="1153297" y="304800"/>
                </a:lnTo>
                <a:lnTo>
                  <a:pt x="1235675" y="518984"/>
                </a:lnTo>
                <a:lnTo>
                  <a:pt x="1392194" y="230660"/>
                </a:lnTo>
                <a:lnTo>
                  <a:pt x="1474573" y="0"/>
                </a:lnTo>
                <a:lnTo>
                  <a:pt x="1713470" y="16476"/>
                </a:lnTo>
                <a:lnTo>
                  <a:pt x="1804086" y="238897"/>
                </a:lnTo>
                <a:lnTo>
                  <a:pt x="1878227" y="543697"/>
                </a:lnTo>
                <a:lnTo>
                  <a:pt x="1952367" y="436606"/>
                </a:lnTo>
                <a:lnTo>
                  <a:pt x="2001794" y="691979"/>
                </a:lnTo>
                <a:lnTo>
                  <a:pt x="2125362" y="848497"/>
                </a:lnTo>
                <a:lnTo>
                  <a:pt x="2273643" y="708454"/>
                </a:lnTo>
                <a:lnTo>
                  <a:pt x="2347783" y="477795"/>
                </a:lnTo>
                <a:lnTo>
                  <a:pt x="2446637" y="642552"/>
                </a:lnTo>
                <a:lnTo>
                  <a:pt x="2743200" y="963827"/>
                </a:lnTo>
                <a:lnTo>
                  <a:pt x="2743200" y="1070919"/>
                </a:lnTo>
                <a:lnTo>
                  <a:pt x="2850292" y="1449860"/>
                </a:lnTo>
                <a:lnTo>
                  <a:pt x="2932670" y="1548714"/>
                </a:lnTo>
                <a:lnTo>
                  <a:pt x="3105665" y="1565189"/>
                </a:lnTo>
                <a:lnTo>
                  <a:pt x="3138616" y="1598141"/>
                </a:lnTo>
              </a:path>
            </a:pathLst>
          </a:cu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4680047" y="3662058"/>
            <a:ext cx="4347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How to calculate the price of an option?</a:t>
            </a:r>
          </a:p>
          <a:p>
            <a:r>
              <a:rPr lang="hu-HU" dirty="0"/>
              <a:t>	</a:t>
            </a:r>
            <a:r>
              <a:rPr lang="hu-HU" dirty="0" smtClean="0"/>
              <a:t>With </a:t>
            </a:r>
            <a:r>
              <a:rPr lang="hu-HU" b="1" dirty="0" smtClean="0"/>
              <a:t>Black-Scholes model </a:t>
            </a:r>
            <a:r>
              <a:rPr lang="hu-HU" dirty="0" smtClean="0"/>
              <a:t>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372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Derivatives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73427" y="1680519"/>
            <a:ext cx="690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3.) Options: </a:t>
            </a:r>
            <a:r>
              <a:rPr lang="hu-HU" dirty="0"/>
              <a:t>the option gives the holder the </a:t>
            </a:r>
            <a:r>
              <a:rPr lang="hu-HU" i="1" dirty="0"/>
              <a:t>right</a:t>
            </a:r>
            <a:r>
              <a:rPr lang="hu-HU" dirty="0"/>
              <a:t> to trade in the</a:t>
            </a:r>
          </a:p>
          <a:p>
            <a:r>
              <a:rPr lang="hu-HU" dirty="0"/>
              <a:t>	future at a previously agreed </a:t>
            </a:r>
            <a:r>
              <a:rPr lang="hu-HU" dirty="0" smtClean="0"/>
              <a:t>price	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129075" y="2631987"/>
            <a:ext cx="793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Call option</a:t>
            </a:r>
            <a:r>
              <a:rPr lang="hu-HU" dirty="0" smtClean="0"/>
              <a:t>: this is the right to buy a particular asset (stock) for an agreed </a:t>
            </a:r>
          </a:p>
          <a:p>
            <a:r>
              <a:rPr lang="hu-HU" dirty="0"/>
              <a:t>	</a:t>
            </a:r>
            <a:r>
              <a:rPr lang="hu-HU" dirty="0" smtClean="0"/>
              <a:t>amount at a specific time in the future</a:t>
            </a:r>
          </a:p>
          <a:p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411893" y="3397769"/>
            <a:ext cx="94995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For example: you can buy a call option on </a:t>
            </a:r>
            <a:r>
              <a:rPr lang="hu-HU" b="1" dirty="0" smtClean="0"/>
              <a:t>IBM</a:t>
            </a:r>
            <a:r>
              <a:rPr lang="hu-HU" dirty="0" smtClean="0"/>
              <a:t>. It gives the right to buy </a:t>
            </a:r>
          </a:p>
          <a:p>
            <a:r>
              <a:rPr lang="hu-HU" dirty="0"/>
              <a:t>	</a:t>
            </a:r>
            <a:r>
              <a:rPr lang="hu-HU" dirty="0" smtClean="0"/>
              <a:t>one </a:t>
            </a:r>
            <a:r>
              <a:rPr lang="hu-HU" b="1" dirty="0" smtClean="0"/>
              <a:t>IBM</a:t>
            </a:r>
            <a:r>
              <a:rPr lang="hu-HU" dirty="0" smtClean="0"/>
              <a:t> stock for </a:t>
            </a:r>
            <a:r>
              <a:rPr lang="hu-HU" b="1" dirty="0" smtClean="0"/>
              <a:t>$30 </a:t>
            </a:r>
            <a:r>
              <a:rPr lang="hu-HU" dirty="0" smtClean="0"/>
              <a:t>in </a:t>
            </a:r>
            <a:r>
              <a:rPr lang="hu-HU" b="1" dirty="0" smtClean="0"/>
              <a:t>1</a:t>
            </a:r>
            <a:r>
              <a:rPr lang="hu-HU" dirty="0" smtClean="0"/>
              <a:t> month’s time. Today’s price is </a:t>
            </a:r>
            <a:r>
              <a:rPr lang="hu-HU" b="1" dirty="0" smtClean="0"/>
              <a:t>$25</a:t>
            </a:r>
          </a:p>
          <a:p>
            <a:endParaRPr lang="hu-HU" dirty="0"/>
          </a:p>
          <a:p>
            <a:r>
              <a:rPr lang="hu-HU" dirty="0" smtClean="0"/>
              <a:t>	Exercise price / strike price: </a:t>
            </a:r>
            <a:r>
              <a:rPr lang="hu-HU" b="1" dirty="0" smtClean="0"/>
              <a:t>E</a:t>
            </a:r>
            <a:r>
              <a:rPr lang="hu-HU" dirty="0" smtClean="0"/>
              <a:t> = $30</a:t>
            </a:r>
          </a:p>
          <a:p>
            <a:r>
              <a:rPr lang="hu-HU" dirty="0"/>
              <a:t>	</a:t>
            </a:r>
            <a:r>
              <a:rPr lang="hu-HU" dirty="0" smtClean="0"/>
              <a:t>Expriation date / expiry: </a:t>
            </a:r>
            <a:r>
              <a:rPr lang="hu-HU" b="1" dirty="0" smtClean="0"/>
              <a:t>T</a:t>
            </a:r>
            <a:r>
              <a:rPr lang="hu-HU" dirty="0" smtClean="0"/>
              <a:t> = 1 month’s time (when we can buy the underlying)</a:t>
            </a:r>
            <a:endParaRPr lang="hu-HU" b="1" dirty="0" smtClean="0"/>
          </a:p>
          <a:p>
            <a:r>
              <a:rPr lang="hu-HU" dirty="0"/>
              <a:t>	</a:t>
            </a:r>
            <a:r>
              <a:rPr lang="hu-HU" dirty="0" smtClean="0"/>
              <a:t>The actual stock price: it is changing all the time  </a:t>
            </a:r>
            <a:r>
              <a:rPr lang="hu-HU" b="1" dirty="0" smtClean="0"/>
              <a:t>S(t)</a:t>
            </a:r>
            <a:r>
              <a:rPr lang="hu-HU" dirty="0" smtClean="0"/>
              <a:t>  ... </a:t>
            </a:r>
            <a:r>
              <a:rPr lang="hu-HU" b="1" dirty="0" smtClean="0"/>
              <a:t>S(t=0)=$25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075442" y="5152095"/>
            <a:ext cx="592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max(S-E,0)  </a:t>
            </a:r>
            <a:r>
              <a:rPr lang="hu-HU" dirty="0" smtClean="0"/>
              <a:t>this is what the call option worth at expiry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1573427" y="5626444"/>
            <a:ext cx="712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7C80"/>
                </a:solidFill>
              </a:rPr>
              <a:t>FOR A CALL OPTION: WE SPECULATE THAT THE STOCK WILL RISE </a:t>
            </a:r>
            <a:endParaRPr lang="hu-HU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1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Financial models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42768" y="1441622"/>
            <a:ext cx="5851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What are the problems concerning financial models?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207741" y="1996645"/>
            <a:ext cx="654538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ym typeface="Wingdings" panose="05000000000000000000" pitchFamily="2" charset="2"/>
              </a:rPr>
              <a:t>Most of the models rely heavily on historical data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~ so we assume that the conditions are not going to change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// Markowitz-model, CAPM ...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We calculate the parameters of these models based on data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in the past !!!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</a:t>
            </a:r>
            <a:r>
              <a:rPr lang="hu-HU" b="1" dirty="0" smtClean="0">
                <a:sym typeface="Wingdings" panose="05000000000000000000" pitchFamily="2" charset="2"/>
              </a:rPr>
              <a:t>DYNAMIC MODELS MAY BE BETTER !!!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</a:t>
            </a:r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     So maybe we should define how the parameters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evolve in the course of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90771" y="5502873"/>
                <a:ext cx="1683473" cy="619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𝐳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,…)</m:t>
                          </m:r>
                        </m:num>
                        <m:den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771" y="5502873"/>
                <a:ext cx="1683473" cy="61991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988912" y="5661115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= 0</a:t>
            </a:r>
            <a:endParaRPr lang="hu-HU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156085" y="5788115"/>
            <a:ext cx="0" cy="158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2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Derivatives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73427" y="1680519"/>
            <a:ext cx="690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3.) Options: </a:t>
            </a:r>
            <a:r>
              <a:rPr lang="hu-HU" dirty="0"/>
              <a:t>the option gives the holder the </a:t>
            </a:r>
            <a:r>
              <a:rPr lang="hu-HU" i="1" dirty="0"/>
              <a:t>right</a:t>
            </a:r>
            <a:r>
              <a:rPr lang="hu-HU" dirty="0"/>
              <a:t> to trade in the</a:t>
            </a:r>
          </a:p>
          <a:p>
            <a:r>
              <a:rPr lang="hu-HU" dirty="0"/>
              <a:t>	future at a previously agreed </a:t>
            </a:r>
            <a:r>
              <a:rPr lang="hu-HU" dirty="0" smtClean="0"/>
              <a:t>price	</a:t>
            </a:r>
            <a:endParaRPr lang="hu-HU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415483" y="2899720"/>
            <a:ext cx="0" cy="30727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226013" y="5469923"/>
            <a:ext cx="32621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56564" y="2515287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V(S,T)</a:t>
            </a:r>
            <a:endParaRPr lang="hu-H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23187" y="528525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S(t)</a:t>
            </a:r>
            <a:endParaRPr lang="hu-H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087765" y="5208313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a</a:t>
            </a:r>
            <a:r>
              <a:rPr lang="hu-HU" sz="1400" dirty="0" smtClean="0"/>
              <a:t>ctual price</a:t>
            </a:r>
          </a:p>
          <a:p>
            <a:r>
              <a:rPr lang="hu-HU" sz="1400" dirty="0" smtClean="0"/>
              <a:t>of stock</a:t>
            </a:r>
            <a:endParaRPr lang="hu-HU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845204" y="2438343"/>
            <a:ext cx="101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value of</a:t>
            </a:r>
          </a:p>
          <a:p>
            <a:r>
              <a:rPr lang="hu-HU" sz="1400" dirty="0"/>
              <a:t>t</a:t>
            </a:r>
            <a:r>
              <a:rPr lang="hu-HU" sz="1400" dirty="0" smtClean="0"/>
              <a:t>he option</a:t>
            </a:r>
            <a:endParaRPr lang="hu-HU" sz="14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415483" y="5717058"/>
            <a:ext cx="144162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857105" y="4236249"/>
            <a:ext cx="1480809" cy="148080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98209" y="5469923"/>
            <a:ext cx="1859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n</a:t>
            </a:r>
            <a:r>
              <a:rPr lang="hu-HU" sz="1400" dirty="0" smtClean="0"/>
              <a:t>egative because we</a:t>
            </a:r>
          </a:p>
          <a:p>
            <a:r>
              <a:rPr lang="hu-HU" sz="1400" dirty="0"/>
              <a:t>p</a:t>
            </a:r>
            <a:r>
              <a:rPr lang="hu-HU" sz="1400" dirty="0" smtClean="0"/>
              <a:t>ay for the option</a:t>
            </a:r>
            <a:endParaRPr lang="hu-HU" sz="1400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857105" y="5392352"/>
            <a:ext cx="0" cy="159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08379" y="4991261"/>
            <a:ext cx="827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S(t) = E </a:t>
            </a:r>
          </a:p>
          <a:p>
            <a:endParaRPr lang="hu-HU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440380" y="3621387"/>
            <a:ext cx="379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Payoff-diagram for a call option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796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Derivatives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73427" y="1680519"/>
            <a:ext cx="690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3.) Options: </a:t>
            </a:r>
            <a:r>
              <a:rPr lang="hu-HU" dirty="0"/>
              <a:t>the option gives the holder the </a:t>
            </a:r>
            <a:r>
              <a:rPr lang="hu-HU" i="1" dirty="0"/>
              <a:t>right</a:t>
            </a:r>
            <a:r>
              <a:rPr lang="hu-HU" dirty="0"/>
              <a:t> to trade in the</a:t>
            </a:r>
          </a:p>
          <a:p>
            <a:r>
              <a:rPr lang="hu-HU" dirty="0"/>
              <a:t>	future at a previously agreed </a:t>
            </a:r>
            <a:r>
              <a:rPr lang="hu-HU" dirty="0" smtClean="0"/>
              <a:t>price	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129075" y="2631987"/>
            <a:ext cx="78197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Put option</a:t>
            </a:r>
            <a:r>
              <a:rPr lang="hu-HU" dirty="0" smtClean="0"/>
              <a:t>: this is the right to sell a particular asset (stock) for an agreed </a:t>
            </a:r>
          </a:p>
          <a:p>
            <a:r>
              <a:rPr lang="hu-HU" dirty="0"/>
              <a:t>	</a:t>
            </a:r>
            <a:r>
              <a:rPr lang="hu-HU" dirty="0" smtClean="0"/>
              <a:t>amount at a specific time in the future</a:t>
            </a:r>
          </a:p>
          <a:p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411893" y="3397769"/>
            <a:ext cx="94995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For example: you can buy a put option on </a:t>
            </a:r>
            <a:r>
              <a:rPr lang="hu-HU" b="1" dirty="0" smtClean="0"/>
              <a:t>IBM</a:t>
            </a:r>
            <a:r>
              <a:rPr lang="hu-HU" dirty="0" smtClean="0"/>
              <a:t>. It gives the right to sell</a:t>
            </a:r>
          </a:p>
          <a:p>
            <a:r>
              <a:rPr lang="hu-HU" dirty="0"/>
              <a:t>	</a:t>
            </a:r>
            <a:r>
              <a:rPr lang="hu-HU" dirty="0" smtClean="0"/>
              <a:t>one </a:t>
            </a:r>
            <a:r>
              <a:rPr lang="hu-HU" b="1" dirty="0" smtClean="0"/>
              <a:t>IBM</a:t>
            </a:r>
            <a:r>
              <a:rPr lang="hu-HU" dirty="0" smtClean="0"/>
              <a:t> stock for </a:t>
            </a:r>
            <a:r>
              <a:rPr lang="hu-HU" b="1" dirty="0" smtClean="0"/>
              <a:t>$30 </a:t>
            </a:r>
            <a:r>
              <a:rPr lang="hu-HU" dirty="0" smtClean="0"/>
              <a:t>in </a:t>
            </a:r>
            <a:r>
              <a:rPr lang="hu-HU" b="1" dirty="0" smtClean="0"/>
              <a:t>1</a:t>
            </a:r>
            <a:r>
              <a:rPr lang="hu-HU" dirty="0" smtClean="0"/>
              <a:t> month’s time. Today’s price is </a:t>
            </a:r>
            <a:r>
              <a:rPr lang="hu-HU" b="1" dirty="0" smtClean="0"/>
              <a:t>$25</a:t>
            </a:r>
          </a:p>
          <a:p>
            <a:endParaRPr lang="hu-HU" dirty="0"/>
          </a:p>
          <a:p>
            <a:r>
              <a:rPr lang="hu-HU" dirty="0" smtClean="0"/>
              <a:t>	Exercise price / strike price: </a:t>
            </a:r>
            <a:r>
              <a:rPr lang="hu-HU" b="1" dirty="0" smtClean="0"/>
              <a:t>E</a:t>
            </a:r>
            <a:r>
              <a:rPr lang="hu-HU" dirty="0" smtClean="0"/>
              <a:t> = $30</a:t>
            </a:r>
          </a:p>
          <a:p>
            <a:r>
              <a:rPr lang="hu-HU" dirty="0"/>
              <a:t>	</a:t>
            </a:r>
            <a:r>
              <a:rPr lang="hu-HU" dirty="0" smtClean="0"/>
              <a:t>Expriation date / expiry: </a:t>
            </a:r>
            <a:r>
              <a:rPr lang="hu-HU" b="1" dirty="0" smtClean="0"/>
              <a:t>T</a:t>
            </a:r>
            <a:r>
              <a:rPr lang="hu-HU" dirty="0" smtClean="0"/>
              <a:t> = 1 month’s time (when we can buy the underlying)</a:t>
            </a:r>
            <a:endParaRPr lang="hu-HU" b="1" dirty="0" smtClean="0"/>
          </a:p>
          <a:p>
            <a:r>
              <a:rPr lang="hu-HU" dirty="0"/>
              <a:t>	</a:t>
            </a:r>
            <a:r>
              <a:rPr lang="hu-HU" dirty="0" smtClean="0"/>
              <a:t>The actual stock price: it is changing all the time  </a:t>
            </a:r>
            <a:r>
              <a:rPr lang="hu-HU" b="1" dirty="0" smtClean="0"/>
              <a:t>S(t)</a:t>
            </a:r>
            <a:r>
              <a:rPr lang="hu-HU" dirty="0" smtClean="0"/>
              <a:t>  ... </a:t>
            </a:r>
            <a:r>
              <a:rPr lang="hu-HU" b="1" dirty="0" smtClean="0"/>
              <a:t>S(t=0)=$25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075442" y="5152095"/>
            <a:ext cx="590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max(E-S,0)  </a:t>
            </a:r>
            <a:r>
              <a:rPr lang="hu-HU" dirty="0" smtClean="0"/>
              <a:t>this is what the put option worth at expiry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1573427" y="5626444"/>
            <a:ext cx="7022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7C80"/>
                </a:solidFill>
              </a:rPr>
              <a:t>FOR A PUT OPTION: WE SPECULATE THAT THE STOCK WILL FALL</a:t>
            </a:r>
            <a:endParaRPr lang="hu-HU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8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Derivatives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73427" y="1680519"/>
            <a:ext cx="690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3.) Options: </a:t>
            </a:r>
            <a:r>
              <a:rPr lang="hu-HU" dirty="0"/>
              <a:t>the option gives the holder the </a:t>
            </a:r>
            <a:r>
              <a:rPr lang="hu-HU" i="1" dirty="0"/>
              <a:t>right</a:t>
            </a:r>
            <a:r>
              <a:rPr lang="hu-HU" dirty="0"/>
              <a:t> to trade in the</a:t>
            </a:r>
          </a:p>
          <a:p>
            <a:r>
              <a:rPr lang="hu-HU" dirty="0"/>
              <a:t>	future at a previously agreed </a:t>
            </a:r>
            <a:r>
              <a:rPr lang="hu-HU" dirty="0" smtClean="0"/>
              <a:t>price	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129075" y="2631987"/>
            <a:ext cx="78197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Put option</a:t>
            </a:r>
            <a:r>
              <a:rPr lang="hu-HU" dirty="0" smtClean="0"/>
              <a:t>: this is the right to sell a particular asset (stock) for an agreed </a:t>
            </a:r>
          </a:p>
          <a:p>
            <a:r>
              <a:rPr lang="hu-HU" dirty="0"/>
              <a:t>	</a:t>
            </a:r>
            <a:r>
              <a:rPr lang="hu-HU" dirty="0" smtClean="0"/>
              <a:t>amount at a specific time in the future</a:t>
            </a:r>
          </a:p>
          <a:p>
            <a:endParaRPr lang="hu-HU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09597" y="3723499"/>
            <a:ext cx="0" cy="21583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20127" y="5659390"/>
            <a:ext cx="40447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3013" y="3354167"/>
            <a:ext cx="10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Value(t)</a:t>
            </a:r>
            <a:endParaRPr lang="hu-H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30683" y="547472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</a:t>
            </a:r>
            <a:endParaRPr lang="hu-HU" b="1" dirty="0"/>
          </a:p>
        </p:txBody>
      </p:sp>
      <p:sp>
        <p:nvSpPr>
          <p:cNvPr id="15" name="Oval 14"/>
          <p:cNvSpPr/>
          <p:nvPr/>
        </p:nvSpPr>
        <p:spPr>
          <a:xfrm>
            <a:off x="895337" y="5056654"/>
            <a:ext cx="116707" cy="1167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4029834" y="5056647"/>
            <a:ext cx="116707" cy="1167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003806" y="5115001"/>
            <a:ext cx="3017790" cy="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53955" y="508754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</a:t>
            </a:r>
            <a:endParaRPr lang="hu-HU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088187" y="5181606"/>
            <a:ext cx="0" cy="17367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077726" y="5305162"/>
            <a:ext cx="10461" cy="27185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972061" y="4011824"/>
            <a:ext cx="3138616" cy="1598141"/>
          </a:xfrm>
          <a:custGeom>
            <a:avLst/>
            <a:gdLst>
              <a:gd name="connsiteX0" fmla="*/ 0 w 3138616"/>
              <a:gd name="connsiteY0" fmla="*/ 1079157 h 1598141"/>
              <a:gd name="connsiteX1" fmla="*/ 115329 w 3138616"/>
              <a:gd name="connsiteY1" fmla="*/ 963827 h 1598141"/>
              <a:gd name="connsiteX2" fmla="*/ 436605 w 3138616"/>
              <a:gd name="connsiteY2" fmla="*/ 724930 h 1598141"/>
              <a:gd name="connsiteX3" fmla="*/ 453081 w 3138616"/>
              <a:gd name="connsiteY3" fmla="*/ 897925 h 1598141"/>
              <a:gd name="connsiteX4" fmla="*/ 683740 w 3138616"/>
              <a:gd name="connsiteY4" fmla="*/ 823784 h 1598141"/>
              <a:gd name="connsiteX5" fmla="*/ 881448 w 3138616"/>
              <a:gd name="connsiteY5" fmla="*/ 461319 h 1598141"/>
              <a:gd name="connsiteX6" fmla="*/ 1054443 w 3138616"/>
              <a:gd name="connsiteY6" fmla="*/ 156519 h 1598141"/>
              <a:gd name="connsiteX7" fmla="*/ 1153297 w 3138616"/>
              <a:gd name="connsiteY7" fmla="*/ 304800 h 1598141"/>
              <a:gd name="connsiteX8" fmla="*/ 1235675 w 3138616"/>
              <a:gd name="connsiteY8" fmla="*/ 518984 h 1598141"/>
              <a:gd name="connsiteX9" fmla="*/ 1392194 w 3138616"/>
              <a:gd name="connsiteY9" fmla="*/ 230660 h 1598141"/>
              <a:gd name="connsiteX10" fmla="*/ 1474573 w 3138616"/>
              <a:gd name="connsiteY10" fmla="*/ 0 h 1598141"/>
              <a:gd name="connsiteX11" fmla="*/ 1713470 w 3138616"/>
              <a:gd name="connsiteY11" fmla="*/ 16476 h 1598141"/>
              <a:gd name="connsiteX12" fmla="*/ 1804086 w 3138616"/>
              <a:gd name="connsiteY12" fmla="*/ 238897 h 1598141"/>
              <a:gd name="connsiteX13" fmla="*/ 1878227 w 3138616"/>
              <a:gd name="connsiteY13" fmla="*/ 543697 h 1598141"/>
              <a:gd name="connsiteX14" fmla="*/ 1952367 w 3138616"/>
              <a:gd name="connsiteY14" fmla="*/ 436606 h 1598141"/>
              <a:gd name="connsiteX15" fmla="*/ 2001794 w 3138616"/>
              <a:gd name="connsiteY15" fmla="*/ 691979 h 1598141"/>
              <a:gd name="connsiteX16" fmla="*/ 2125362 w 3138616"/>
              <a:gd name="connsiteY16" fmla="*/ 848497 h 1598141"/>
              <a:gd name="connsiteX17" fmla="*/ 2273643 w 3138616"/>
              <a:gd name="connsiteY17" fmla="*/ 708454 h 1598141"/>
              <a:gd name="connsiteX18" fmla="*/ 2347783 w 3138616"/>
              <a:gd name="connsiteY18" fmla="*/ 477795 h 1598141"/>
              <a:gd name="connsiteX19" fmla="*/ 2446637 w 3138616"/>
              <a:gd name="connsiteY19" fmla="*/ 642552 h 1598141"/>
              <a:gd name="connsiteX20" fmla="*/ 2743200 w 3138616"/>
              <a:gd name="connsiteY20" fmla="*/ 963827 h 1598141"/>
              <a:gd name="connsiteX21" fmla="*/ 2743200 w 3138616"/>
              <a:gd name="connsiteY21" fmla="*/ 1070919 h 1598141"/>
              <a:gd name="connsiteX22" fmla="*/ 2850292 w 3138616"/>
              <a:gd name="connsiteY22" fmla="*/ 1449860 h 1598141"/>
              <a:gd name="connsiteX23" fmla="*/ 2932670 w 3138616"/>
              <a:gd name="connsiteY23" fmla="*/ 1548714 h 1598141"/>
              <a:gd name="connsiteX24" fmla="*/ 3105665 w 3138616"/>
              <a:gd name="connsiteY24" fmla="*/ 1565189 h 1598141"/>
              <a:gd name="connsiteX25" fmla="*/ 3138616 w 3138616"/>
              <a:gd name="connsiteY25" fmla="*/ 1598141 h 15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138616" h="1598141">
                <a:moveTo>
                  <a:pt x="0" y="1079157"/>
                </a:moveTo>
                <a:lnTo>
                  <a:pt x="115329" y="963827"/>
                </a:lnTo>
                <a:lnTo>
                  <a:pt x="436605" y="724930"/>
                </a:lnTo>
                <a:lnTo>
                  <a:pt x="453081" y="897925"/>
                </a:lnTo>
                <a:lnTo>
                  <a:pt x="683740" y="823784"/>
                </a:lnTo>
                <a:lnTo>
                  <a:pt x="881448" y="461319"/>
                </a:lnTo>
                <a:lnTo>
                  <a:pt x="1054443" y="156519"/>
                </a:lnTo>
                <a:lnTo>
                  <a:pt x="1153297" y="304800"/>
                </a:lnTo>
                <a:lnTo>
                  <a:pt x="1235675" y="518984"/>
                </a:lnTo>
                <a:lnTo>
                  <a:pt x="1392194" y="230660"/>
                </a:lnTo>
                <a:lnTo>
                  <a:pt x="1474573" y="0"/>
                </a:lnTo>
                <a:lnTo>
                  <a:pt x="1713470" y="16476"/>
                </a:lnTo>
                <a:lnTo>
                  <a:pt x="1804086" y="238897"/>
                </a:lnTo>
                <a:lnTo>
                  <a:pt x="1878227" y="543697"/>
                </a:lnTo>
                <a:lnTo>
                  <a:pt x="1952367" y="436606"/>
                </a:lnTo>
                <a:lnTo>
                  <a:pt x="2001794" y="691979"/>
                </a:lnTo>
                <a:lnTo>
                  <a:pt x="2125362" y="848497"/>
                </a:lnTo>
                <a:lnTo>
                  <a:pt x="2273643" y="708454"/>
                </a:lnTo>
                <a:lnTo>
                  <a:pt x="2347783" y="477795"/>
                </a:lnTo>
                <a:lnTo>
                  <a:pt x="2446637" y="642552"/>
                </a:lnTo>
                <a:lnTo>
                  <a:pt x="2743200" y="963827"/>
                </a:lnTo>
                <a:lnTo>
                  <a:pt x="2743200" y="1070919"/>
                </a:lnTo>
                <a:lnTo>
                  <a:pt x="2850292" y="1449860"/>
                </a:lnTo>
                <a:lnTo>
                  <a:pt x="2932670" y="1548714"/>
                </a:lnTo>
                <a:lnTo>
                  <a:pt x="3105665" y="1565189"/>
                </a:lnTo>
                <a:lnTo>
                  <a:pt x="3138616" y="1598141"/>
                </a:lnTo>
              </a:path>
            </a:pathLst>
          </a:cu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123933" y="3723499"/>
            <a:ext cx="0" cy="21583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934463" y="5659390"/>
            <a:ext cx="40035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07349" y="3354167"/>
            <a:ext cx="10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Value(t)</a:t>
            </a:r>
            <a:endParaRPr lang="hu-H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873277" y="547472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</a:t>
            </a:r>
            <a:endParaRPr lang="hu-HU" b="1" dirty="0"/>
          </a:p>
        </p:txBody>
      </p:sp>
      <p:sp>
        <p:nvSpPr>
          <p:cNvPr id="26" name="Freeform 25"/>
          <p:cNvSpPr/>
          <p:nvPr/>
        </p:nvSpPr>
        <p:spPr>
          <a:xfrm>
            <a:off x="5535824" y="4181384"/>
            <a:ext cx="3402227" cy="1293340"/>
          </a:xfrm>
          <a:custGeom>
            <a:avLst/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/>
        </p:nvSpPr>
        <p:spPr>
          <a:xfrm>
            <a:off x="5483815" y="5443831"/>
            <a:ext cx="116707" cy="1167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/>
          <p:cNvSpPr/>
          <p:nvPr/>
        </p:nvSpPr>
        <p:spPr>
          <a:xfrm>
            <a:off x="8618312" y="5443824"/>
            <a:ext cx="116707" cy="1167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5592284" y="5502178"/>
            <a:ext cx="3017790" cy="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74072" y="516168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</a:t>
            </a:r>
            <a:endParaRPr lang="hu-HU" b="1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8676665" y="4349576"/>
            <a:ext cx="0" cy="4784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676665" y="4828054"/>
            <a:ext cx="0" cy="5183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27462" y="5708816"/>
            <a:ext cx="2193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t</a:t>
            </a:r>
            <a:r>
              <a:rPr lang="hu-HU" sz="1400" dirty="0" smtClean="0"/>
              <a:t>his is how you can make</a:t>
            </a:r>
          </a:p>
          <a:p>
            <a:r>
              <a:rPr lang="hu-HU" sz="1400" dirty="0" smtClean="0"/>
              <a:t>money with put options</a:t>
            </a:r>
            <a:endParaRPr lang="hu-HU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101326" y="5715686"/>
            <a:ext cx="2449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y</a:t>
            </a:r>
            <a:r>
              <a:rPr lang="hu-HU" sz="1400" dirty="0" smtClean="0"/>
              <a:t>ou would loose money: you</a:t>
            </a:r>
          </a:p>
          <a:p>
            <a:r>
              <a:rPr lang="hu-HU" sz="1400" dirty="0"/>
              <a:t>d</a:t>
            </a:r>
            <a:r>
              <a:rPr lang="hu-HU" sz="1400" dirty="0" smtClean="0"/>
              <a:t>o not sell the underlying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72341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Derivatives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73427" y="1680519"/>
            <a:ext cx="690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3.) Options: </a:t>
            </a:r>
            <a:r>
              <a:rPr lang="hu-HU" dirty="0"/>
              <a:t>the option gives the holder the </a:t>
            </a:r>
            <a:r>
              <a:rPr lang="hu-HU" i="1" dirty="0"/>
              <a:t>right</a:t>
            </a:r>
            <a:r>
              <a:rPr lang="hu-HU" dirty="0"/>
              <a:t> to trade in the</a:t>
            </a:r>
          </a:p>
          <a:p>
            <a:r>
              <a:rPr lang="hu-HU" dirty="0"/>
              <a:t>	future at a previously agreed </a:t>
            </a:r>
            <a:r>
              <a:rPr lang="hu-HU" dirty="0" smtClean="0"/>
              <a:t>price	</a:t>
            </a:r>
            <a:endParaRPr lang="hu-HU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415483" y="2899720"/>
            <a:ext cx="0" cy="30727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226013" y="5469923"/>
            <a:ext cx="32621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56564" y="2515287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V(S,T)</a:t>
            </a:r>
            <a:endParaRPr lang="hu-H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23187" y="528525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S(t)</a:t>
            </a:r>
            <a:endParaRPr lang="hu-H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087765" y="5208313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a</a:t>
            </a:r>
            <a:r>
              <a:rPr lang="hu-HU" sz="1400" dirty="0" smtClean="0"/>
              <a:t>ctual price</a:t>
            </a:r>
          </a:p>
          <a:p>
            <a:r>
              <a:rPr lang="hu-HU" sz="1400" dirty="0" smtClean="0"/>
              <a:t>of stock</a:t>
            </a:r>
            <a:endParaRPr lang="hu-HU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845204" y="2438343"/>
            <a:ext cx="101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value of</a:t>
            </a:r>
          </a:p>
          <a:p>
            <a:r>
              <a:rPr lang="hu-HU" sz="1400" dirty="0"/>
              <a:t>t</a:t>
            </a:r>
            <a:r>
              <a:rPr lang="hu-HU" sz="1400" dirty="0" smtClean="0"/>
              <a:t>he option</a:t>
            </a:r>
            <a:endParaRPr lang="hu-HU" sz="14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857105" y="5706818"/>
            <a:ext cx="144162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92211" y="5784390"/>
            <a:ext cx="1859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n</a:t>
            </a:r>
            <a:r>
              <a:rPr lang="hu-HU" sz="1400" dirty="0" smtClean="0"/>
              <a:t>egative because we</a:t>
            </a:r>
          </a:p>
          <a:p>
            <a:r>
              <a:rPr lang="hu-HU" sz="1400" dirty="0"/>
              <a:t>p</a:t>
            </a:r>
            <a:r>
              <a:rPr lang="hu-HU" sz="1400" dirty="0" smtClean="0"/>
              <a:t>ay for the option</a:t>
            </a:r>
            <a:endParaRPr lang="hu-HU" sz="1400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857105" y="5392352"/>
            <a:ext cx="0" cy="159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08379" y="4991261"/>
            <a:ext cx="827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S(t) = E </a:t>
            </a:r>
          </a:p>
          <a:p>
            <a:endParaRPr lang="hu-HU" sz="1400" dirty="0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4425725" y="4275438"/>
            <a:ext cx="1431381" cy="14313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40380" y="3621387"/>
            <a:ext cx="3775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Payoff-diagram for a put option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7829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Derivatives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73427" y="1680519"/>
            <a:ext cx="690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3.) Options: </a:t>
            </a:r>
            <a:r>
              <a:rPr lang="hu-HU" dirty="0"/>
              <a:t>the option gives the holder the </a:t>
            </a:r>
            <a:r>
              <a:rPr lang="hu-HU" i="1" dirty="0"/>
              <a:t>right</a:t>
            </a:r>
            <a:r>
              <a:rPr lang="hu-HU" dirty="0"/>
              <a:t> to trade in the</a:t>
            </a:r>
          </a:p>
          <a:p>
            <a:r>
              <a:rPr lang="hu-HU" dirty="0"/>
              <a:t>	future at a previously agreed </a:t>
            </a:r>
            <a:r>
              <a:rPr lang="hu-HU" dirty="0" smtClean="0"/>
              <a:t>price	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2940908" y="2487827"/>
            <a:ext cx="5774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</a:t>
            </a:r>
            <a:r>
              <a:rPr lang="hu-HU" dirty="0" smtClean="0">
                <a:sym typeface="Wingdings" panose="05000000000000000000" pitchFamily="2" charset="2"/>
              </a:rPr>
              <a:t>e know the </a:t>
            </a:r>
            <a:r>
              <a:rPr lang="hu-HU" b="1" dirty="0" smtClean="0">
                <a:sym typeface="Wingdings" panose="05000000000000000000" pitchFamily="2" charset="2"/>
              </a:rPr>
              <a:t>V(S,t)</a:t>
            </a:r>
            <a:r>
              <a:rPr lang="hu-HU" dirty="0" smtClean="0">
                <a:sym typeface="Wingdings" panose="05000000000000000000" pitchFamily="2" charset="2"/>
              </a:rPr>
              <a:t> value of the option at expiry so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w</a:t>
            </a:r>
            <a:r>
              <a:rPr lang="hu-HU" dirty="0" smtClean="0">
                <a:sym typeface="Wingdings" panose="05000000000000000000" pitchFamily="2" charset="2"/>
              </a:rPr>
              <a:t>hen </a:t>
            </a:r>
            <a:r>
              <a:rPr lang="hu-HU" b="1" dirty="0" smtClean="0">
                <a:sym typeface="Wingdings" panose="05000000000000000000" pitchFamily="2" charset="2"/>
              </a:rPr>
              <a:t>t=T</a:t>
            </a:r>
            <a:r>
              <a:rPr lang="hu-HU" dirty="0" smtClean="0">
                <a:sym typeface="Wingdings" panose="05000000000000000000" pitchFamily="2" charset="2"/>
              </a:rPr>
              <a:t>. But what if </a:t>
            </a:r>
            <a:r>
              <a:rPr lang="hu-HU" b="1" dirty="0" smtClean="0">
                <a:sym typeface="Wingdings" panose="05000000000000000000" pitchFamily="2" charset="2"/>
              </a:rPr>
              <a:t>t&lt;T</a:t>
            </a:r>
            <a:r>
              <a:rPr lang="hu-HU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40908" y="3278659"/>
            <a:ext cx="6440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we know for sure that the </a:t>
            </a:r>
            <a:r>
              <a:rPr lang="hu-HU" b="1" dirty="0" smtClean="0">
                <a:sym typeface="Wingdings" panose="05000000000000000000" pitchFamily="2" charset="2"/>
              </a:rPr>
              <a:t>V(S,t)</a:t>
            </a:r>
            <a:r>
              <a:rPr lang="hu-HU" dirty="0" smtClean="0">
                <a:sym typeface="Wingdings" panose="05000000000000000000" pitchFamily="2" charset="2"/>
              </a:rPr>
              <a:t> option value depends on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the undelying stock </a:t>
            </a:r>
            <a:r>
              <a:rPr lang="hu-HU" b="1" dirty="0">
                <a:sym typeface="Wingdings" panose="05000000000000000000" pitchFamily="2" charset="2"/>
              </a:rPr>
              <a:t>S(t)</a:t>
            </a:r>
            <a:r>
              <a:rPr lang="hu-HU" dirty="0" smtClean="0">
                <a:sym typeface="Wingdings" panose="05000000000000000000" pitchFamily="2" charset="2"/>
              </a:rPr>
              <a:t> value and time </a:t>
            </a:r>
            <a:r>
              <a:rPr lang="hu-HU" b="1" dirty="0">
                <a:sym typeface="Wingdings" panose="05000000000000000000" pitchFamily="2" charset="2"/>
              </a:rPr>
              <a:t>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134163" y="4003589"/>
            <a:ext cx="3613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American and European options: </a:t>
            </a:r>
          </a:p>
          <a:p>
            <a:r>
              <a:rPr lang="hu-HU" dirty="0"/>
              <a:t>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2768" y="4401400"/>
            <a:ext cx="69413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1.) </a:t>
            </a:r>
            <a:r>
              <a:rPr lang="hu-HU" dirty="0" smtClean="0"/>
              <a:t>American Option: may be exercised at any t&lt;T time </a:t>
            </a:r>
          </a:p>
          <a:p>
            <a:r>
              <a:rPr lang="hu-HU" dirty="0"/>
              <a:t>	</a:t>
            </a:r>
            <a:r>
              <a:rPr lang="hu-HU" dirty="0" smtClean="0"/>
              <a:t>before expiration date</a:t>
            </a:r>
          </a:p>
          <a:p>
            <a:endParaRPr lang="hu-HU" dirty="0"/>
          </a:p>
          <a:p>
            <a:r>
              <a:rPr lang="hu-HU" b="1" dirty="0" smtClean="0"/>
              <a:t>2.) </a:t>
            </a:r>
            <a:r>
              <a:rPr lang="hu-HU" dirty="0" smtClean="0"/>
              <a:t>European Option: this type of option can be exercised only at</a:t>
            </a:r>
          </a:p>
          <a:p>
            <a:r>
              <a:rPr lang="hu-HU" dirty="0"/>
              <a:t>	</a:t>
            </a:r>
            <a:r>
              <a:rPr lang="hu-HU" dirty="0" smtClean="0"/>
              <a:t>the expiration date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3227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Random behaviour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46422" y="1589903"/>
            <a:ext cx="60580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There are </a:t>
            </a:r>
            <a:r>
              <a:rPr lang="hu-HU" b="1" u="sng" dirty="0" smtClean="0"/>
              <a:t>three important forms of analysis </a:t>
            </a:r>
            <a:r>
              <a:rPr lang="hu-HU" dirty="0" smtClean="0"/>
              <a:t>in finance: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b="1" dirty="0" smtClean="0"/>
              <a:t>1.) </a:t>
            </a:r>
            <a:r>
              <a:rPr lang="hu-HU" dirty="0" smtClean="0"/>
              <a:t>fundamental analysis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b="1" dirty="0" smtClean="0"/>
              <a:t>2.) </a:t>
            </a:r>
            <a:r>
              <a:rPr lang="hu-HU" dirty="0" smtClean="0"/>
              <a:t>technical analysis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b="1" dirty="0" smtClean="0"/>
              <a:t>3.) </a:t>
            </a:r>
            <a:r>
              <a:rPr lang="hu-HU" dirty="0" smtClean="0"/>
              <a:t>quantitative analysis</a:t>
            </a:r>
          </a:p>
        </p:txBody>
      </p:sp>
    </p:spTree>
    <p:extLst>
      <p:ext uri="{BB962C8B-B14F-4D97-AF65-F5344CB8AC3E}">
        <p14:creationId xmlns:p14="http://schemas.microsoft.com/office/powerpoint/2010/main" val="408594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Random behaviour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408670" y="1392194"/>
            <a:ext cx="2834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1.) fundamental analysis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	</a:t>
            </a:r>
            <a:endParaRPr lang="hu-HU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905518" y="1829491"/>
            <a:ext cx="778354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Fundamental analysis is about in-depth study of the given company</a:t>
            </a:r>
          </a:p>
          <a:p>
            <a:r>
              <a:rPr lang="hu-HU" dirty="0"/>
              <a:t>	</a:t>
            </a:r>
            <a:r>
              <a:rPr lang="hu-HU" dirty="0" smtClean="0"/>
              <a:t>~ management teams, product/service, </a:t>
            </a:r>
          </a:p>
          <a:p>
            <a:r>
              <a:rPr lang="hu-HU" dirty="0"/>
              <a:t>	</a:t>
            </a:r>
            <a:r>
              <a:rPr lang="hu-HU" dirty="0" smtClean="0"/>
              <a:t>	balance sheets, competitors ...</a:t>
            </a:r>
          </a:p>
          <a:p>
            <a:endParaRPr lang="hu-HU" dirty="0"/>
          </a:p>
          <a:p>
            <a:r>
              <a:rPr lang="hu-HU" dirty="0" smtClean="0"/>
              <a:t>	We take these factors </a:t>
            </a:r>
            <a:r>
              <a:rPr lang="hu-HU" dirty="0" smtClean="0">
                <a:sym typeface="Wingdings" panose="05000000000000000000" pitchFamily="2" charset="2"/>
              </a:rPr>
              <a:t> and predict the stock price according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to the „intrinsic value” of a company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IT IS EXTREMELY HARD TO DO !!!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We may have a good model for the value of a given company: we can not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make money. Rest of the world should see the mispricings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as well and this may never happen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385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Random behaviour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408670" y="1392194"/>
            <a:ext cx="2462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2.) technical analysis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	</a:t>
            </a:r>
            <a:endParaRPr lang="hu-HU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905518" y="1829491"/>
            <a:ext cx="74606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a opposite of fundamental analysis: this approach does not</a:t>
            </a:r>
          </a:p>
          <a:p>
            <a:r>
              <a:rPr lang="hu-HU" dirty="0"/>
              <a:t>	</a:t>
            </a:r>
            <a:r>
              <a:rPr lang="hu-HU" dirty="0" smtClean="0"/>
              <a:t>care about the company </a:t>
            </a:r>
          </a:p>
          <a:p>
            <a:r>
              <a:rPr lang="hu-HU" dirty="0" smtClean="0"/>
              <a:t>		~ all the information is contained within its stock </a:t>
            </a:r>
          </a:p>
          <a:p>
            <a:endParaRPr lang="hu-HU" dirty="0"/>
          </a:p>
          <a:p>
            <a:r>
              <a:rPr lang="hu-HU" b="1" dirty="0" smtClean="0"/>
              <a:t>	TECHNICAL ANALYSIS IS ABOUT HISTORICAL DATA !!!</a:t>
            </a:r>
            <a:endParaRPr lang="hu-H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45963" y="3420950"/>
            <a:ext cx="6779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we have to analyse historical data, look for specific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patterns in the share price to make predictions accordingly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3130379" y="4157378"/>
            <a:ext cx="659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For example</a:t>
            </a:r>
            <a:r>
              <a:rPr lang="hu-HU" dirty="0" smtClean="0"/>
              <a:t>: </a:t>
            </a:r>
            <a:r>
              <a:rPr lang="hu-HU" b="1" dirty="0" smtClean="0"/>
              <a:t>machine learning algorithms</a:t>
            </a:r>
            <a:r>
              <a:rPr lang="hu-HU" dirty="0" smtClean="0"/>
              <a:t>,</a:t>
            </a:r>
            <a:r>
              <a:rPr lang="hu-HU" b="1" dirty="0" smtClean="0"/>
              <a:t> neural networks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06755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Random behaviour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408670" y="1392194"/>
            <a:ext cx="27895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3.) quantitative analysis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	</a:t>
            </a:r>
            <a:endParaRPr lang="hu-HU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905518" y="1829491"/>
            <a:ext cx="77620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Quantitative analysis has an assumption: all financial quantities such as</a:t>
            </a:r>
          </a:p>
          <a:p>
            <a:r>
              <a:rPr lang="hu-HU" dirty="0"/>
              <a:t>	</a:t>
            </a:r>
            <a:r>
              <a:rPr lang="hu-HU" dirty="0" smtClean="0"/>
              <a:t>stock prices or interest rates has random behavior </a:t>
            </a:r>
          </a:p>
          <a:p>
            <a:endParaRPr lang="hu-HU" dirty="0"/>
          </a:p>
          <a:p>
            <a:r>
              <a:rPr lang="hu-HU" dirty="0" smtClean="0"/>
              <a:t>	  	We have to use randomness in our models:</a:t>
            </a:r>
          </a:p>
          <a:p>
            <a:r>
              <a:rPr lang="hu-HU" dirty="0"/>
              <a:t>	</a:t>
            </a:r>
            <a:r>
              <a:rPr lang="hu-HU" dirty="0" smtClean="0"/>
              <a:t>		~ stochastic calculus and stochastic</a:t>
            </a:r>
          </a:p>
          <a:p>
            <a:r>
              <a:rPr lang="hu-HU" dirty="0"/>
              <a:t>	</a:t>
            </a:r>
            <a:r>
              <a:rPr lang="hu-HU" dirty="0" smtClean="0"/>
              <a:t>			differential equations are needed !!! </a:t>
            </a:r>
          </a:p>
        </p:txBody>
      </p:sp>
    </p:spTree>
    <p:extLst>
      <p:ext uri="{BB962C8B-B14F-4D97-AF65-F5344CB8AC3E}">
        <p14:creationId xmlns:p14="http://schemas.microsoft.com/office/powerpoint/2010/main" val="16640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Random behaviour</a:t>
            </a:r>
            <a:endParaRPr lang="hu-HU" b="1" u="sng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127297" y="1937308"/>
            <a:ext cx="16558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67964" y="1552830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S(t+1)  -  S(t)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688864" y="194421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S(t)</a:t>
            </a:r>
            <a:endParaRPr lang="hu-H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58910" y="1745734"/>
            <a:ext cx="398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= R(t)   </a:t>
            </a:r>
            <a:r>
              <a:rPr lang="hu-HU" dirty="0" smtClean="0"/>
              <a:t>return in the interval </a:t>
            </a:r>
            <a:r>
              <a:rPr lang="hu-HU" b="1" dirty="0" smtClean="0"/>
              <a:t>[t,t+1]</a:t>
            </a:r>
            <a:endParaRPr lang="hu-HU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68" y="2396505"/>
            <a:ext cx="3871792" cy="28893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70637" y="2581171"/>
            <a:ext cx="55659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As we have seen the daily returns (monthly returns)</a:t>
            </a:r>
          </a:p>
          <a:p>
            <a:r>
              <a:rPr lang="hu-HU" dirty="0" smtClean="0"/>
              <a:t>has approximately normal distribution !!!</a:t>
            </a:r>
          </a:p>
          <a:p>
            <a:endParaRPr lang="hu-HU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n</a:t>
            </a:r>
            <a:r>
              <a:rPr lang="hu-HU" dirty="0" smtClean="0">
                <a:sym typeface="Wingdings" panose="05000000000000000000" pitchFamily="2" charset="2"/>
              </a:rPr>
              <a:t>ormal distributions can be defined by two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parameters: mean and variance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s</a:t>
            </a:r>
            <a:r>
              <a:rPr lang="hu-HU" dirty="0" smtClean="0">
                <a:sym typeface="Wingdings" panose="05000000000000000000" pitchFamily="2" charset="2"/>
              </a:rPr>
              <a:t>o returns can be defined by these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parameters as well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2688864" y="5285830"/>
            <a:ext cx="49888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R(t) = mean + x * standard deviation</a:t>
            </a:r>
          </a:p>
          <a:p>
            <a:r>
              <a:rPr lang="hu-HU" b="1" dirty="0"/>
              <a:t>	</a:t>
            </a:r>
            <a:endParaRPr lang="hu-HU" b="1" dirty="0" smtClean="0"/>
          </a:p>
          <a:p>
            <a:r>
              <a:rPr lang="hu-HU" b="1" dirty="0"/>
              <a:t>  </a:t>
            </a:r>
            <a:r>
              <a:rPr lang="hu-HU" b="1" dirty="0" smtClean="0"/>
              <a:t> </a:t>
            </a:r>
            <a:r>
              <a:rPr lang="hu-HU" dirty="0" smtClean="0"/>
              <a:t>~ we can define return as a random variable</a:t>
            </a:r>
          </a:p>
          <a:p>
            <a:r>
              <a:rPr lang="hu-HU" dirty="0"/>
              <a:t>	</a:t>
            </a:r>
            <a:r>
              <a:rPr lang="hu-HU" dirty="0" smtClean="0"/>
              <a:t>drawn from a normal distribution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4944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basics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05232" y="1515762"/>
            <a:ext cx="994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STOCKS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285103" y="1930400"/>
            <a:ext cx="58480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  <a:r>
              <a:rPr lang="hu-HU" dirty="0" smtClean="0"/>
              <a:t>Stocks or shares are the ownership of a small </a:t>
            </a:r>
          </a:p>
          <a:p>
            <a:r>
              <a:rPr lang="hu-HU" dirty="0"/>
              <a:t>	</a:t>
            </a:r>
            <a:r>
              <a:rPr lang="hu-HU" dirty="0" smtClean="0"/>
              <a:t>	piece of a company !!!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869689" y="2940908"/>
            <a:ext cx="6211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if you have a good idea: you can raise capital by selling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o</a:t>
            </a:r>
            <a:r>
              <a:rPr lang="hu-HU" dirty="0" smtClean="0">
                <a:sym typeface="Wingdings" panose="05000000000000000000" pitchFamily="2" charset="2"/>
              </a:rPr>
              <a:t>ff future profits in the form of shares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    This is how most of the startups begin !!!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69689" y="3951416"/>
            <a:ext cx="75103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</a:t>
            </a:r>
            <a:r>
              <a:rPr lang="hu-HU" dirty="0" smtClean="0">
                <a:sym typeface="Wingdings" panose="05000000000000000000" pitchFamily="2" charset="2"/>
              </a:rPr>
              <a:t>he investor or shareholder gives you cash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In return he gets a contract stating how much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of the company he owns  ~ and this is exactly what stocks are</a:t>
            </a:r>
          </a:p>
          <a:p>
            <a:pPr lvl="1"/>
            <a:endParaRPr lang="hu-HU" dirty="0" smtClean="0">
              <a:sym typeface="Wingdings" panose="05000000000000000000" pitchFamily="2" charset="2"/>
            </a:endParaRPr>
          </a:p>
          <a:p>
            <a:pPr lvl="1"/>
            <a:r>
              <a:rPr lang="hu-HU" b="1" dirty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	THIS IS HOW SMALL COMPANIES BEGIN !!!</a:t>
            </a:r>
            <a:endParaRPr lang="hu-HU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2259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Random behaviour</a:t>
            </a:r>
            <a:endParaRPr lang="hu-HU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779481" y="1405808"/>
            <a:ext cx="49888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R(t) = mean + x * standard deviation</a:t>
            </a:r>
          </a:p>
          <a:p>
            <a:r>
              <a:rPr lang="hu-HU" b="1" dirty="0"/>
              <a:t>	</a:t>
            </a:r>
            <a:endParaRPr lang="hu-HU" b="1" dirty="0" smtClean="0"/>
          </a:p>
          <a:p>
            <a:r>
              <a:rPr lang="hu-HU" b="1" dirty="0"/>
              <a:t>  </a:t>
            </a:r>
            <a:r>
              <a:rPr lang="hu-HU" b="1" dirty="0" smtClean="0"/>
              <a:t> </a:t>
            </a:r>
            <a:r>
              <a:rPr lang="hu-HU" dirty="0" smtClean="0"/>
              <a:t>~ we can define return as a random variable</a:t>
            </a:r>
          </a:p>
          <a:p>
            <a:r>
              <a:rPr lang="hu-HU" dirty="0"/>
              <a:t>	</a:t>
            </a:r>
            <a:r>
              <a:rPr lang="hu-HU" dirty="0" smtClean="0"/>
              <a:t>drawn from a normal distribution  </a:t>
            </a:r>
            <a:endParaRPr lang="hu-HU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260391" y="2883244"/>
            <a:ext cx="0" cy="30727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070921" y="5766485"/>
            <a:ext cx="39706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059460" y="4698311"/>
            <a:ext cx="115330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2846174" y="4267200"/>
            <a:ext cx="115330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52758" y="3988194"/>
            <a:ext cx="1895285" cy="70845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041556" y="556191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</a:t>
            </a:r>
            <a:endParaRPr lang="hu-H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91537" y="250910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S(t)</a:t>
            </a:r>
            <a:endParaRPr lang="hu-H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518877" y="4848939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asset today</a:t>
            </a:r>
            <a:endParaRPr lang="hu-HU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59460" y="3664776"/>
            <a:ext cx="1080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asset </a:t>
            </a:r>
          </a:p>
          <a:p>
            <a:r>
              <a:rPr lang="hu-HU" sz="1600" dirty="0" smtClean="0"/>
              <a:t>tomorrow</a:t>
            </a:r>
            <a:endParaRPr lang="hu-HU" sz="16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149662" y="4358898"/>
            <a:ext cx="696512" cy="372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53016" y="2759392"/>
            <a:ext cx="4169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Stock price </a:t>
            </a:r>
            <a:r>
              <a:rPr lang="hu-HU" b="1" dirty="0" smtClean="0"/>
              <a:t>S(t)</a:t>
            </a:r>
            <a:r>
              <a:rPr lang="hu-HU" dirty="0" smtClean="0"/>
              <a:t> can be described by a </a:t>
            </a:r>
          </a:p>
          <a:p>
            <a:r>
              <a:rPr lang="hu-HU" dirty="0"/>
              <a:t> </a:t>
            </a:r>
            <a:r>
              <a:rPr lang="hu-HU" dirty="0" smtClean="0"/>
              <a:t> </a:t>
            </a:r>
            <a:r>
              <a:rPr lang="hu-HU" b="1" dirty="0" smtClean="0"/>
              <a:t>W(t) </a:t>
            </a:r>
            <a:r>
              <a:rPr lang="hu-HU" dirty="0" smtClean="0"/>
              <a:t>random walk !!!</a:t>
            </a:r>
            <a:endParaRPr lang="hu-HU" dirty="0"/>
          </a:p>
        </p:txBody>
      </p:sp>
      <p:sp>
        <p:nvSpPr>
          <p:cNvPr id="26" name="TextBox 25"/>
          <p:cNvSpPr txBox="1"/>
          <p:nvPr/>
        </p:nvSpPr>
        <p:spPr>
          <a:xfrm>
            <a:off x="4909752" y="3580595"/>
            <a:ext cx="38635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 smtClean="0">
                <a:sym typeface="Wingdings" panose="05000000000000000000" pitchFamily="2" charset="2"/>
              </a:rPr>
              <a:t>W(t) </a:t>
            </a:r>
            <a:r>
              <a:rPr lang="hu-HU" dirty="0" smtClean="0">
                <a:sym typeface="Wingdings" panose="05000000000000000000" pitchFamily="2" charset="2"/>
              </a:rPr>
              <a:t>has continuous sample path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It has independent and normally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 distributed increments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4308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Random behaviour</a:t>
            </a:r>
            <a:endParaRPr lang="hu-HU" b="1" u="sng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224218" y="2586683"/>
            <a:ext cx="0" cy="30727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034748" y="5469924"/>
            <a:ext cx="572339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85054" y="528525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</a:t>
            </a:r>
            <a:endParaRPr lang="hu-HU" b="1" dirty="0"/>
          </a:p>
        </p:txBody>
      </p:sp>
      <p:sp>
        <p:nvSpPr>
          <p:cNvPr id="6" name="Freeform 5"/>
          <p:cNvSpPr/>
          <p:nvPr/>
        </p:nvSpPr>
        <p:spPr>
          <a:xfrm>
            <a:off x="2413689" y="2749378"/>
            <a:ext cx="4440194" cy="2207740"/>
          </a:xfrm>
          <a:custGeom>
            <a:avLst/>
            <a:gdLst>
              <a:gd name="connsiteX0" fmla="*/ 0 w 4440194"/>
              <a:gd name="connsiteY0" fmla="*/ 2207740 h 2207740"/>
              <a:gd name="connsiteX1" fmla="*/ 131805 w 4440194"/>
              <a:gd name="connsiteY1" fmla="*/ 1902940 h 2207740"/>
              <a:gd name="connsiteX2" fmla="*/ 164756 w 4440194"/>
              <a:gd name="connsiteY2" fmla="*/ 1993556 h 2207740"/>
              <a:gd name="connsiteX3" fmla="*/ 230659 w 4440194"/>
              <a:gd name="connsiteY3" fmla="*/ 1878227 h 2207740"/>
              <a:gd name="connsiteX4" fmla="*/ 354227 w 4440194"/>
              <a:gd name="connsiteY4" fmla="*/ 1688756 h 2207740"/>
              <a:gd name="connsiteX5" fmla="*/ 370702 w 4440194"/>
              <a:gd name="connsiteY5" fmla="*/ 1589902 h 2207740"/>
              <a:gd name="connsiteX6" fmla="*/ 411891 w 4440194"/>
              <a:gd name="connsiteY6" fmla="*/ 1482811 h 2207740"/>
              <a:gd name="connsiteX7" fmla="*/ 420129 w 4440194"/>
              <a:gd name="connsiteY7" fmla="*/ 1565189 h 2207740"/>
              <a:gd name="connsiteX8" fmla="*/ 420129 w 4440194"/>
              <a:gd name="connsiteY8" fmla="*/ 1828800 h 2207740"/>
              <a:gd name="connsiteX9" fmla="*/ 486032 w 4440194"/>
              <a:gd name="connsiteY9" fmla="*/ 1952367 h 2207740"/>
              <a:gd name="connsiteX10" fmla="*/ 510745 w 4440194"/>
              <a:gd name="connsiteY10" fmla="*/ 1853513 h 2207740"/>
              <a:gd name="connsiteX11" fmla="*/ 609600 w 4440194"/>
              <a:gd name="connsiteY11" fmla="*/ 1614616 h 2207740"/>
              <a:gd name="connsiteX12" fmla="*/ 683740 w 4440194"/>
              <a:gd name="connsiteY12" fmla="*/ 1729946 h 2207740"/>
              <a:gd name="connsiteX13" fmla="*/ 815545 w 4440194"/>
              <a:gd name="connsiteY13" fmla="*/ 1565189 h 2207740"/>
              <a:gd name="connsiteX14" fmla="*/ 914400 w 4440194"/>
              <a:gd name="connsiteY14" fmla="*/ 1285102 h 2207740"/>
              <a:gd name="connsiteX15" fmla="*/ 1054443 w 4440194"/>
              <a:gd name="connsiteY15" fmla="*/ 1103870 h 2207740"/>
              <a:gd name="connsiteX16" fmla="*/ 1062681 w 4440194"/>
              <a:gd name="connsiteY16" fmla="*/ 1194486 h 2207740"/>
              <a:gd name="connsiteX17" fmla="*/ 1095632 w 4440194"/>
              <a:gd name="connsiteY17" fmla="*/ 1301578 h 2207740"/>
              <a:gd name="connsiteX18" fmla="*/ 1145059 w 4440194"/>
              <a:gd name="connsiteY18" fmla="*/ 1458097 h 2207740"/>
              <a:gd name="connsiteX19" fmla="*/ 1219200 w 4440194"/>
              <a:gd name="connsiteY19" fmla="*/ 1598140 h 2207740"/>
              <a:gd name="connsiteX20" fmla="*/ 1293340 w 4440194"/>
              <a:gd name="connsiteY20" fmla="*/ 1631092 h 2207740"/>
              <a:gd name="connsiteX21" fmla="*/ 1416908 w 4440194"/>
              <a:gd name="connsiteY21" fmla="*/ 1540475 h 2207740"/>
              <a:gd name="connsiteX22" fmla="*/ 1499286 w 4440194"/>
              <a:gd name="connsiteY22" fmla="*/ 1334529 h 2207740"/>
              <a:gd name="connsiteX23" fmla="*/ 1606378 w 4440194"/>
              <a:gd name="connsiteY23" fmla="*/ 1276865 h 2207740"/>
              <a:gd name="connsiteX24" fmla="*/ 1705232 w 4440194"/>
              <a:gd name="connsiteY24" fmla="*/ 1416908 h 2207740"/>
              <a:gd name="connsiteX25" fmla="*/ 1837037 w 4440194"/>
              <a:gd name="connsiteY25" fmla="*/ 1688756 h 2207740"/>
              <a:gd name="connsiteX26" fmla="*/ 1911178 w 4440194"/>
              <a:gd name="connsiteY26" fmla="*/ 1878227 h 2207740"/>
              <a:gd name="connsiteX27" fmla="*/ 1993556 w 4440194"/>
              <a:gd name="connsiteY27" fmla="*/ 1812324 h 2207740"/>
              <a:gd name="connsiteX28" fmla="*/ 2018270 w 4440194"/>
              <a:gd name="connsiteY28" fmla="*/ 1647567 h 2207740"/>
              <a:gd name="connsiteX29" fmla="*/ 2075935 w 4440194"/>
              <a:gd name="connsiteY29" fmla="*/ 1581665 h 2207740"/>
              <a:gd name="connsiteX30" fmla="*/ 2174789 w 4440194"/>
              <a:gd name="connsiteY30" fmla="*/ 1581665 h 2207740"/>
              <a:gd name="connsiteX31" fmla="*/ 2405448 w 4440194"/>
              <a:gd name="connsiteY31" fmla="*/ 1425146 h 2207740"/>
              <a:gd name="connsiteX32" fmla="*/ 2496064 w 4440194"/>
              <a:gd name="connsiteY32" fmla="*/ 1178011 h 2207740"/>
              <a:gd name="connsiteX33" fmla="*/ 2594918 w 4440194"/>
              <a:gd name="connsiteY33" fmla="*/ 972065 h 2207740"/>
              <a:gd name="connsiteX34" fmla="*/ 2660821 w 4440194"/>
              <a:gd name="connsiteY34" fmla="*/ 955589 h 2207740"/>
              <a:gd name="connsiteX35" fmla="*/ 2800864 w 4440194"/>
              <a:gd name="connsiteY35" fmla="*/ 1062681 h 2207740"/>
              <a:gd name="connsiteX36" fmla="*/ 2891481 w 4440194"/>
              <a:gd name="connsiteY36" fmla="*/ 1029729 h 2207740"/>
              <a:gd name="connsiteX37" fmla="*/ 3039762 w 4440194"/>
              <a:gd name="connsiteY37" fmla="*/ 716692 h 2207740"/>
              <a:gd name="connsiteX38" fmla="*/ 3105664 w 4440194"/>
              <a:gd name="connsiteY38" fmla="*/ 436605 h 2207740"/>
              <a:gd name="connsiteX39" fmla="*/ 3155091 w 4440194"/>
              <a:gd name="connsiteY39" fmla="*/ 197708 h 2207740"/>
              <a:gd name="connsiteX40" fmla="*/ 3212756 w 4440194"/>
              <a:gd name="connsiteY40" fmla="*/ 0 h 2207740"/>
              <a:gd name="connsiteX41" fmla="*/ 3245708 w 4440194"/>
              <a:gd name="connsiteY41" fmla="*/ 98854 h 2207740"/>
              <a:gd name="connsiteX42" fmla="*/ 3278659 w 4440194"/>
              <a:gd name="connsiteY42" fmla="*/ 321275 h 2207740"/>
              <a:gd name="connsiteX43" fmla="*/ 3344562 w 4440194"/>
              <a:gd name="connsiteY43" fmla="*/ 626075 h 2207740"/>
              <a:gd name="connsiteX44" fmla="*/ 3418702 w 4440194"/>
              <a:gd name="connsiteY44" fmla="*/ 856735 h 2207740"/>
              <a:gd name="connsiteX45" fmla="*/ 3509318 w 4440194"/>
              <a:gd name="connsiteY45" fmla="*/ 955589 h 2207740"/>
              <a:gd name="connsiteX46" fmla="*/ 3632886 w 4440194"/>
              <a:gd name="connsiteY46" fmla="*/ 848497 h 2207740"/>
              <a:gd name="connsiteX47" fmla="*/ 3723502 w 4440194"/>
              <a:gd name="connsiteY47" fmla="*/ 601362 h 2207740"/>
              <a:gd name="connsiteX48" fmla="*/ 3888259 w 4440194"/>
              <a:gd name="connsiteY48" fmla="*/ 568411 h 2207740"/>
              <a:gd name="connsiteX49" fmla="*/ 3970637 w 4440194"/>
              <a:gd name="connsiteY49" fmla="*/ 741405 h 2207740"/>
              <a:gd name="connsiteX50" fmla="*/ 4102443 w 4440194"/>
              <a:gd name="connsiteY50" fmla="*/ 757881 h 2207740"/>
              <a:gd name="connsiteX51" fmla="*/ 4349578 w 4440194"/>
              <a:gd name="connsiteY51" fmla="*/ 617838 h 2207740"/>
              <a:gd name="connsiteX52" fmla="*/ 4440194 w 4440194"/>
              <a:gd name="connsiteY52" fmla="*/ 461319 h 22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440194" h="2207740">
                <a:moveTo>
                  <a:pt x="0" y="2207740"/>
                </a:moveTo>
                <a:lnTo>
                  <a:pt x="131805" y="1902940"/>
                </a:lnTo>
                <a:lnTo>
                  <a:pt x="164756" y="1993556"/>
                </a:lnTo>
                <a:lnTo>
                  <a:pt x="230659" y="1878227"/>
                </a:lnTo>
                <a:lnTo>
                  <a:pt x="354227" y="1688756"/>
                </a:lnTo>
                <a:lnTo>
                  <a:pt x="370702" y="1589902"/>
                </a:lnTo>
                <a:lnTo>
                  <a:pt x="411891" y="1482811"/>
                </a:lnTo>
                <a:lnTo>
                  <a:pt x="420129" y="1565189"/>
                </a:lnTo>
                <a:lnTo>
                  <a:pt x="420129" y="1828800"/>
                </a:lnTo>
                <a:lnTo>
                  <a:pt x="486032" y="1952367"/>
                </a:lnTo>
                <a:lnTo>
                  <a:pt x="510745" y="1853513"/>
                </a:lnTo>
                <a:lnTo>
                  <a:pt x="609600" y="1614616"/>
                </a:lnTo>
                <a:lnTo>
                  <a:pt x="683740" y="1729946"/>
                </a:lnTo>
                <a:lnTo>
                  <a:pt x="815545" y="1565189"/>
                </a:lnTo>
                <a:lnTo>
                  <a:pt x="914400" y="1285102"/>
                </a:lnTo>
                <a:lnTo>
                  <a:pt x="1054443" y="1103870"/>
                </a:lnTo>
                <a:lnTo>
                  <a:pt x="1062681" y="1194486"/>
                </a:lnTo>
                <a:lnTo>
                  <a:pt x="1095632" y="1301578"/>
                </a:lnTo>
                <a:lnTo>
                  <a:pt x="1145059" y="1458097"/>
                </a:lnTo>
                <a:lnTo>
                  <a:pt x="1219200" y="1598140"/>
                </a:lnTo>
                <a:lnTo>
                  <a:pt x="1293340" y="1631092"/>
                </a:lnTo>
                <a:lnTo>
                  <a:pt x="1416908" y="1540475"/>
                </a:lnTo>
                <a:lnTo>
                  <a:pt x="1499286" y="1334529"/>
                </a:lnTo>
                <a:lnTo>
                  <a:pt x="1606378" y="1276865"/>
                </a:lnTo>
                <a:lnTo>
                  <a:pt x="1705232" y="1416908"/>
                </a:lnTo>
                <a:lnTo>
                  <a:pt x="1837037" y="1688756"/>
                </a:lnTo>
                <a:lnTo>
                  <a:pt x="1911178" y="1878227"/>
                </a:lnTo>
                <a:lnTo>
                  <a:pt x="1993556" y="1812324"/>
                </a:lnTo>
                <a:lnTo>
                  <a:pt x="2018270" y="1647567"/>
                </a:lnTo>
                <a:lnTo>
                  <a:pt x="2075935" y="1581665"/>
                </a:lnTo>
                <a:lnTo>
                  <a:pt x="2174789" y="1581665"/>
                </a:lnTo>
                <a:lnTo>
                  <a:pt x="2405448" y="1425146"/>
                </a:lnTo>
                <a:lnTo>
                  <a:pt x="2496064" y="1178011"/>
                </a:lnTo>
                <a:lnTo>
                  <a:pt x="2594918" y="972065"/>
                </a:lnTo>
                <a:lnTo>
                  <a:pt x="2660821" y="955589"/>
                </a:lnTo>
                <a:lnTo>
                  <a:pt x="2800864" y="1062681"/>
                </a:lnTo>
                <a:lnTo>
                  <a:pt x="2891481" y="1029729"/>
                </a:lnTo>
                <a:lnTo>
                  <a:pt x="3039762" y="716692"/>
                </a:lnTo>
                <a:lnTo>
                  <a:pt x="3105664" y="436605"/>
                </a:lnTo>
                <a:lnTo>
                  <a:pt x="3155091" y="197708"/>
                </a:lnTo>
                <a:lnTo>
                  <a:pt x="3212756" y="0"/>
                </a:lnTo>
                <a:lnTo>
                  <a:pt x="3245708" y="98854"/>
                </a:lnTo>
                <a:lnTo>
                  <a:pt x="3278659" y="321275"/>
                </a:lnTo>
                <a:lnTo>
                  <a:pt x="3344562" y="626075"/>
                </a:lnTo>
                <a:lnTo>
                  <a:pt x="3418702" y="856735"/>
                </a:lnTo>
                <a:lnTo>
                  <a:pt x="3509318" y="955589"/>
                </a:lnTo>
                <a:lnTo>
                  <a:pt x="3632886" y="848497"/>
                </a:lnTo>
                <a:lnTo>
                  <a:pt x="3723502" y="601362"/>
                </a:lnTo>
                <a:lnTo>
                  <a:pt x="3888259" y="568411"/>
                </a:lnTo>
                <a:lnTo>
                  <a:pt x="3970637" y="741405"/>
                </a:lnTo>
                <a:lnTo>
                  <a:pt x="4102443" y="757881"/>
                </a:lnTo>
                <a:lnTo>
                  <a:pt x="4349578" y="617838"/>
                </a:lnTo>
                <a:lnTo>
                  <a:pt x="4440194" y="461319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413689" y="3220996"/>
            <a:ext cx="4621425" cy="1746421"/>
          </a:xfrm>
          <a:prstGeom prst="line">
            <a:avLst/>
          </a:prstGeom>
          <a:ln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2377071" y="2265406"/>
            <a:ext cx="4929892" cy="2785445"/>
          </a:xfrm>
          <a:custGeom>
            <a:avLst/>
            <a:gdLst>
              <a:gd name="connsiteX0" fmla="*/ 4295578 w 4929892"/>
              <a:gd name="connsiteY0" fmla="*/ 0 h 2785445"/>
              <a:gd name="connsiteX1" fmla="*/ 3665 w 4929892"/>
              <a:gd name="connsiteY1" fmla="*/ 2693773 h 2785445"/>
              <a:gd name="connsiteX2" fmla="*/ 4929892 w 4929892"/>
              <a:gd name="connsiteY2" fmla="*/ 1894703 h 2785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9892" h="2785445">
                <a:moveTo>
                  <a:pt x="4295578" y="0"/>
                </a:moveTo>
                <a:cubicBezTo>
                  <a:pt x="2096762" y="1188994"/>
                  <a:pt x="-102054" y="2377989"/>
                  <a:pt x="3665" y="2693773"/>
                </a:cubicBezTo>
                <a:cubicBezTo>
                  <a:pt x="109384" y="3009557"/>
                  <a:pt x="2519638" y="2452130"/>
                  <a:pt x="4929892" y="1894703"/>
                </a:cubicBezTo>
              </a:path>
            </a:pathLst>
          </a:cu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extBox 27"/>
          <p:cNvSpPr txBox="1"/>
          <p:nvPr/>
        </p:nvSpPr>
        <p:spPr>
          <a:xfrm>
            <a:off x="1941929" y="222044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S(t)</a:t>
            </a:r>
            <a:endParaRPr lang="hu-H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071732" y="2982098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mean</a:t>
            </a:r>
            <a:endParaRPr lang="hu-HU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842017" y="1754083"/>
            <a:ext cx="1904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s</a:t>
            </a:r>
            <a:r>
              <a:rPr lang="hu-HU" sz="1600" dirty="0" smtClean="0"/>
              <a:t>tandard deviation</a:t>
            </a:r>
          </a:p>
          <a:p>
            <a:r>
              <a:rPr lang="hu-HU" sz="1600" dirty="0"/>
              <a:t>a</a:t>
            </a:r>
            <a:r>
              <a:rPr lang="hu-HU" sz="1600" dirty="0" smtClean="0"/>
              <a:t>bove the mean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46706" y="4289492"/>
            <a:ext cx="1904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s</a:t>
            </a:r>
            <a:r>
              <a:rPr lang="hu-HU" sz="1600" dirty="0" smtClean="0"/>
              <a:t>tandard deviation</a:t>
            </a:r>
          </a:p>
          <a:p>
            <a:r>
              <a:rPr lang="hu-HU" sz="1600" dirty="0"/>
              <a:t>b</a:t>
            </a:r>
            <a:r>
              <a:rPr lang="hu-HU" sz="1600" dirty="0" smtClean="0"/>
              <a:t>elow the mean</a:t>
            </a:r>
          </a:p>
        </p:txBody>
      </p:sp>
    </p:spTree>
    <p:extLst>
      <p:ext uri="{BB962C8B-B14F-4D97-AF65-F5344CB8AC3E}">
        <p14:creationId xmlns:p14="http://schemas.microsoft.com/office/powerpoint/2010/main" val="110168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Random behaviour</a:t>
            </a:r>
            <a:endParaRPr lang="hu-HU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763128" y="1417384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Wiener-process:</a:t>
            </a:r>
            <a:endParaRPr lang="hu-HU" b="1" u="sng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260391" y="2883244"/>
            <a:ext cx="0" cy="30727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070921" y="5766485"/>
            <a:ext cx="39706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059460" y="4698311"/>
            <a:ext cx="115330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2846174" y="4267200"/>
            <a:ext cx="115330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52758" y="3988194"/>
            <a:ext cx="1895285" cy="70845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041556" y="556191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</a:t>
            </a:r>
            <a:endParaRPr lang="hu-H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91537" y="250910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S(t)</a:t>
            </a:r>
            <a:endParaRPr lang="hu-H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518877" y="4848939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asset today</a:t>
            </a:r>
            <a:endParaRPr lang="hu-HU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59460" y="3664776"/>
            <a:ext cx="1080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asset </a:t>
            </a:r>
          </a:p>
          <a:p>
            <a:r>
              <a:rPr lang="hu-HU" sz="1600" dirty="0" smtClean="0"/>
              <a:t>tomorrow</a:t>
            </a:r>
            <a:endParaRPr lang="hu-HU" sz="16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149662" y="4358898"/>
            <a:ext cx="696512" cy="372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373395" y="1941384"/>
            <a:ext cx="632256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 smtClean="0">
                <a:sym typeface="Wingdings" panose="05000000000000000000" pitchFamily="2" charset="2"/>
              </a:rPr>
              <a:t>W(t)</a:t>
            </a:r>
            <a:r>
              <a:rPr lang="hu-HU" dirty="0" smtClean="0">
                <a:sym typeface="Wingdings" panose="05000000000000000000" pitchFamily="2" charset="2"/>
              </a:rPr>
              <a:t> has independent increments: future </a:t>
            </a:r>
            <a:r>
              <a:rPr lang="hu-HU" b="1" dirty="0">
                <a:sym typeface="Wingdings" panose="05000000000000000000" pitchFamily="2" charset="2"/>
              </a:rPr>
              <a:t>W(t+dt) – W(t</a:t>
            </a:r>
            <a:r>
              <a:rPr lang="hu-HU" b="1" dirty="0" smtClean="0">
                <a:sym typeface="Wingdings" panose="05000000000000000000" pitchFamily="2" charset="2"/>
              </a:rPr>
              <a:t>)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 increments are independent of past values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 smtClean="0">
                <a:sym typeface="Wingdings" panose="05000000000000000000" pitchFamily="2" charset="2"/>
              </a:rPr>
              <a:t>W(t) </a:t>
            </a:r>
            <a:r>
              <a:rPr lang="hu-HU" dirty="0" smtClean="0">
                <a:sym typeface="Wingdings" panose="05000000000000000000" pitchFamily="2" charset="2"/>
              </a:rPr>
              <a:t>has Gaussian increments: </a:t>
            </a:r>
            <a:r>
              <a:rPr lang="hu-HU" b="1" dirty="0" smtClean="0">
                <a:sym typeface="Wingdings" panose="05000000000000000000" pitchFamily="2" charset="2"/>
              </a:rPr>
              <a:t>W(t+dt)-W(t) </a:t>
            </a:r>
            <a:r>
              <a:rPr lang="hu-HU" dirty="0" smtClean="0">
                <a:sym typeface="Wingdings" panose="05000000000000000000" pitchFamily="2" charset="2"/>
              </a:rPr>
              <a:t>is normally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distributed with mean </a:t>
            </a:r>
            <a:r>
              <a:rPr lang="hu-HU" b="1" dirty="0" smtClean="0">
                <a:sym typeface="Wingdings" panose="05000000000000000000" pitchFamily="2" charset="2"/>
              </a:rPr>
              <a:t>0</a:t>
            </a:r>
            <a:r>
              <a:rPr lang="hu-HU" dirty="0" smtClean="0">
                <a:sym typeface="Wingdings" panose="05000000000000000000" pitchFamily="2" charset="2"/>
              </a:rPr>
              <a:t> and variance </a:t>
            </a:r>
            <a:r>
              <a:rPr lang="hu-HU" b="1" dirty="0" smtClean="0">
                <a:sym typeface="Wingdings" panose="05000000000000000000" pitchFamily="2" charset="2"/>
              </a:rPr>
              <a:t>dt</a:t>
            </a:r>
            <a:endParaRPr lang="hu-HU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</a:t>
            </a:r>
            <a:r>
              <a:rPr lang="hu-HU" b="1" dirty="0" smtClean="0">
                <a:sym typeface="Wingdings" panose="05000000000000000000" pitchFamily="2" charset="2"/>
              </a:rPr>
              <a:t>W(t+dt) – W(t) ~ N(0,dt)</a:t>
            </a:r>
            <a:endParaRPr lang="hu-HU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endParaRPr lang="hu-HU" dirty="0" smtClean="0"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1341" y="4137797"/>
            <a:ext cx="485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Wiener-process </a:t>
            </a:r>
            <a:r>
              <a:rPr lang="hu-HU" b="1" dirty="0" smtClean="0"/>
              <a:t>W(t) </a:t>
            </a:r>
            <a:r>
              <a:rPr lang="hu-HU" dirty="0" smtClean="0"/>
              <a:t>has continuous paths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008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Random behaviour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578443" y="1468735"/>
            <a:ext cx="5764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dS         =         </a:t>
            </a:r>
            <a:r>
              <a:rPr lang="hu-HU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𝝻</a:t>
            </a:r>
            <a:r>
              <a:rPr lang="hu-HU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 dt            +            </a:t>
            </a:r>
            <a:r>
              <a:rPr lang="hu-HU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𝞂</a:t>
            </a:r>
            <a:r>
              <a:rPr lang="hu-HU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 dX</a:t>
            </a:r>
            <a:endParaRPr lang="hu-HU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13470" y="2037492"/>
            <a:ext cx="2408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this is the change in the</a:t>
            </a:r>
          </a:p>
          <a:p>
            <a:r>
              <a:rPr lang="hu-HU" sz="1600" dirty="0" smtClean="0"/>
              <a:t>stock price: S(t+dt)-S(t)</a:t>
            </a:r>
            <a:endParaRPr lang="hu-H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368274" y="2754073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E[dX] = 0   </a:t>
            </a:r>
            <a:r>
              <a:rPr lang="hu-HU" dirty="0" smtClean="0"/>
              <a:t>and   </a:t>
            </a:r>
            <a:r>
              <a:rPr lang="hu-HU" b="1" dirty="0" smtClean="0"/>
              <a:t>E[dX  ] = dt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41919" y="266608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25090" y="3357955"/>
            <a:ext cx="7614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Basically </a:t>
            </a:r>
            <a:r>
              <a:rPr lang="hu-HU" b="1" dirty="0" smtClean="0"/>
              <a:t>dX</a:t>
            </a:r>
            <a:r>
              <a:rPr lang="hu-HU" dirty="0" smtClean="0"/>
              <a:t> is a random variable drawn from a normal distribution with</a:t>
            </a:r>
          </a:p>
          <a:p>
            <a:r>
              <a:rPr lang="hu-HU" dirty="0" smtClean="0"/>
              <a:t>mean </a:t>
            </a:r>
            <a:r>
              <a:rPr lang="hu-HU" b="1" dirty="0" smtClean="0"/>
              <a:t>0</a:t>
            </a:r>
            <a:r>
              <a:rPr lang="hu-HU" dirty="0" smtClean="0"/>
              <a:t> and variance dt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4323309" y="2037320"/>
            <a:ext cx="1856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d</a:t>
            </a:r>
            <a:r>
              <a:rPr lang="hu-HU" sz="1600" dirty="0" smtClean="0"/>
              <a:t>eterministic part</a:t>
            </a:r>
          </a:p>
          <a:p>
            <a:r>
              <a:rPr lang="hu-HU" sz="1600" dirty="0"/>
              <a:t> </a:t>
            </a:r>
            <a:r>
              <a:rPr lang="hu-HU" sz="1600" dirty="0" smtClean="0"/>
              <a:t>       „drift”</a:t>
            </a:r>
            <a:endParaRPr lang="hu-HU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7037677" y="2039894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s</a:t>
            </a:r>
            <a:r>
              <a:rPr lang="hu-HU" sz="1600" dirty="0" smtClean="0"/>
              <a:t>tochastic part</a:t>
            </a:r>
            <a:endParaRPr lang="hu-HU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151396" y="4153264"/>
            <a:ext cx="556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THIS IS A STOCHASTIC DIFFERENTIAL EQUATION !!!</a:t>
            </a:r>
            <a:endParaRPr lang="hu-H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707028" y="4739974"/>
            <a:ext cx="5501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continuous model of asset prices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fundamental assumption for most of the modern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financial models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0661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Stochastic calculus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622854" y="1367481"/>
            <a:ext cx="514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Ordinary functions:</a:t>
            </a:r>
            <a:r>
              <a:rPr lang="hu-HU" dirty="0" smtClean="0"/>
              <a:t> with deterministic variables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3328086" y="1795849"/>
            <a:ext cx="444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f(x) = x     </a:t>
            </a:r>
            <a:r>
              <a:rPr lang="hu-HU" dirty="0" smtClean="0"/>
              <a:t>what is the derivative of </a:t>
            </a:r>
            <a:r>
              <a:rPr lang="hu-HU" b="1" dirty="0" smtClean="0"/>
              <a:t>f(x)</a:t>
            </a:r>
            <a:r>
              <a:rPr lang="hu-HU" dirty="0" smtClean="0"/>
              <a:t>? 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4102445" y="174756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04862" y="3327045"/>
                <a:ext cx="2779222" cy="542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df(x)</a:t>
                </a:r>
                <a:r>
                  <a:rPr lang="hu-HU" dirty="0" smtClean="0"/>
                  <a:t> </a:t>
                </a:r>
                <a:r>
                  <a:rPr lang="hu-HU" b="1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</a:rPr>
                          <m:t>𝐝𝐟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</a:rPr>
                          <m:t>𝐝𝐱</m:t>
                        </m:r>
                      </m:den>
                    </m:f>
                    <m:r>
                      <a:rPr lang="hu-HU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000" b="1" i="0" smtClean="0">
                        <a:latin typeface="Cambria Math" panose="02040503050406030204" pitchFamily="18" charset="0"/>
                      </a:rPr>
                      <m:t>𝐝𝐱</m:t>
                    </m:r>
                    <m:r>
                      <a:rPr lang="hu-HU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000" b="1" i="0" smtClean="0">
                        <a:latin typeface="Cambria Math" panose="02040503050406030204" pitchFamily="18" charset="0"/>
                      </a:rPr>
                      <m:t>𝟐𝐱𝐝𝐱</m:t>
                    </m:r>
                  </m:oMath>
                </a14:m>
                <a:endParaRPr lang="hu-HU" sz="20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862" y="3327045"/>
                <a:ext cx="2779222" cy="542777"/>
              </a:xfrm>
              <a:prstGeom prst="rect">
                <a:avLst/>
              </a:prstGeom>
              <a:blipFill rotWithShape="0">
                <a:blip r:embed="rId2"/>
                <a:stretch>
                  <a:fillRect l="-1754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311464" y="2349021"/>
                <a:ext cx="1551835" cy="678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1" i="0" smtClean="0">
                              <a:latin typeface="Cambria Math" panose="02040503050406030204" pitchFamily="18" charset="0"/>
                            </a:rPr>
                            <m:t>𝐝𝐟</m:t>
                          </m:r>
                          <m:r>
                            <a:rPr lang="hu-HU" sz="2000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0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sz="20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sz="2000" b="1" i="0" smtClean="0">
                              <a:latin typeface="Cambria Math" panose="02040503050406030204" pitchFamily="18" charset="0"/>
                            </a:rPr>
                            <m:t>𝐝𝐱</m:t>
                          </m:r>
                        </m:den>
                      </m:f>
                      <m:r>
                        <a:rPr lang="hu-HU" sz="2000" b="1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hu-HU" sz="2000" b="1" i="0" smtClean="0">
                          <a:latin typeface="Cambria Math" panose="02040503050406030204" pitchFamily="18" charset="0"/>
                        </a:rPr>
                        <m:t>𝟐𝐱</m:t>
                      </m:r>
                    </m:oMath>
                  </m:oMathPara>
                </a14:m>
                <a:endParaRPr lang="hu-HU" sz="20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464" y="2349021"/>
                <a:ext cx="1551835" cy="67851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821537" y="4003589"/>
            <a:ext cx="495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Dealing with stochastic random variables: this</a:t>
            </a:r>
          </a:p>
          <a:p>
            <a:r>
              <a:rPr lang="hu-HU" dirty="0"/>
              <a:t>	</a:t>
            </a:r>
            <a:r>
              <a:rPr lang="hu-HU" dirty="0" smtClean="0"/>
              <a:t>is not going to be true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1153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Stochastic calculus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622854" y="1367481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Stochastic random variables:</a:t>
            </a:r>
            <a:endParaRPr lang="hu-HU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531644" y="1872620"/>
            <a:ext cx="6252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we have a function of a stochastic variable: for example</a:t>
            </a:r>
          </a:p>
          <a:p>
            <a:endParaRPr lang="hu-HU" dirty="0" smtClean="0"/>
          </a:p>
          <a:p>
            <a:r>
              <a:rPr lang="hu-HU" dirty="0"/>
              <a:t>	</a:t>
            </a:r>
            <a:endParaRPr lang="hu-H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060993" y="222576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30378" y="2327307"/>
            <a:ext cx="5229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brownian motion </a:t>
            </a:r>
            <a:r>
              <a:rPr lang="hu-HU" b="1" dirty="0"/>
              <a:t>X(t)</a:t>
            </a:r>
            <a:r>
              <a:rPr lang="hu-HU" dirty="0"/>
              <a:t> and the function </a:t>
            </a:r>
            <a:r>
              <a:rPr lang="hu-HU" b="1" dirty="0"/>
              <a:t>F(X)=X </a:t>
            </a:r>
          </a:p>
          <a:p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3699445" y="2738456"/>
            <a:ext cx="568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ordinary approach is not good: </a:t>
            </a:r>
            <a:r>
              <a:rPr lang="hu-HU" b="1" dirty="0" smtClean="0"/>
              <a:t>F(X)</a:t>
            </a:r>
            <a:r>
              <a:rPr lang="hu-HU" dirty="0" smtClean="0"/>
              <a:t> is stochastic !!!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338922" y="3380341"/>
                <a:ext cx="3398751" cy="542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>
                    <a:solidFill>
                      <a:srgbClr val="FF7C80"/>
                    </a:solidFill>
                  </a:rPr>
                  <a:t>dF(X)</a:t>
                </a:r>
                <a:r>
                  <a:rPr lang="hu-HU" dirty="0" smtClean="0">
                    <a:solidFill>
                      <a:srgbClr val="FF7C80"/>
                    </a:solidFill>
                  </a:rPr>
                  <a:t> </a:t>
                </a:r>
                <a:r>
                  <a:rPr lang="hu-HU" b="1" dirty="0" smtClean="0">
                    <a:solidFill>
                      <a:srgbClr val="FF7C8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𝐝𝐅</m:t>
                        </m:r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𝐝𝐗</m:t>
                        </m:r>
                      </m:den>
                    </m:f>
                    <m:r>
                      <a:rPr lang="hu-HU" sz="2000" b="1" i="1" smtClean="0">
                        <a:solidFill>
                          <a:srgbClr val="FF7C8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000" b="1" i="0" smtClean="0">
                        <a:solidFill>
                          <a:srgbClr val="FF7C80"/>
                        </a:solidFill>
                        <a:latin typeface="Cambria Math" panose="02040503050406030204" pitchFamily="18" charset="0"/>
                      </a:rPr>
                      <m:t>𝐝𝐗</m:t>
                    </m:r>
                  </m:oMath>
                </a14:m>
                <a:r>
                  <a:rPr lang="hu-HU" sz="2000" b="1" dirty="0" smtClean="0">
                    <a:solidFill>
                      <a:srgbClr val="FF7C80"/>
                    </a:solidFill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000" b="1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hu-HU" sz="2000" b="1" i="1" smtClean="0">
                        <a:solidFill>
                          <a:srgbClr val="FF7C8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hu-HU" sz="2000" b="1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𝐝𝐗</m:t>
                        </m:r>
                      </m:den>
                    </m:f>
                    <m:r>
                      <a:rPr lang="hu-HU" sz="2000" b="1" i="0" smtClean="0">
                        <a:solidFill>
                          <a:srgbClr val="FF7C8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000" b="1" i="0" smtClean="0">
                        <a:solidFill>
                          <a:srgbClr val="FF7C80"/>
                        </a:solidFill>
                        <a:latin typeface="Cambria Math" panose="02040503050406030204" pitchFamily="18" charset="0"/>
                      </a:rPr>
                      <m:t>𝐝𝐭</m:t>
                    </m:r>
                  </m:oMath>
                </a14:m>
                <a:endParaRPr lang="hu-HU" sz="2000" b="1" dirty="0">
                  <a:solidFill>
                    <a:srgbClr val="FF7C8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922" y="3380341"/>
                <a:ext cx="3398751" cy="542777"/>
              </a:xfrm>
              <a:prstGeom prst="rect">
                <a:avLst/>
              </a:prstGeom>
              <a:blipFill rotWithShape="0">
                <a:blip r:embed="rId2"/>
                <a:stretch>
                  <a:fillRect l="-1616" b="-561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00583" y="3311066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>
                <a:solidFill>
                  <a:srgbClr val="FF7C80"/>
                </a:solidFill>
              </a:rPr>
              <a:t>2</a:t>
            </a:r>
            <a:endParaRPr lang="hu-HU" sz="1100" b="1" dirty="0">
              <a:solidFill>
                <a:srgbClr val="FF7C8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92819" y="3607798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>
                <a:solidFill>
                  <a:srgbClr val="FF7C80"/>
                </a:solidFill>
              </a:rPr>
              <a:t>2</a:t>
            </a:r>
            <a:endParaRPr lang="hu-HU" sz="1100" b="1" dirty="0">
              <a:solidFill>
                <a:srgbClr val="FF7C8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43338" y="3474823"/>
            <a:ext cx="18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„ITO’S LEMMA”</a:t>
            </a:r>
            <a:endParaRPr lang="hu-H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46959" y="4163807"/>
                <a:ext cx="4386201" cy="542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>
                    <a:solidFill>
                      <a:schemeClr val="tx1"/>
                    </a:solidFill>
                  </a:rPr>
                  <a:t>F(X+dX)</a:t>
                </a:r>
                <a:r>
                  <a:rPr lang="hu-HU" dirty="0" smtClean="0">
                    <a:solidFill>
                      <a:schemeClr val="tx1"/>
                    </a:solidFill>
                  </a:rPr>
                  <a:t> </a:t>
                </a:r>
                <a:r>
                  <a:rPr lang="hu-HU" b="1" dirty="0" smtClean="0">
                    <a:solidFill>
                      <a:schemeClr val="tx1"/>
                    </a:solidFill>
                  </a:rPr>
                  <a:t>= F(X)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𝐝𝐅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𝐝𝐗</m:t>
                        </m:r>
                      </m:den>
                    </m:f>
                    <m:r>
                      <a:rPr lang="hu-HU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𝐝𝐗</m:t>
                    </m:r>
                  </m:oMath>
                </a14:m>
                <a:r>
                  <a:rPr lang="hu-HU" sz="2000" b="1" dirty="0" smtClean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hu-HU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𝐝𝐗</m:t>
                        </m:r>
                      </m:den>
                    </m:f>
                    <m:r>
                      <a:rPr lang="hu-HU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𝐝𝐗</m:t>
                    </m:r>
                  </m:oMath>
                </a14:m>
                <a:endParaRPr lang="hu-HU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59" y="4163807"/>
                <a:ext cx="4386201" cy="542777"/>
              </a:xfrm>
              <a:prstGeom prst="rect">
                <a:avLst/>
              </a:prstGeom>
              <a:blipFill rotWithShape="0">
                <a:blip r:embed="rId3"/>
                <a:stretch>
                  <a:fillRect l="-1252" b="-561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4188924" y="4094532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2</a:t>
            </a:r>
            <a:endParaRPr lang="hu-HU" sz="11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497636" y="4391264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2</a:t>
            </a:r>
            <a:endParaRPr lang="hu-HU" sz="11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055894" y="4173585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2</a:t>
            </a:r>
            <a:endParaRPr lang="hu-HU" sz="11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292290" y="4903040"/>
            <a:ext cx="6128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but we know that </a:t>
            </a:r>
            <a:r>
              <a:rPr lang="hu-HU" b="1" dirty="0" smtClean="0"/>
              <a:t>E[dX ]</a:t>
            </a:r>
            <a:r>
              <a:rPr lang="hu-HU" dirty="0" smtClean="0"/>
              <a:t> </a:t>
            </a:r>
            <a:r>
              <a:rPr lang="hu-HU" b="1" dirty="0" smtClean="0"/>
              <a:t>= dt </a:t>
            </a:r>
            <a:r>
              <a:rPr lang="hu-HU" dirty="0" smtClean="0"/>
              <a:t>and</a:t>
            </a:r>
            <a:r>
              <a:rPr lang="hu-HU" b="1" dirty="0" smtClean="0"/>
              <a:t> F(X+dX) – F(X) = dF(X)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648326" y="4858183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2</a:t>
            </a:r>
            <a:endParaRPr lang="hu-HU" sz="11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351370" y="4236783"/>
            <a:ext cx="466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do not assume any stochastic behaviour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3404961" y="5448130"/>
            <a:ext cx="3837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So the solution</a:t>
            </a:r>
            <a:r>
              <a:rPr lang="hu-HU" b="1" dirty="0" smtClean="0"/>
              <a:t>: </a:t>
            </a:r>
            <a:r>
              <a:rPr lang="hu-HU" b="1" dirty="0" smtClean="0">
                <a:solidFill>
                  <a:srgbClr val="00B050"/>
                </a:solidFill>
              </a:rPr>
              <a:t>dF(X) = 2XdX + dt</a:t>
            </a:r>
            <a:endParaRPr lang="hu-H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13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Stochastic calculus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622854" y="1367481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Stochastic random variables: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117124" y="1831546"/>
            <a:ext cx="74927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 quantitative finance a random stochastic </a:t>
            </a:r>
          </a:p>
          <a:p>
            <a:r>
              <a:rPr lang="hu-HU" dirty="0"/>
              <a:t>	</a:t>
            </a:r>
            <a:r>
              <a:rPr lang="hu-HU" dirty="0" smtClean="0"/>
              <a:t>variable is the </a:t>
            </a:r>
            <a:r>
              <a:rPr lang="hu-HU" b="1" dirty="0" smtClean="0"/>
              <a:t>S(t)</a:t>
            </a:r>
            <a:r>
              <a:rPr lang="hu-HU" dirty="0" smtClean="0"/>
              <a:t> stock price</a:t>
            </a:r>
          </a:p>
          <a:p>
            <a:r>
              <a:rPr lang="hu-HU" dirty="0"/>
              <a:t>	</a:t>
            </a:r>
            <a:r>
              <a:rPr lang="hu-HU" dirty="0" smtClean="0"/>
              <a:t>	~ we can use Wiener-process as a model</a:t>
            </a:r>
          </a:p>
          <a:p>
            <a:endParaRPr lang="hu-HU" dirty="0"/>
          </a:p>
          <a:p>
            <a:r>
              <a:rPr lang="hu-HU" dirty="0" smtClean="0"/>
              <a:t>	       </a:t>
            </a:r>
            <a:r>
              <a:rPr lang="hu-HU" b="1" dirty="0" smtClean="0"/>
              <a:t>dS(t) = a(S,t) dt + b(S,t) dX</a:t>
            </a:r>
          </a:p>
          <a:p>
            <a:endParaRPr lang="hu-HU" b="1" dirty="0"/>
          </a:p>
          <a:p>
            <a:r>
              <a:rPr lang="hu-HU" dirty="0" smtClean="0"/>
              <a:t>If we have another variable </a:t>
            </a:r>
            <a:r>
              <a:rPr lang="hu-HU" b="1" dirty="0" smtClean="0"/>
              <a:t>V(S,t) </a:t>
            </a:r>
            <a:r>
              <a:rPr lang="hu-HU" dirty="0" smtClean="0"/>
              <a:t>depending on </a:t>
            </a:r>
            <a:r>
              <a:rPr lang="hu-HU" b="1" dirty="0" smtClean="0"/>
              <a:t>S(t) </a:t>
            </a:r>
            <a:r>
              <a:rPr lang="hu-HU" dirty="0" smtClean="0"/>
              <a:t>for example the </a:t>
            </a:r>
          </a:p>
          <a:p>
            <a:r>
              <a:rPr lang="hu-HU" dirty="0" smtClean="0"/>
              <a:t>   price of the option, what stochastic equation describes</a:t>
            </a:r>
          </a:p>
          <a:p>
            <a:r>
              <a:rPr lang="hu-HU" dirty="0" smtClean="0"/>
              <a:t>     the change in </a:t>
            </a:r>
            <a:r>
              <a:rPr lang="hu-HU" b="1" dirty="0" smtClean="0"/>
              <a:t>V(S,t)</a:t>
            </a:r>
            <a:r>
              <a:rPr lang="hu-HU" dirty="0" smtClean="0"/>
              <a:t> value?</a:t>
            </a:r>
          </a:p>
          <a:p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3009900" y="4509202"/>
            <a:ext cx="5707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HIGHER DIMENSIONAL ITO’S FORMULA IS NEEDED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8870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Stochastic calculus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622854" y="1367481"/>
            <a:ext cx="367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Ito’s lemma in higher dimensions: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117124" y="1831546"/>
            <a:ext cx="765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Suppose we have </a:t>
            </a:r>
            <a:r>
              <a:rPr lang="hu-HU" b="1" dirty="0" smtClean="0"/>
              <a:t>dS(t) = a(S,t) dt + b(S,t) dX</a:t>
            </a:r>
            <a:r>
              <a:rPr lang="hu-HU" dirty="0" smtClean="0"/>
              <a:t>. How to define the change</a:t>
            </a:r>
          </a:p>
          <a:p>
            <a:r>
              <a:rPr lang="hu-HU" dirty="0" smtClean="0"/>
              <a:t>in </a:t>
            </a:r>
            <a:r>
              <a:rPr lang="hu-HU" b="1" dirty="0" smtClean="0"/>
              <a:t>V(S,t)</a:t>
            </a:r>
            <a:r>
              <a:rPr lang="hu-HU" dirty="0" smtClean="0"/>
              <a:t>? (</a:t>
            </a:r>
            <a:r>
              <a:rPr lang="hu-HU" b="1" dirty="0" smtClean="0"/>
              <a:t>S</a:t>
            </a:r>
            <a:r>
              <a:rPr lang="hu-HU" dirty="0" smtClean="0"/>
              <a:t> defines the underlying asset’s price, </a:t>
            </a:r>
            <a:r>
              <a:rPr lang="hu-HU" b="1" dirty="0" smtClean="0"/>
              <a:t>V</a:t>
            </a:r>
            <a:r>
              <a:rPr lang="hu-HU" dirty="0" smtClean="0"/>
              <a:t> is the option price)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5762" y="2969092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V(S+</a:t>
            </a:r>
            <a:r>
              <a:rPr lang="hu-HU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𝛥S,t+𝛥t) = V(S,t) + </a:t>
            </a:r>
            <a:endParaRPr lang="hu-H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78876" y="2889549"/>
                <a:ext cx="710836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</m:t>
                        </m:r>
                      </m:den>
                    </m:f>
                    <m:r>
                      <m:rPr>
                        <m:nor/>
                      </m:rPr>
                      <a:rPr lang="hu-HU" sz="20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𝛥</m:t>
                    </m:r>
                  </m:oMath>
                </a14:m>
                <a:r>
                  <a:rPr lang="hu-HU" dirty="0" smtClean="0"/>
                  <a:t>t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76" y="2889549"/>
                <a:ext cx="710836" cy="542071"/>
              </a:xfrm>
              <a:prstGeom prst="rect">
                <a:avLst/>
              </a:prstGeom>
              <a:blipFill rotWithShape="0">
                <a:blip r:embed="rId5"/>
                <a:stretch>
                  <a:fillRect r="-6034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07256" y="2882722"/>
                <a:ext cx="730072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den>
                    </m:f>
                    <m:r>
                      <m:rPr>
                        <m:nor/>
                      </m:rPr>
                      <a:rPr lang="hu-HU" sz="20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𝛥</m:t>
                    </m:r>
                  </m:oMath>
                </a14:m>
                <a:r>
                  <a:rPr lang="hu-HU" dirty="0" smtClean="0"/>
                  <a:t>S</a:t>
                </a:r>
                <a:endParaRPr lang="hu-H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256" y="2882722"/>
                <a:ext cx="730072" cy="542071"/>
              </a:xfrm>
              <a:prstGeom prst="rect">
                <a:avLst/>
              </a:prstGeom>
              <a:blipFill rotWithShape="0">
                <a:blip r:embed="rId6"/>
                <a:stretch>
                  <a:fillRect r="-5882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574093" y="292151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+</a:t>
            </a:r>
            <a:endParaRPr lang="hu-H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630158" y="2889589"/>
                <a:ext cx="3702745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m:rPr>
                        <m:nor/>
                      </m:rPr>
                      <a:rPr lang="hu-HU" sz="2000" b="1" i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hu-HU" sz="2000" dirty="0" smtClean="0"/>
                  <a:t>          + 2              +           </a:t>
                </a:r>
                <a:r>
                  <a:rPr lang="hu-HU" dirty="0" smtClean="0"/>
                  <a:t>)</a:t>
                </a:r>
                <a:endParaRPr lang="hu-H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158" y="2889589"/>
                <a:ext cx="3702745" cy="535468"/>
              </a:xfrm>
              <a:prstGeom prst="rect">
                <a:avLst/>
              </a:prstGeom>
              <a:blipFill rotWithShape="0">
                <a:blip r:embed="rId7"/>
                <a:stretch>
                  <a:fillRect r="-494" b="-568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421709" y="292151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+</a:t>
            </a:r>
            <a:endParaRPr lang="hu-H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22145" y="2889549"/>
                <a:ext cx="789383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</m:t>
                        </m:r>
                      </m:den>
                    </m:f>
                    <m:r>
                      <m:rPr>
                        <m:nor/>
                      </m:rPr>
                      <a:rPr lang="hu-HU" sz="20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𝛥</m:t>
                    </m:r>
                  </m:oMath>
                </a14:m>
                <a:r>
                  <a:rPr lang="hu-HU" dirty="0" smtClean="0"/>
                  <a:t>t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145" y="2889549"/>
                <a:ext cx="789383" cy="542071"/>
              </a:xfrm>
              <a:prstGeom prst="rect">
                <a:avLst/>
              </a:prstGeom>
              <a:blipFill rotWithShape="0">
                <a:blip r:embed="rId8"/>
                <a:stretch>
                  <a:fillRect r="-5385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6171381" y="3111374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022587" y="2828969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510949" y="2939587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248463" y="2882722"/>
                <a:ext cx="808619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den>
                    </m:f>
                    <m:r>
                      <m:rPr>
                        <m:nor/>
                      </m:rPr>
                      <a:rPr lang="hu-HU" sz="20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𝛥</m:t>
                    </m:r>
                  </m:oMath>
                </a14:m>
                <a:r>
                  <a:rPr lang="hu-HU" dirty="0" smtClean="0"/>
                  <a:t>S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463" y="2882722"/>
                <a:ext cx="808619" cy="542071"/>
              </a:xfrm>
              <a:prstGeom prst="rect">
                <a:avLst/>
              </a:prstGeom>
              <a:blipFill rotWithShape="0">
                <a:blip r:embed="rId9"/>
                <a:stretch>
                  <a:fillRect r="-5263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8497699" y="3104547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348905" y="2822142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861981" y="2932760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024181" y="2882722"/>
                <a:ext cx="1169294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  <m:r>
                          <a:rPr lang="hu-HU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</m:t>
                        </m:r>
                      </m:den>
                    </m:f>
                    <m:r>
                      <m:rPr>
                        <m:nor/>
                      </m:rPr>
                      <a:rPr lang="hu-HU" sz="20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𝛥</m:t>
                    </m:r>
                  </m:oMath>
                </a14:m>
                <a:r>
                  <a:rPr lang="hu-HU" dirty="0" smtClean="0"/>
                  <a:t>S</a:t>
                </a:r>
                <a:r>
                  <a:rPr lang="hu-HU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𝛥</m:t>
                    </m:r>
                    <m:r>
                      <m:rPr>
                        <m:nor/>
                      </m:rPr>
                      <a:rPr lang="hu-H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lang="hu-HU" dirty="0" smtClean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181" y="2882722"/>
                <a:ext cx="1169294" cy="542071"/>
              </a:xfrm>
              <a:prstGeom prst="rect">
                <a:avLst/>
              </a:prstGeom>
              <a:blipFill rotWithShape="0">
                <a:blip r:embed="rId10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7165813" y="2822142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28" name="Right Brace 27"/>
          <p:cNvSpPr/>
          <p:nvPr/>
        </p:nvSpPr>
        <p:spPr>
          <a:xfrm rot="5400000">
            <a:off x="6931303" y="2650703"/>
            <a:ext cx="218707" cy="186874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TextBox 28"/>
          <p:cNvSpPr txBox="1"/>
          <p:nvPr/>
        </p:nvSpPr>
        <p:spPr>
          <a:xfrm>
            <a:off x="5905879" y="3683075"/>
            <a:ext cx="2440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</a:t>
            </a:r>
            <a:r>
              <a:rPr lang="hu-HU" sz="1600" dirty="0" smtClean="0"/>
              <a:t>hese terms are small so</a:t>
            </a:r>
          </a:p>
          <a:p>
            <a:r>
              <a:rPr lang="hu-HU" sz="1600" dirty="0" smtClean="0"/>
              <a:t>we can omit them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05633" y="4464402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</a:t>
            </a:r>
            <a:r>
              <a:rPr lang="hu-HU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V(S,t) = </a:t>
            </a:r>
            <a:endParaRPr lang="hu-H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726773" y="4383943"/>
                <a:ext cx="704039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</m:t>
                        </m:r>
                      </m:den>
                    </m:f>
                  </m:oMath>
                </a14:m>
                <a:r>
                  <a:rPr lang="hu-HU" dirty="0" smtClean="0"/>
                  <a:t> dt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773" y="4383943"/>
                <a:ext cx="704039" cy="542071"/>
              </a:xfrm>
              <a:prstGeom prst="rect">
                <a:avLst/>
              </a:prstGeom>
              <a:blipFill rotWithShape="0">
                <a:blip r:embed="rId11"/>
                <a:stretch>
                  <a:fillRect r="-6897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555153" y="4377116"/>
                <a:ext cx="733983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den>
                    </m:f>
                    <m:r>
                      <m:rPr>
                        <m:sty m:val="p"/>
                      </m:rPr>
                      <a:rPr lang="hu-HU" sz="2000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hu-HU" dirty="0" smtClean="0"/>
                  <a:t>S</a:t>
                </a:r>
                <a:endParaRPr lang="hu-HU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153" y="4377116"/>
                <a:ext cx="733983" cy="542071"/>
              </a:xfrm>
              <a:prstGeom prst="rect">
                <a:avLst/>
              </a:prstGeom>
              <a:blipFill rotWithShape="0">
                <a:blip r:embed="rId12"/>
                <a:stretch>
                  <a:fillRect r="-3306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5321990" y="441590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+</a:t>
            </a:r>
            <a:endParaRPr lang="hu-H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378055" y="4383983"/>
                <a:ext cx="1681871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hu-HU" sz="2000" dirty="0" smtClean="0"/>
                  <a:t>                  </a:t>
                </a:r>
                <a:endParaRPr lang="hu-HU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055" y="4383983"/>
                <a:ext cx="1681871" cy="53546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6169606" y="441590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+</a:t>
            </a:r>
            <a:endParaRPr lang="hu-H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549909" y="4374333"/>
                <a:ext cx="809324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den>
                    </m:f>
                    <m:r>
                      <m:rPr>
                        <m:sty m:val="p"/>
                      </m:rPr>
                      <a:rPr lang="hu-HU" sz="2000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hu-HU" dirty="0" smtClean="0"/>
                  <a:t>S</a:t>
                </a: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909" y="4374333"/>
                <a:ext cx="809324" cy="542071"/>
              </a:xfrm>
              <a:prstGeom prst="rect">
                <a:avLst/>
              </a:prstGeom>
              <a:blipFill rotWithShape="0">
                <a:blip r:embed="rId14"/>
                <a:stretch>
                  <a:fillRect r="-3759" b="-34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6799145" y="4596158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6650351" y="4313753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7163427" y="4424371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722758" y="5106100"/>
                <a:ext cx="5816016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sz="2000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hu-HU" dirty="0" smtClean="0"/>
                  <a:t>S  = ( a dt + b dX )  = a dt + 2 a b dt dX + b dX  = b dX</a:t>
                </a: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758" y="5106100"/>
                <a:ext cx="5816016" cy="392993"/>
              </a:xfrm>
              <a:prstGeom prst="rect">
                <a:avLst/>
              </a:prstGeom>
              <a:blipFill rotWithShape="0">
                <a:blip r:embed="rId15"/>
                <a:stretch>
                  <a:fillRect t="-4688" b="-2343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1979025" y="5049774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709196" y="5053709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4148863" y="5072338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4428553" y="5079151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6535931" y="5074637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6193467" y="5080576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71" name="Right Brace 70"/>
          <p:cNvSpPr/>
          <p:nvPr/>
        </p:nvSpPr>
        <p:spPr>
          <a:xfrm rot="5400000">
            <a:off x="4922197" y="4609269"/>
            <a:ext cx="218707" cy="186874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TextBox 71"/>
          <p:cNvSpPr txBox="1"/>
          <p:nvPr/>
        </p:nvSpPr>
        <p:spPr>
          <a:xfrm>
            <a:off x="3896773" y="5641641"/>
            <a:ext cx="2440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</a:t>
            </a:r>
            <a:r>
              <a:rPr lang="hu-HU" sz="1600" dirty="0" smtClean="0"/>
              <a:t>hese terms are small so</a:t>
            </a:r>
          </a:p>
          <a:p>
            <a:r>
              <a:rPr lang="hu-HU" sz="1600" dirty="0" smtClean="0"/>
              <a:t>we can omit them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307686" y="5049774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6965222" y="5055713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</p:spTree>
    <p:extLst>
      <p:ext uri="{BB962C8B-B14F-4D97-AF65-F5344CB8AC3E}">
        <p14:creationId xmlns:p14="http://schemas.microsoft.com/office/powerpoint/2010/main" val="331198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Stochastic calculus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622854" y="1367481"/>
            <a:ext cx="367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Ito’s lemma in higher dimensions: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117124" y="1831546"/>
            <a:ext cx="765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Suppose we have </a:t>
            </a:r>
            <a:r>
              <a:rPr lang="hu-HU" b="1" dirty="0" smtClean="0"/>
              <a:t>dS(t) = a(S,t) dt + b(S,t) dX</a:t>
            </a:r>
            <a:r>
              <a:rPr lang="hu-HU" dirty="0" smtClean="0"/>
              <a:t>. How to define the change</a:t>
            </a:r>
          </a:p>
          <a:p>
            <a:r>
              <a:rPr lang="hu-HU" dirty="0" smtClean="0"/>
              <a:t>in </a:t>
            </a:r>
            <a:r>
              <a:rPr lang="hu-HU" b="1" dirty="0" smtClean="0"/>
              <a:t>V(S,t)</a:t>
            </a:r>
            <a:r>
              <a:rPr lang="hu-HU" dirty="0" smtClean="0"/>
              <a:t>? (</a:t>
            </a:r>
            <a:r>
              <a:rPr lang="hu-HU" b="1" dirty="0" smtClean="0"/>
              <a:t>S</a:t>
            </a:r>
            <a:r>
              <a:rPr lang="hu-HU" dirty="0" smtClean="0"/>
              <a:t> defines the underlying asset’s price, </a:t>
            </a:r>
            <a:r>
              <a:rPr lang="hu-HU" b="1" dirty="0" smtClean="0"/>
              <a:t>V</a:t>
            </a:r>
            <a:r>
              <a:rPr lang="hu-HU" dirty="0" smtClean="0"/>
              <a:t> is the option price)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016099" y="2704757"/>
                <a:ext cx="5816016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sz="2000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hu-HU" dirty="0" smtClean="0"/>
                  <a:t>S  = ( a dt + b dX )  = a dt + 2 a b dt dX + b dX  = b dX</a:t>
                </a: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099" y="2704757"/>
                <a:ext cx="5816016" cy="392993"/>
              </a:xfrm>
              <a:prstGeom prst="rect">
                <a:avLst/>
              </a:prstGeom>
              <a:blipFill rotWithShape="0">
                <a:blip r:embed="rId2"/>
                <a:stretch>
                  <a:fillRect t="-4688" b="-2343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3272366" y="2648431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5002537" y="2652366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5442204" y="2670995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721894" y="2677808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7829272" y="2673294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486808" y="2679233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71" name="Right Brace 70"/>
          <p:cNvSpPr/>
          <p:nvPr/>
        </p:nvSpPr>
        <p:spPr>
          <a:xfrm rot="5400000">
            <a:off x="6215538" y="2207926"/>
            <a:ext cx="218707" cy="186874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TextBox 71"/>
          <p:cNvSpPr txBox="1"/>
          <p:nvPr/>
        </p:nvSpPr>
        <p:spPr>
          <a:xfrm>
            <a:off x="5190114" y="3240298"/>
            <a:ext cx="2440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</a:t>
            </a:r>
            <a:r>
              <a:rPr lang="hu-HU" sz="1600" dirty="0" smtClean="0"/>
              <a:t>hese terms are small so</a:t>
            </a:r>
          </a:p>
          <a:p>
            <a:r>
              <a:rPr lang="hu-HU" sz="1600" dirty="0" smtClean="0"/>
              <a:t>we can omit them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601027" y="2648431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8258563" y="2654370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193053" y="3888257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E[dX ] = dt so dX  ~ dt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4644480" y="3860527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888282" y="3868435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416231" y="459331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7C80"/>
                </a:solidFill>
              </a:rPr>
              <a:t>d</a:t>
            </a:r>
            <a:r>
              <a:rPr lang="hu-HU" b="1" dirty="0" smtClean="0">
                <a:solidFill>
                  <a:srgbClr val="FF7C8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V(S,t) = </a:t>
            </a:r>
            <a:endParaRPr lang="hu-HU" b="1" dirty="0">
              <a:solidFill>
                <a:srgbClr val="FF7C8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437371" y="4512852"/>
                <a:ext cx="704039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</m:t>
                        </m:r>
                      </m:den>
                    </m:f>
                  </m:oMath>
                </a14:m>
                <a:r>
                  <a:rPr lang="hu-HU" dirty="0" smtClean="0">
                    <a:solidFill>
                      <a:srgbClr val="FF7C80"/>
                    </a:solidFill>
                  </a:rPr>
                  <a:t> dt</a:t>
                </a: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371" y="4512852"/>
                <a:ext cx="704039" cy="542071"/>
              </a:xfrm>
              <a:prstGeom prst="rect">
                <a:avLst/>
              </a:prstGeom>
              <a:blipFill rotWithShape="0">
                <a:blip r:embed="rId3"/>
                <a:stretch>
                  <a:fillRect r="-6957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265751" y="4506025"/>
                <a:ext cx="733983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den>
                    </m:f>
                    <m:r>
                      <m:rPr>
                        <m:sty m:val="p"/>
                      </m:rPr>
                      <a:rPr lang="hu-HU" sz="2000" b="0" i="0" smtClean="0">
                        <a:solidFill>
                          <a:srgbClr val="FF7C80"/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hu-HU" dirty="0" smtClean="0">
                    <a:solidFill>
                      <a:srgbClr val="FF7C80"/>
                    </a:solidFill>
                  </a:rPr>
                  <a:t>S</a:t>
                </a:r>
                <a:endParaRPr lang="hu-HU" dirty="0">
                  <a:solidFill>
                    <a:srgbClr val="FF7C80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751" y="4506025"/>
                <a:ext cx="733983" cy="542071"/>
              </a:xfrm>
              <a:prstGeom prst="rect">
                <a:avLst/>
              </a:prstGeom>
              <a:blipFill rotWithShape="0">
                <a:blip r:embed="rId4"/>
                <a:stretch>
                  <a:fillRect r="-3333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5032588" y="45448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>
                <a:solidFill>
                  <a:srgbClr val="FF7C80"/>
                </a:solidFill>
              </a:rPr>
              <a:t>+</a:t>
            </a:r>
            <a:endParaRPr lang="hu-HU" sz="2400" dirty="0">
              <a:solidFill>
                <a:srgbClr val="FF7C8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6088653" y="4512892"/>
                <a:ext cx="1824538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000" b="1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hu-HU" sz="2000" dirty="0" smtClean="0">
                    <a:solidFill>
                      <a:srgbClr val="FF7C80"/>
                    </a:solidFill>
                  </a:rPr>
                  <a:t> b                 </a:t>
                </a:r>
                <a:endParaRPr lang="hu-HU" dirty="0">
                  <a:solidFill>
                    <a:srgbClr val="FF7C80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653" y="4512892"/>
                <a:ext cx="1824538" cy="535468"/>
              </a:xfrm>
              <a:prstGeom prst="rect">
                <a:avLst/>
              </a:prstGeom>
              <a:blipFill rotWithShape="0">
                <a:blip r:embed="rId5"/>
                <a:stretch>
                  <a:fillRect r="-2341" b="-568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>
            <a:off x="5880204" y="45448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>
                <a:solidFill>
                  <a:srgbClr val="FF7C80"/>
                </a:solidFill>
              </a:rPr>
              <a:t>+</a:t>
            </a:r>
            <a:endParaRPr lang="hu-HU" sz="2400" dirty="0">
              <a:solidFill>
                <a:srgbClr val="FF7C8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6532356" y="4511480"/>
                <a:ext cx="775662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den>
                    </m:f>
                    <m:r>
                      <m:rPr>
                        <m:sty m:val="p"/>
                      </m:rPr>
                      <a:rPr lang="hu-HU" sz="2000" b="0" i="0" smtClean="0">
                        <a:solidFill>
                          <a:srgbClr val="FF7C80"/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hu-HU" dirty="0" smtClean="0">
                    <a:solidFill>
                      <a:srgbClr val="FF7C80"/>
                    </a:solidFill>
                  </a:rPr>
                  <a:t>t</a:t>
                </a: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356" y="4511480"/>
                <a:ext cx="775662" cy="542071"/>
              </a:xfrm>
              <a:prstGeom prst="rect">
                <a:avLst/>
              </a:prstGeom>
              <a:blipFill rotWithShape="0">
                <a:blip r:embed="rId6"/>
                <a:stretch>
                  <a:fillRect r="-5512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/>
          <p:cNvSpPr txBox="1"/>
          <p:nvPr/>
        </p:nvSpPr>
        <p:spPr>
          <a:xfrm>
            <a:off x="6781592" y="4733305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>
                <a:solidFill>
                  <a:srgbClr val="FF7C80"/>
                </a:solidFill>
              </a:rPr>
              <a:t>2</a:t>
            </a:r>
            <a:endParaRPr lang="hu-HU" sz="1050" b="1" dirty="0">
              <a:solidFill>
                <a:srgbClr val="FF7C8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632798" y="4450900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>
                <a:solidFill>
                  <a:srgbClr val="FF7C80"/>
                </a:solidFill>
              </a:rPr>
              <a:t>2</a:t>
            </a:r>
            <a:endParaRPr lang="hu-HU" sz="1050" b="1" dirty="0">
              <a:solidFill>
                <a:srgbClr val="FF7C8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401770" y="4528599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>
                <a:solidFill>
                  <a:srgbClr val="FF7C80"/>
                </a:solidFill>
              </a:rPr>
              <a:t>2</a:t>
            </a:r>
            <a:endParaRPr lang="hu-HU" sz="1050" b="1" dirty="0">
              <a:solidFill>
                <a:srgbClr val="FF7C8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25719" y="5219606"/>
            <a:ext cx="701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going to be crucial when dealing with Black-Scholes model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539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Black-Scholes Model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032794" y="1270000"/>
            <a:ext cx="788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was published in </a:t>
            </a:r>
            <a:r>
              <a:rPr lang="hu-HU" b="1" dirty="0" smtClean="0"/>
              <a:t>1973</a:t>
            </a:r>
            <a:r>
              <a:rPr lang="hu-HU" dirty="0" smtClean="0"/>
              <a:t> by Fisher Black, Robert Merton and Myron Scholes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1935892" y="1639332"/>
            <a:ext cx="6914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they were constructed a model that can yield the </a:t>
            </a:r>
            <a:r>
              <a:rPr lang="hu-HU" b="1" dirty="0" smtClean="0"/>
              <a:t>V(S,t)</a:t>
            </a:r>
            <a:r>
              <a:rPr lang="hu-HU" dirty="0" smtClean="0"/>
              <a:t> option</a:t>
            </a:r>
          </a:p>
          <a:p>
            <a:r>
              <a:rPr lang="hu-HU" dirty="0"/>
              <a:t>	</a:t>
            </a:r>
            <a:r>
              <a:rPr lang="hu-HU" dirty="0" smtClean="0"/>
              <a:t>price when </a:t>
            </a:r>
            <a:r>
              <a:rPr lang="hu-HU" b="1" dirty="0" smtClean="0"/>
              <a:t>t&lt;T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2800" y="2299732"/>
            <a:ext cx="5340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 THEY SHOWED THAT COMBINING RISKY ASSETS</a:t>
            </a:r>
          </a:p>
          <a:p>
            <a:r>
              <a:rPr lang="hu-HU" b="1" dirty="0"/>
              <a:t>	</a:t>
            </a:r>
            <a:r>
              <a:rPr lang="hu-HU" b="1" dirty="0" smtClean="0"/>
              <a:t>CAN ELIMINATE RISK ITSELF !!!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042984" y="3080951"/>
            <a:ext cx="73260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 smtClean="0">
                <a:sym typeface="Wingdings" panose="05000000000000000000" pitchFamily="2" charset="2"/>
              </a:rPr>
              <a:t>Modern Portfolio Theory </a:t>
            </a:r>
            <a:r>
              <a:rPr lang="hu-HU" dirty="0" smtClean="0">
                <a:sym typeface="Wingdings" panose="05000000000000000000" pitchFamily="2" charset="2"/>
              </a:rPr>
              <a:t>is about including several stocks in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a portfolio in order to reduce unsystematic risk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 smtClean="0">
                <a:sym typeface="Wingdings" panose="05000000000000000000" pitchFamily="2" charset="2"/>
              </a:rPr>
              <a:t>CAPM</a:t>
            </a:r>
            <a:r>
              <a:rPr lang="hu-HU" dirty="0" smtClean="0">
                <a:sym typeface="Wingdings" panose="05000000000000000000" pitchFamily="2" charset="2"/>
              </a:rPr>
              <a:t> is about </a:t>
            </a:r>
            <a:r>
              <a:rPr lang="el-GR" b="1" dirty="0" smtClean="0">
                <a:sym typeface="Wingdings" panose="05000000000000000000" pitchFamily="2" charset="2"/>
              </a:rPr>
              <a:t>β</a:t>
            </a:r>
            <a:r>
              <a:rPr lang="hu-HU" dirty="0" smtClean="0">
                <a:sym typeface="Wingdings" panose="05000000000000000000" pitchFamily="2" charset="2"/>
              </a:rPr>
              <a:t>: because we can eliminate unsystematic risk, the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o</a:t>
            </a:r>
            <a:r>
              <a:rPr lang="hu-HU" dirty="0" smtClean="0">
                <a:sym typeface="Wingdings" panose="05000000000000000000" pitchFamily="2" charset="2"/>
              </a:rPr>
              <a:t>nly relevant risk is market risk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~ market risk cannot be diversified away !!!</a:t>
            </a:r>
          </a:p>
          <a:p>
            <a:pPr lvl="1"/>
            <a:endParaRPr lang="hu-HU" dirty="0" smtClean="0">
              <a:sym typeface="Wingdings" panose="05000000000000000000" pitchFamily="2" charset="2"/>
            </a:endParaRPr>
          </a:p>
          <a:p>
            <a:pPr lvl="1"/>
            <a:r>
              <a:rPr lang="hu-HU" u="sng" dirty="0" smtClean="0">
                <a:sym typeface="Wingdings" panose="05000000000000000000" pitchFamily="2" charset="2"/>
              </a:rPr>
              <a:t>Market-neutral strategyies</a:t>
            </a:r>
            <a:r>
              <a:rPr lang="hu-HU" dirty="0" smtClean="0">
                <a:sym typeface="Wingdings" panose="05000000000000000000" pitchFamily="2" charset="2"/>
              </a:rPr>
              <a:t>: delta-hedging and pairs-trading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can eliminate all risk !!!</a:t>
            </a:r>
          </a:p>
          <a:p>
            <a:pPr lvl="1"/>
            <a:r>
              <a:rPr lang="hu-HU" dirty="0" smtClean="0"/>
              <a:t>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0004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Stock market basics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05232" y="1515762"/>
            <a:ext cx="994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STOCKS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285103" y="1930400"/>
            <a:ext cx="874149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  <a:r>
              <a:rPr lang="hu-HU" dirty="0" smtClean="0"/>
              <a:t>Why is it good to buy stocks?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dirty="0" smtClean="0">
                <a:sym typeface="Wingdings" panose="05000000000000000000" pitchFamily="2" charset="2"/>
              </a:rPr>
              <a:t> dividends + any growth in the stock’s value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Dividends are payments paid out every quarter or every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   six months to the shareholder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 the amount of dividend depends on the profitability of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the given company</a:t>
            </a:r>
            <a:endParaRPr lang="hu-HU" dirty="0" smtClean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9999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Black-Scholes Model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474573" y="1409526"/>
            <a:ext cx="7199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</a:t>
            </a:r>
            <a:r>
              <a:rPr lang="hu-HU" b="1" dirty="0" smtClean="0"/>
              <a:t>V(S,t,...) </a:t>
            </a:r>
            <a:r>
              <a:rPr lang="hu-HU" dirty="0" smtClean="0"/>
              <a:t>value of an option is a function of various parameters</a:t>
            </a:r>
          </a:p>
          <a:p>
            <a:r>
              <a:rPr lang="hu-HU" dirty="0"/>
              <a:t> </a:t>
            </a:r>
            <a:r>
              <a:rPr lang="hu-HU" dirty="0" smtClean="0"/>
              <a:t>    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403012" y="2591998"/>
            <a:ext cx="7606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V(    S    ,    t    ,    </a:t>
            </a:r>
            <a:r>
              <a:rPr lang="el-GR" sz="2400" b="1" dirty="0" smtClean="0"/>
              <a:t>σ</a:t>
            </a:r>
            <a:r>
              <a:rPr lang="hu-HU" sz="2400" b="1" dirty="0" smtClean="0"/>
              <a:t>    ,    </a:t>
            </a:r>
            <a:r>
              <a:rPr lang="el-GR" sz="2400" b="1" dirty="0" smtClean="0"/>
              <a:t>μ</a:t>
            </a:r>
            <a:r>
              <a:rPr lang="hu-HU" sz="2400" b="1" dirty="0" smtClean="0"/>
              <a:t>    ,    E    ,    T    ,    r    )</a:t>
            </a:r>
            <a:endParaRPr lang="hu-HU" sz="2400" b="1" dirty="0"/>
          </a:p>
        </p:txBody>
      </p:sp>
      <p:sp>
        <p:nvSpPr>
          <p:cNvPr id="9" name="Right Brace 8"/>
          <p:cNvSpPr/>
          <p:nvPr/>
        </p:nvSpPr>
        <p:spPr>
          <a:xfrm rot="5400000">
            <a:off x="2642085" y="2382757"/>
            <a:ext cx="218707" cy="154871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/>
          <p:cNvSpPr txBox="1"/>
          <p:nvPr/>
        </p:nvSpPr>
        <p:spPr>
          <a:xfrm>
            <a:off x="1449586" y="3328615"/>
            <a:ext cx="2076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stock price and time</a:t>
            </a:r>
          </a:p>
          <a:p>
            <a:r>
              <a:rPr lang="hu-HU" sz="1600" dirty="0" smtClean="0"/>
              <a:t>     are variables</a:t>
            </a:r>
            <a:endParaRPr lang="hu-HU" sz="1600" dirty="0"/>
          </a:p>
        </p:txBody>
      </p:sp>
      <p:sp>
        <p:nvSpPr>
          <p:cNvPr id="11" name="Right Brace 10"/>
          <p:cNvSpPr/>
          <p:nvPr/>
        </p:nvSpPr>
        <p:spPr>
          <a:xfrm rot="5400000">
            <a:off x="4551988" y="2947413"/>
            <a:ext cx="218707" cy="154871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3468129" y="3861122"/>
            <a:ext cx="2393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v</a:t>
            </a:r>
            <a:r>
              <a:rPr lang="hu-HU" sz="1600" dirty="0" smtClean="0"/>
              <a:t>olatility and mean are </a:t>
            </a:r>
          </a:p>
          <a:p>
            <a:r>
              <a:rPr lang="hu-HU" sz="1600" dirty="0" smtClean="0"/>
              <a:t> parameters associated</a:t>
            </a:r>
          </a:p>
          <a:p>
            <a:r>
              <a:rPr lang="hu-HU" sz="1600" dirty="0" smtClean="0"/>
              <a:t>   with the stock price</a:t>
            </a:r>
            <a:endParaRPr lang="hu-HU" sz="1600" dirty="0"/>
          </a:p>
        </p:txBody>
      </p:sp>
      <p:sp>
        <p:nvSpPr>
          <p:cNvPr id="13" name="Right Brace 12"/>
          <p:cNvSpPr/>
          <p:nvPr/>
        </p:nvSpPr>
        <p:spPr>
          <a:xfrm rot="5400000">
            <a:off x="6632042" y="3796605"/>
            <a:ext cx="218707" cy="154871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6800332" y="3429381"/>
            <a:ext cx="2828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   parameter associated with</a:t>
            </a:r>
          </a:p>
          <a:p>
            <a:r>
              <a:rPr lang="hu-HU" sz="1600" dirty="0"/>
              <a:t> </a:t>
            </a:r>
            <a:r>
              <a:rPr lang="hu-HU" sz="1600" dirty="0" smtClean="0"/>
              <a:t> 	risk-free rate</a:t>
            </a:r>
            <a:endParaRPr lang="hu-HU" sz="1600" dirty="0"/>
          </a:p>
        </p:txBody>
      </p:sp>
      <p:sp>
        <p:nvSpPr>
          <p:cNvPr id="15" name="Right Brace 14"/>
          <p:cNvSpPr/>
          <p:nvPr/>
        </p:nvSpPr>
        <p:spPr>
          <a:xfrm rot="5400000">
            <a:off x="8216631" y="2776342"/>
            <a:ext cx="218707" cy="8827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extBox 15"/>
          <p:cNvSpPr txBox="1"/>
          <p:nvPr/>
        </p:nvSpPr>
        <p:spPr>
          <a:xfrm>
            <a:off x="5642916" y="4900149"/>
            <a:ext cx="26324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   strike price and expiry</a:t>
            </a:r>
          </a:p>
          <a:p>
            <a:r>
              <a:rPr lang="hu-HU" sz="1600" dirty="0" smtClean="0"/>
              <a:t>are parameters associated</a:t>
            </a:r>
          </a:p>
          <a:p>
            <a:r>
              <a:rPr lang="hu-HU" sz="1600" dirty="0" smtClean="0"/>
              <a:t>    with the given option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29649602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Black-Scholes Model</a:t>
            </a:r>
            <a:endParaRPr lang="hu-HU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1211453" y="1468735"/>
            <a:ext cx="793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Call option</a:t>
            </a:r>
            <a:r>
              <a:rPr lang="hu-HU" dirty="0" smtClean="0"/>
              <a:t>: this is the right to buy a particular asset (stock) for an agreed </a:t>
            </a:r>
          </a:p>
          <a:p>
            <a:r>
              <a:rPr lang="hu-HU" dirty="0"/>
              <a:t>	</a:t>
            </a:r>
            <a:r>
              <a:rPr lang="hu-HU" dirty="0" smtClean="0"/>
              <a:t>amount at a specific time in the future</a:t>
            </a:r>
          </a:p>
          <a:p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1696994" y="2374037"/>
            <a:ext cx="71416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call option will rise in value if the underlying asset rises and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f</a:t>
            </a:r>
            <a:r>
              <a:rPr lang="hu-HU" dirty="0" smtClean="0">
                <a:sym typeface="Wingdings" panose="05000000000000000000" pitchFamily="2" charset="2"/>
              </a:rPr>
              <a:t>all if the asset falls</a:t>
            </a:r>
          </a:p>
          <a:p>
            <a:pPr lvl="1"/>
            <a:endParaRPr lang="hu-HU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 smtClean="0">
                <a:sym typeface="Wingdings" panose="05000000000000000000" pitchFamily="2" charset="2"/>
              </a:rPr>
              <a:t>WHY</a:t>
            </a:r>
            <a:r>
              <a:rPr lang="hu-HU" dirty="0" smtClean="0">
                <a:sym typeface="Wingdings" panose="05000000000000000000" pitchFamily="2" charset="2"/>
              </a:rPr>
              <a:t>? Of course, the greater the value of </a:t>
            </a:r>
            <a:r>
              <a:rPr lang="hu-HU" b="1" dirty="0" smtClean="0">
                <a:sym typeface="Wingdings" panose="05000000000000000000" pitchFamily="2" charset="2"/>
              </a:rPr>
              <a:t>S(t)</a:t>
            </a:r>
            <a:r>
              <a:rPr lang="hu-HU" dirty="0" smtClean="0">
                <a:sym typeface="Wingdings" panose="05000000000000000000" pitchFamily="2" charset="2"/>
              </a:rPr>
              <a:t> stock, the greater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the payoff at </a:t>
            </a:r>
            <a:r>
              <a:rPr lang="hu-HU" b="1" dirty="0" smtClean="0">
                <a:sym typeface="Wingdings" panose="05000000000000000000" pitchFamily="2" charset="2"/>
              </a:rPr>
              <a:t>T</a:t>
            </a:r>
            <a:r>
              <a:rPr lang="hu-HU" dirty="0" smtClean="0">
                <a:sym typeface="Wingdings" panose="05000000000000000000" pitchFamily="2" charset="2"/>
              </a:rPr>
              <a:t> expiry</a:t>
            </a: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 smtClean="0">
              <a:sym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66768" y="4028303"/>
            <a:ext cx="5530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POSITIVE CORRELATION BETWEEN TWO ASSETS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98989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Black-Scholes Model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792627" y="2189371"/>
            <a:ext cx="5614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NEGATIVE CORRELATION BETWEEN TWO ASSETS !!!</a:t>
            </a:r>
            <a:endParaRPr lang="hu-H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57958" y="1450707"/>
            <a:ext cx="78197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Put option</a:t>
            </a:r>
            <a:r>
              <a:rPr lang="hu-HU" dirty="0" smtClean="0"/>
              <a:t>: this is the right to sell a particular asset (stock) for an agreed </a:t>
            </a:r>
          </a:p>
          <a:p>
            <a:r>
              <a:rPr lang="hu-HU" dirty="0"/>
              <a:t>	</a:t>
            </a:r>
            <a:r>
              <a:rPr lang="hu-HU" dirty="0" smtClean="0"/>
              <a:t>amount at a specific time in the future</a:t>
            </a:r>
          </a:p>
          <a:p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3353697" y="2693773"/>
            <a:ext cx="5824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we can exploit these correlations to end up with a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rather special portfolio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3353697" y="3550508"/>
            <a:ext cx="4225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b="1" dirty="0" smtClean="0">
                <a:solidFill>
                  <a:srgbClr val="FF7C80"/>
                </a:solidFill>
              </a:rPr>
              <a:t>π</a:t>
            </a:r>
            <a:r>
              <a:rPr lang="hu-HU" sz="2800" b="1" dirty="0" smtClean="0">
                <a:solidFill>
                  <a:srgbClr val="FF7C80"/>
                </a:solidFill>
              </a:rPr>
              <a:t>     =     V(S,t)    -     </a:t>
            </a:r>
            <a:r>
              <a:rPr lang="hu-HU" sz="2800" b="1" dirty="0" smtClean="0">
                <a:solidFill>
                  <a:srgbClr val="FF7C8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𝛥S</a:t>
            </a:r>
            <a:r>
              <a:rPr lang="hu-HU" sz="2800" b="1" dirty="0" smtClean="0">
                <a:solidFill>
                  <a:srgbClr val="FF7C80"/>
                </a:solidFill>
              </a:rPr>
              <a:t> </a:t>
            </a:r>
            <a:endParaRPr lang="hu-HU" sz="2800" b="1" dirty="0">
              <a:solidFill>
                <a:srgbClr val="FF7C8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17876" y="4588476"/>
            <a:ext cx="71561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special </a:t>
            </a:r>
            <a:r>
              <a:rPr lang="el-GR" b="1" dirty="0" smtClean="0"/>
              <a:t>π</a:t>
            </a:r>
            <a:r>
              <a:rPr lang="hu-HU" dirty="0" smtClean="0"/>
              <a:t> portfolio contains a long position in the </a:t>
            </a:r>
            <a:r>
              <a:rPr lang="hu-HU" b="1" dirty="0" smtClean="0"/>
              <a:t>V(S,t)</a:t>
            </a:r>
            <a:r>
              <a:rPr lang="hu-HU" dirty="0" smtClean="0"/>
              <a:t> option</a:t>
            </a:r>
          </a:p>
          <a:p>
            <a:r>
              <a:rPr lang="hu-HU" dirty="0" smtClean="0"/>
              <a:t>      and a short position in the </a:t>
            </a:r>
            <a:r>
              <a:rPr lang="hu-HU" b="1" dirty="0" smtClean="0"/>
              <a:t>S(t)</a:t>
            </a:r>
            <a:r>
              <a:rPr lang="hu-HU" dirty="0" smtClean="0"/>
              <a:t> underlying stock   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What is </a:t>
            </a:r>
            <a:r>
              <a:rPr lang="hu-HU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𝛥</a:t>
            </a:r>
            <a:r>
              <a:rPr lang="hu-H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? We short just some quantity of the underlying</a:t>
            </a:r>
            <a:endParaRPr lang="hu-HU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5294221" y="3527061"/>
            <a:ext cx="218707" cy="115419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ight Brace 10"/>
          <p:cNvSpPr/>
          <p:nvPr/>
        </p:nvSpPr>
        <p:spPr>
          <a:xfrm rot="5400000">
            <a:off x="7090706" y="3526787"/>
            <a:ext cx="218707" cy="115419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4734949" y="4157894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 smtClean="0"/>
              <a:t>long position</a:t>
            </a:r>
            <a:endParaRPr lang="hu-HU" sz="16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85405" y="4157894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 smtClean="0"/>
              <a:t>short position</a:t>
            </a:r>
            <a:endParaRPr lang="hu-HU" sz="1600" i="1" dirty="0"/>
          </a:p>
        </p:txBody>
      </p:sp>
    </p:spTree>
    <p:extLst>
      <p:ext uri="{BB962C8B-B14F-4D97-AF65-F5344CB8AC3E}">
        <p14:creationId xmlns:p14="http://schemas.microsoft.com/office/powerpoint/2010/main" val="247625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Black-Scholes Model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29946" y="1284069"/>
            <a:ext cx="7095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Assumption: the underlying asset follows a lognormal random walk</a:t>
            </a:r>
          </a:p>
          <a:p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3577689" y="1798421"/>
            <a:ext cx="27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dS = </a:t>
            </a:r>
            <a:r>
              <a:rPr lang="hu-HU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𝝻</a:t>
            </a:r>
            <a:r>
              <a:rPr lang="hu-HU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 dt + </a:t>
            </a:r>
            <a:r>
              <a:rPr lang="hu-HU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𝞂</a:t>
            </a:r>
            <a:r>
              <a:rPr lang="hu-HU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 dX</a:t>
            </a:r>
            <a:endParaRPr lang="hu-HU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29946" y="2405106"/>
            <a:ext cx="510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What about the change in the portfolio’s value?</a:t>
            </a:r>
            <a:endParaRPr lang="hu-HU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2298356" y="2853383"/>
            <a:ext cx="73420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</a:t>
            </a:r>
            <a:r>
              <a:rPr lang="el-GR" b="1" dirty="0" smtClean="0"/>
              <a:t>π</a:t>
            </a:r>
            <a:r>
              <a:rPr lang="hu-HU" b="1" dirty="0" smtClean="0"/>
              <a:t> </a:t>
            </a:r>
            <a:r>
              <a:rPr lang="hu-HU" dirty="0" smtClean="0"/>
              <a:t>portfolio changes from time </a:t>
            </a:r>
            <a:r>
              <a:rPr lang="hu-HU" b="1" dirty="0" smtClean="0"/>
              <a:t>t</a:t>
            </a:r>
            <a:r>
              <a:rPr lang="hu-HU" dirty="0" smtClean="0"/>
              <a:t> to </a:t>
            </a:r>
            <a:r>
              <a:rPr lang="hu-HU" b="1" dirty="0" smtClean="0"/>
              <a:t>t+dt</a:t>
            </a:r>
            <a:r>
              <a:rPr lang="hu-HU" dirty="0" smtClean="0"/>
              <a:t>: first of due to change in</a:t>
            </a:r>
          </a:p>
          <a:p>
            <a:r>
              <a:rPr lang="hu-HU" dirty="0"/>
              <a:t>	</a:t>
            </a:r>
            <a:r>
              <a:rPr lang="hu-HU" dirty="0" smtClean="0"/>
              <a:t>the </a:t>
            </a:r>
            <a:r>
              <a:rPr lang="hu-HU" b="1" dirty="0" smtClean="0"/>
              <a:t>V(S,t)</a:t>
            </a:r>
            <a:r>
              <a:rPr lang="hu-HU" dirty="0" smtClean="0"/>
              <a:t> option value + because of the change in the </a:t>
            </a:r>
            <a:r>
              <a:rPr lang="hu-HU" b="1" dirty="0" smtClean="0"/>
              <a:t>S(t)</a:t>
            </a:r>
          </a:p>
          <a:p>
            <a:r>
              <a:rPr lang="hu-HU" dirty="0"/>
              <a:t>	</a:t>
            </a:r>
            <a:r>
              <a:rPr lang="hu-HU" dirty="0" smtClean="0"/>
              <a:t>	underlying asset 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3577689" y="3946274"/>
            <a:ext cx="2799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d</a:t>
            </a:r>
            <a:r>
              <a:rPr lang="el-GR" sz="2400" b="1" dirty="0" smtClean="0"/>
              <a:t>π</a:t>
            </a:r>
            <a:r>
              <a:rPr lang="hu-HU" sz="2400" b="1" dirty="0" smtClean="0"/>
              <a:t> = dV(S,t) - </a:t>
            </a:r>
            <a:r>
              <a:rPr lang="hu-HU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𝛥dS</a:t>
            </a:r>
            <a:r>
              <a:rPr lang="hu-HU" sz="2400" b="1" dirty="0" smtClean="0"/>
              <a:t> </a:t>
            </a:r>
            <a:endParaRPr lang="hu-HU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298356" y="4642030"/>
            <a:ext cx="6596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How to deal with these changes? With the help of Ito’s lemma</a:t>
            </a:r>
          </a:p>
          <a:p>
            <a:r>
              <a:rPr lang="hu-HU" dirty="0"/>
              <a:t>	</a:t>
            </a:r>
            <a:r>
              <a:rPr lang="hu-HU" dirty="0" smtClean="0"/>
              <a:t>we can handle these changes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1515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Black-Scholes Model</a:t>
            </a:r>
            <a:endParaRPr lang="hu-HU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2839583" y="210310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</a:t>
            </a:r>
            <a:r>
              <a:rPr lang="hu-HU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V(S,t) = </a:t>
            </a:r>
            <a:endParaRPr lang="hu-H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60723" y="2022641"/>
                <a:ext cx="704039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</m:t>
                        </m:r>
                      </m:den>
                    </m:f>
                  </m:oMath>
                </a14:m>
                <a:r>
                  <a:rPr lang="hu-HU" dirty="0" smtClean="0">
                    <a:solidFill>
                      <a:schemeClr val="tx1"/>
                    </a:solidFill>
                  </a:rPr>
                  <a:t> dt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723" y="2022641"/>
                <a:ext cx="704039" cy="542071"/>
              </a:xfrm>
              <a:prstGeom prst="rect">
                <a:avLst/>
              </a:prstGeom>
              <a:blipFill rotWithShape="0">
                <a:blip r:embed="rId14"/>
                <a:stretch>
                  <a:fillRect r="-6897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89103" y="2015814"/>
                <a:ext cx="733983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den>
                    </m:f>
                    <m:r>
                      <m:rPr>
                        <m:sty m:val="p"/>
                      </m:rPr>
                      <a:rPr lang="hu-HU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hu-HU" dirty="0" smtClean="0">
                    <a:solidFill>
                      <a:schemeClr val="tx1"/>
                    </a:solidFill>
                  </a:rPr>
                  <a:t>S</a:t>
                </a:r>
                <a:endParaRPr lang="hu-H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103" y="2015814"/>
                <a:ext cx="733983" cy="542071"/>
              </a:xfrm>
              <a:prstGeom prst="rect">
                <a:avLst/>
              </a:prstGeom>
              <a:blipFill rotWithShape="0">
                <a:blip r:embed="rId15"/>
                <a:stretch>
                  <a:fillRect r="-3306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455940" y="205460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+</a:t>
            </a:r>
            <a:endParaRPr lang="hu-H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512005" y="2022681"/>
                <a:ext cx="2105063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hu-HU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l-GR" sz="2000" dirty="0" smtClean="0">
                    <a:solidFill>
                      <a:schemeClr val="tx1"/>
                    </a:solidFill>
                  </a:rPr>
                  <a:t>σ</a:t>
                </a:r>
                <a:r>
                  <a:rPr lang="hu-HU" sz="2000" dirty="0" smtClean="0">
                    <a:solidFill>
                      <a:schemeClr val="tx1"/>
                    </a:solidFill>
                  </a:rPr>
                  <a:t>  S                 </a:t>
                </a:r>
                <a:endParaRPr lang="hu-H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005" y="2022681"/>
                <a:ext cx="2105063" cy="535468"/>
              </a:xfrm>
              <a:prstGeom prst="rect">
                <a:avLst/>
              </a:prstGeom>
              <a:blipFill rotWithShape="0">
                <a:blip r:embed="rId16"/>
                <a:stretch>
                  <a:fillRect r="-2023" b="-568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303556" y="205460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+</a:t>
            </a:r>
            <a:endParaRPr lang="hu-H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219324" y="2013031"/>
                <a:ext cx="775662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den>
                    </m:f>
                    <m:r>
                      <m:rPr>
                        <m:sty m:val="p"/>
                      </m:rPr>
                      <a:rPr lang="hu-HU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hu-HU" dirty="0" smtClean="0">
                    <a:solidFill>
                      <a:schemeClr val="tx1"/>
                    </a:solidFill>
                  </a:rPr>
                  <a:t>t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324" y="2013031"/>
                <a:ext cx="775662" cy="542071"/>
              </a:xfrm>
              <a:prstGeom prst="rect">
                <a:avLst/>
              </a:prstGeom>
              <a:blipFill rotWithShape="0">
                <a:blip r:embed="rId17"/>
                <a:stretch>
                  <a:fillRect r="-6299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468560" y="2234856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319766" y="1952451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113452" y="2071340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45722" y="3098691"/>
            <a:ext cx="4522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d</a:t>
            </a:r>
            <a:r>
              <a:rPr lang="el-GR" sz="2000" dirty="0" smtClean="0"/>
              <a:t>π</a:t>
            </a:r>
            <a:r>
              <a:rPr lang="hu-HU" sz="2000" dirty="0" smtClean="0"/>
              <a:t> =                                         - </a:t>
            </a:r>
            <a:r>
              <a:rPr lang="hu-HU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𝛥dS</a:t>
            </a:r>
            <a:r>
              <a:rPr lang="hu-HU" sz="2000" dirty="0" smtClean="0"/>
              <a:t> </a:t>
            </a:r>
            <a:endParaRPr lang="hu-H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403113" y="3032943"/>
                <a:ext cx="704039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</m:t>
                        </m:r>
                      </m:den>
                    </m:f>
                  </m:oMath>
                </a14:m>
                <a:r>
                  <a:rPr lang="hu-HU" dirty="0" smtClean="0">
                    <a:solidFill>
                      <a:schemeClr val="tx1"/>
                    </a:solidFill>
                  </a:rPr>
                  <a:t> dt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113" y="3032943"/>
                <a:ext cx="704039" cy="542071"/>
              </a:xfrm>
              <a:prstGeom prst="rect">
                <a:avLst/>
              </a:prstGeom>
              <a:blipFill rotWithShape="0">
                <a:blip r:embed="rId18"/>
                <a:stretch>
                  <a:fillRect r="-6897" b="-34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231493" y="3026116"/>
                <a:ext cx="733983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den>
                    </m:f>
                    <m:r>
                      <m:rPr>
                        <m:sty m:val="p"/>
                      </m:rPr>
                      <a:rPr lang="hu-HU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hu-HU" dirty="0" smtClean="0">
                    <a:solidFill>
                      <a:schemeClr val="tx1"/>
                    </a:solidFill>
                  </a:rPr>
                  <a:t>S</a:t>
                </a:r>
                <a:endParaRPr lang="hu-H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493" y="3026116"/>
                <a:ext cx="733983" cy="542071"/>
              </a:xfrm>
              <a:prstGeom prst="rect">
                <a:avLst/>
              </a:prstGeom>
              <a:blipFill rotWithShape="0">
                <a:blip r:embed="rId19"/>
                <a:stretch>
                  <a:fillRect r="-3306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3998330" y="306490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+</a:t>
            </a:r>
            <a:endParaRPr lang="hu-HU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4845946" y="306490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+</a:t>
            </a:r>
            <a:endParaRPr lang="hu-HU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5861515" y="2075714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841682" y="4073837"/>
            <a:ext cx="4568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d</a:t>
            </a:r>
            <a:r>
              <a:rPr lang="el-GR" sz="2000" dirty="0" smtClean="0"/>
              <a:t>π</a:t>
            </a:r>
            <a:r>
              <a:rPr lang="hu-HU" sz="2000" dirty="0" smtClean="0"/>
              <a:t> =                                 (      - </a:t>
            </a:r>
            <a:r>
              <a:rPr lang="hu-HU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𝛥</a:t>
            </a:r>
            <a:r>
              <a:rPr lang="hu-HU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hu-HU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dS</a:t>
            </a:r>
            <a:r>
              <a:rPr lang="hu-HU" sz="2000" dirty="0" smtClean="0"/>
              <a:t> </a:t>
            </a:r>
            <a:endParaRPr lang="hu-H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399073" y="4008089"/>
                <a:ext cx="655949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000" b="1" dirty="0" smtClean="0">
                    <a:solidFill>
                      <a:schemeClr val="tx1"/>
                    </a:solidFill>
                  </a:rPr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</m:t>
                        </m:r>
                      </m:den>
                    </m:f>
                  </m:oMath>
                </a14:m>
                <a:r>
                  <a:rPr lang="hu-HU" dirty="0" smtClean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073" y="4008089"/>
                <a:ext cx="655949" cy="542071"/>
              </a:xfrm>
              <a:prstGeom prst="rect">
                <a:avLst/>
              </a:prstGeom>
              <a:blipFill rotWithShape="0">
                <a:blip r:embed="rId20"/>
                <a:stretch>
                  <a:fillRect l="-10280" b="-561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5598540" y="403013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+</a:t>
            </a:r>
            <a:endParaRPr lang="hu-H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026351" y="3984557"/>
                <a:ext cx="500458" cy="560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a:rPr lang="hu-HU" sz="16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den>
                      </m:f>
                    </m:oMath>
                  </m:oMathPara>
                </a14:m>
                <a:endParaRPr lang="hu-H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351" y="3984557"/>
                <a:ext cx="500458" cy="560538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060708" y="3032654"/>
                <a:ext cx="2105063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hu-HU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l-GR" sz="2000" dirty="0" smtClean="0">
                    <a:solidFill>
                      <a:schemeClr val="tx1"/>
                    </a:solidFill>
                  </a:rPr>
                  <a:t>σ</a:t>
                </a:r>
                <a:r>
                  <a:rPr lang="hu-HU" sz="2000" dirty="0" smtClean="0">
                    <a:solidFill>
                      <a:schemeClr val="tx1"/>
                    </a:solidFill>
                  </a:rPr>
                  <a:t>  S                 </a:t>
                </a:r>
                <a:endParaRPr lang="hu-H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708" y="3032654"/>
                <a:ext cx="2105063" cy="535468"/>
              </a:xfrm>
              <a:prstGeom prst="rect">
                <a:avLst/>
              </a:prstGeom>
              <a:blipFill rotWithShape="0">
                <a:blip r:embed="rId22"/>
                <a:stretch>
                  <a:fillRect r="-2319" b="-568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4852259" y="306457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+</a:t>
            </a:r>
            <a:endParaRPr lang="hu-H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768027" y="3023004"/>
                <a:ext cx="775662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den>
                    </m:f>
                    <m:r>
                      <m:rPr>
                        <m:sty m:val="p"/>
                      </m:rPr>
                      <a:rPr lang="hu-HU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hu-HU" dirty="0" smtClean="0">
                    <a:solidFill>
                      <a:schemeClr val="tx1"/>
                    </a:solidFill>
                  </a:rPr>
                  <a:t>t</a:t>
                </a: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027" y="3023004"/>
                <a:ext cx="775662" cy="542071"/>
              </a:xfrm>
              <a:prstGeom prst="rect">
                <a:avLst/>
              </a:prstGeom>
              <a:blipFill rotWithShape="0">
                <a:blip r:embed="rId23"/>
                <a:stretch>
                  <a:fillRect r="-6299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6017263" y="3244829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868469" y="2962424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662155" y="3081313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410218" y="3085687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871969" y="404325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+</a:t>
            </a:r>
            <a:endParaRPr lang="hu-H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086731" y="4002766"/>
                <a:ext cx="2028119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hu-HU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l-GR" sz="2000" dirty="0" smtClean="0">
                    <a:solidFill>
                      <a:schemeClr val="tx1"/>
                    </a:solidFill>
                  </a:rPr>
                  <a:t>σ</a:t>
                </a:r>
                <a:r>
                  <a:rPr lang="hu-HU" sz="2000" dirty="0" smtClean="0">
                    <a:solidFill>
                      <a:schemeClr val="tx1"/>
                    </a:solidFill>
                  </a:rPr>
                  <a:t>  S                </a:t>
                </a:r>
                <a:endParaRPr lang="hu-H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731" y="4002766"/>
                <a:ext cx="2028119" cy="535468"/>
              </a:xfrm>
              <a:prstGeom prst="rect">
                <a:avLst/>
              </a:prstGeom>
              <a:blipFill rotWithShape="0">
                <a:blip r:embed="rId24"/>
                <a:stretch>
                  <a:fillRect r="-2102" b="-689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>
            <a:off x="3878282" y="404292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+</a:t>
            </a:r>
            <a:endParaRPr lang="hu-H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794050" y="4001354"/>
                <a:ext cx="950901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den>
                    </m:f>
                    <m:r>
                      <a:rPr lang="hu-HU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)</m:t>
                    </m:r>
                    <m:r>
                      <m:rPr>
                        <m:sty m:val="p"/>
                      </m:rPr>
                      <a:rPr lang="hu-HU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hu-HU" dirty="0" smtClean="0">
                    <a:solidFill>
                      <a:schemeClr val="tx1"/>
                    </a:solidFill>
                  </a:rPr>
                  <a:t>t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050" y="4001354"/>
                <a:ext cx="950901" cy="542071"/>
              </a:xfrm>
              <a:prstGeom prst="rect">
                <a:avLst/>
              </a:prstGeom>
              <a:blipFill rotWithShape="0">
                <a:blip r:embed="rId25"/>
                <a:stretch>
                  <a:fillRect r="-5128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5043286" y="4223179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4894492" y="3940774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4688178" y="4059663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4436241" y="4064037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529713" y="4819655"/>
            <a:ext cx="1869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deterministic part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71825" y="4816291"/>
            <a:ext cx="1579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 smtClean="0"/>
              <a:t>stochastic part</a:t>
            </a:r>
            <a:endParaRPr lang="hu-HU" sz="1600" i="1" dirty="0"/>
          </a:p>
        </p:txBody>
      </p:sp>
      <p:sp>
        <p:nvSpPr>
          <p:cNvPr id="71" name="Right Brace 70"/>
          <p:cNvSpPr/>
          <p:nvPr/>
        </p:nvSpPr>
        <p:spPr>
          <a:xfrm rot="5400000">
            <a:off x="4301876" y="3702408"/>
            <a:ext cx="218707" cy="189354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ight Brace 71"/>
          <p:cNvSpPr/>
          <p:nvPr/>
        </p:nvSpPr>
        <p:spPr>
          <a:xfrm rot="5400000">
            <a:off x="6368086" y="4177444"/>
            <a:ext cx="218707" cy="96863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980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Black-Scholes Model</a:t>
            </a:r>
            <a:endParaRPr lang="hu-HU" b="1" u="sng" dirty="0"/>
          </a:p>
        </p:txBody>
      </p:sp>
      <p:sp>
        <p:nvSpPr>
          <p:cNvPr id="43" name="TextBox 42"/>
          <p:cNvSpPr txBox="1"/>
          <p:nvPr/>
        </p:nvSpPr>
        <p:spPr>
          <a:xfrm>
            <a:off x="2849921" y="2829801"/>
            <a:ext cx="4568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d</a:t>
            </a:r>
            <a:r>
              <a:rPr lang="el-GR" sz="2000" dirty="0" smtClean="0"/>
              <a:t>π</a:t>
            </a:r>
            <a:r>
              <a:rPr lang="hu-HU" sz="2000" dirty="0" smtClean="0"/>
              <a:t> =                                 (      - </a:t>
            </a:r>
            <a:r>
              <a:rPr lang="hu-HU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𝛥</a:t>
            </a:r>
            <a:r>
              <a:rPr lang="hu-HU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hu-HU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dS</a:t>
            </a:r>
            <a:r>
              <a:rPr lang="hu-HU" sz="2000" dirty="0" smtClean="0"/>
              <a:t> </a:t>
            </a:r>
            <a:endParaRPr lang="hu-H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407312" y="2764053"/>
                <a:ext cx="655949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000" b="1" dirty="0" smtClean="0">
                    <a:solidFill>
                      <a:schemeClr val="tx1"/>
                    </a:solidFill>
                  </a:rPr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</m:t>
                        </m:r>
                      </m:den>
                    </m:f>
                  </m:oMath>
                </a14:m>
                <a:r>
                  <a:rPr lang="hu-HU" dirty="0" smtClean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312" y="2764053"/>
                <a:ext cx="655949" cy="542071"/>
              </a:xfrm>
              <a:prstGeom prst="rect">
                <a:avLst/>
              </a:prstGeom>
              <a:blipFill rotWithShape="0">
                <a:blip r:embed="rId6"/>
                <a:stretch>
                  <a:fillRect l="-10185" b="-561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5606779" y="278610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+</a:t>
            </a:r>
            <a:endParaRPr lang="hu-H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034590" y="2740521"/>
                <a:ext cx="500458" cy="560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a:rPr lang="hu-HU" sz="16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den>
                      </m:f>
                    </m:oMath>
                  </m:oMathPara>
                </a14:m>
                <a:endParaRPr lang="hu-H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590" y="2740521"/>
                <a:ext cx="500458" cy="56053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/>
          <p:cNvSpPr txBox="1"/>
          <p:nvPr/>
        </p:nvSpPr>
        <p:spPr>
          <a:xfrm>
            <a:off x="3880208" y="279922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+</a:t>
            </a:r>
            <a:endParaRPr lang="hu-H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094970" y="2758730"/>
                <a:ext cx="2028119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hu-HU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l-GR" sz="2000" dirty="0" smtClean="0">
                    <a:solidFill>
                      <a:schemeClr val="tx1"/>
                    </a:solidFill>
                  </a:rPr>
                  <a:t>σ</a:t>
                </a:r>
                <a:r>
                  <a:rPr lang="hu-HU" sz="2000" dirty="0" smtClean="0">
                    <a:solidFill>
                      <a:schemeClr val="tx1"/>
                    </a:solidFill>
                  </a:rPr>
                  <a:t>  S                </a:t>
                </a:r>
                <a:endParaRPr lang="hu-H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970" y="2758730"/>
                <a:ext cx="2028119" cy="535468"/>
              </a:xfrm>
              <a:prstGeom prst="rect">
                <a:avLst/>
              </a:prstGeom>
              <a:blipFill rotWithShape="0">
                <a:blip r:embed="rId8"/>
                <a:stretch>
                  <a:fillRect r="-2108" b="-689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>
            <a:off x="3886521" y="279889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+</a:t>
            </a:r>
            <a:endParaRPr lang="hu-H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802289" y="2757318"/>
                <a:ext cx="950901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den>
                    </m:f>
                    <m:r>
                      <a:rPr lang="hu-HU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)</m:t>
                    </m:r>
                    <m:r>
                      <m:rPr>
                        <m:sty m:val="p"/>
                      </m:rPr>
                      <a:rPr lang="hu-HU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hu-HU" dirty="0" smtClean="0">
                    <a:solidFill>
                      <a:schemeClr val="tx1"/>
                    </a:solidFill>
                  </a:rPr>
                  <a:t>t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289" y="2757318"/>
                <a:ext cx="950901" cy="542071"/>
              </a:xfrm>
              <a:prstGeom prst="rect">
                <a:avLst/>
              </a:prstGeom>
              <a:blipFill rotWithShape="0">
                <a:blip r:embed="rId9"/>
                <a:stretch>
                  <a:fillRect r="-4487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5051525" y="2979143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4902731" y="2696738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4696417" y="2815627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4444480" y="2820001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537952" y="3575619"/>
            <a:ext cx="1869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deterministic part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80064" y="3572255"/>
            <a:ext cx="1579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 smtClean="0"/>
              <a:t>stochastic part</a:t>
            </a:r>
            <a:endParaRPr lang="hu-HU" sz="1600" i="1" dirty="0"/>
          </a:p>
        </p:txBody>
      </p:sp>
      <p:sp>
        <p:nvSpPr>
          <p:cNvPr id="71" name="Right Brace 70"/>
          <p:cNvSpPr/>
          <p:nvPr/>
        </p:nvSpPr>
        <p:spPr>
          <a:xfrm rot="5400000">
            <a:off x="4310115" y="2458372"/>
            <a:ext cx="218707" cy="189354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ight Brace 71"/>
          <p:cNvSpPr/>
          <p:nvPr/>
        </p:nvSpPr>
        <p:spPr>
          <a:xfrm rot="5400000">
            <a:off x="6376325" y="2933408"/>
            <a:ext cx="218707" cy="96863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1491049" y="1375938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Delta-hedging: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981984" y="1849278"/>
            <a:ext cx="6266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change in the portfolio has a deterministic part and a </a:t>
            </a:r>
          </a:p>
          <a:p>
            <a:r>
              <a:rPr lang="hu-HU" dirty="0"/>
              <a:t>	</a:t>
            </a:r>
            <a:r>
              <a:rPr lang="hu-HU" dirty="0" smtClean="0"/>
              <a:t>stochastic part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407312" y="4022552"/>
                <a:ext cx="962123" cy="545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den>
                    </m:f>
                  </m:oMath>
                </a14:m>
                <a:r>
                  <a:rPr lang="hu-HU" sz="2400" b="1" dirty="0" smtClean="0">
                    <a:solidFill>
                      <a:schemeClr val="tx1"/>
                    </a:solidFill>
                  </a:rPr>
                  <a:t> = </a:t>
                </a:r>
                <a:r>
                  <a:rPr lang="hu-HU" sz="24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𝛥</a:t>
                </a:r>
                <a:endParaRPr lang="hu-HU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312" y="4022552"/>
                <a:ext cx="962123" cy="545086"/>
              </a:xfrm>
              <a:prstGeom prst="rect">
                <a:avLst/>
              </a:prstGeom>
              <a:blipFill rotWithShape="0">
                <a:blip r:embed="rId10"/>
                <a:stretch>
                  <a:fillRect t="-5618" r="-10759" b="-1348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494623" y="3971929"/>
            <a:ext cx="3491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we choose delta like this, risk</a:t>
            </a:r>
          </a:p>
          <a:p>
            <a:r>
              <a:rPr lang="hu-HU" dirty="0" smtClean="0"/>
              <a:t>is reduced to zero 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432672" y="4652827"/>
            <a:ext cx="63482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any elimination in randomness is called hedging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delta hedging: the perfect elimination of risk because of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  exploiting the correlation between two assets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    ~ it is an example of dynamic hedging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465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Black-Scholes Model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491049" y="1375938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Delta-hedging:</a:t>
            </a:r>
            <a:endParaRPr lang="hu-HU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163398" y="1890502"/>
                <a:ext cx="962123" cy="545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den>
                    </m:f>
                  </m:oMath>
                </a14:m>
                <a:r>
                  <a:rPr lang="hu-HU" sz="2400" b="1" dirty="0" smtClean="0">
                    <a:solidFill>
                      <a:schemeClr val="tx1"/>
                    </a:solidFill>
                  </a:rPr>
                  <a:t> = </a:t>
                </a:r>
                <a:r>
                  <a:rPr lang="hu-HU" sz="24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𝛥</a:t>
                </a:r>
                <a:endParaRPr lang="hu-HU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398" y="1890502"/>
                <a:ext cx="962123" cy="545086"/>
              </a:xfrm>
              <a:prstGeom prst="rect">
                <a:avLst/>
              </a:prstGeom>
              <a:blipFill rotWithShape="0">
                <a:blip r:embed="rId2"/>
                <a:stretch>
                  <a:fillRect t="-5556" r="-10759" b="-1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583299" y="1970141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„dynamic delta-hedging”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370456" y="2696738"/>
            <a:ext cx="6794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Of course this </a:t>
            </a:r>
            <a:r>
              <a:rPr lang="hu-HU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𝛥</a:t>
            </a:r>
            <a:r>
              <a:rPr lang="hu-H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is changing all the time: the perfect hedge must be</a:t>
            </a:r>
          </a:p>
          <a:p>
            <a:r>
              <a:rPr lang="hu-HU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hu-H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continually rebalanced 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2981727" y="3676702"/>
            <a:ext cx="4568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d</a:t>
            </a:r>
            <a:r>
              <a:rPr lang="el-GR" sz="2000" dirty="0" smtClean="0"/>
              <a:t>π</a:t>
            </a:r>
            <a:r>
              <a:rPr lang="hu-HU" sz="2000" dirty="0" smtClean="0"/>
              <a:t> =                                 (      - </a:t>
            </a:r>
            <a:r>
              <a:rPr lang="hu-HU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𝛥</a:t>
            </a:r>
            <a:r>
              <a:rPr lang="hu-HU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hu-HU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dS</a:t>
            </a:r>
            <a:r>
              <a:rPr lang="hu-HU" sz="2000" dirty="0" smtClean="0"/>
              <a:t> </a:t>
            </a:r>
            <a:endParaRPr lang="hu-H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539118" y="3610954"/>
                <a:ext cx="655949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000" b="1" dirty="0" smtClean="0">
                    <a:solidFill>
                      <a:schemeClr val="tx1"/>
                    </a:solidFill>
                  </a:rPr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</m:t>
                        </m:r>
                      </m:den>
                    </m:f>
                  </m:oMath>
                </a14:m>
                <a:r>
                  <a:rPr lang="hu-HU" dirty="0" smtClean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118" y="3610954"/>
                <a:ext cx="655949" cy="542071"/>
              </a:xfrm>
              <a:prstGeom prst="rect">
                <a:avLst/>
              </a:prstGeom>
              <a:blipFill rotWithShape="0">
                <a:blip r:embed="rId3"/>
                <a:stretch>
                  <a:fillRect l="-10280" b="-561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5738585" y="363300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+</a:t>
            </a:r>
            <a:endParaRPr lang="hu-H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166396" y="3587422"/>
                <a:ext cx="500458" cy="560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a:rPr lang="hu-HU" sz="16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den>
                      </m:f>
                    </m:oMath>
                  </m:oMathPara>
                </a14:m>
                <a:endParaRPr lang="hu-H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396" y="3587422"/>
                <a:ext cx="500458" cy="56053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4012014" y="364612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+</a:t>
            </a:r>
            <a:endParaRPr lang="hu-H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226776" y="3605631"/>
                <a:ext cx="2028119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hu-HU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l-GR" sz="2000" dirty="0" smtClean="0">
                    <a:solidFill>
                      <a:schemeClr val="tx1"/>
                    </a:solidFill>
                  </a:rPr>
                  <a:t>σ</a:t>
                </a:r>
                <a:r>
                  <a:rPr lang="hu-HU" sz="2000" dirty="0" smtClean="0">
                    <a:solidFill>
                      <a:schemeClr val="tx1"/>
                    </a:solidFill>
                  </a:rPr>
                  <a:t>  S                </a:t>
                </a:r>
                <a:endParaRPr lang="hu-H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776" y="3605631"/>
                <a:ext cx="2028119" cy="535468"/>
              </a:xfrm>
              <a:prstGeom prst="rect">
                <a:avLst/>
              </a:prstGeom>
              <a:blipFill rotWithShape="0">
                <a:blip r:embed="rId5"/>
                <a:stretch>
                  <a:fillRect r="-2102" b="-568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4018327" y="36457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+</a:t>
            </a:r>
            <a:endParaRPr lang="hu-H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934095" y="3604219"/>
                <a:ext cx="950901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den>
                    </m:f>
                    <m:r>
                      <a:rPr lang="hu-HU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)</m:t>
                    </m:r>
                    <m:r>
                      <m:rPr>
                        <m:sty m:val="p"/>
                      </m:rPr>
                      <a:rPr lang="hu-HU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hu-HU" dirty="0" smtClean="0">
                    <a:solidFill>
                      <a:schemeClr val="tx1"/>
                    </a:solidFill>
                  </a:rPr>
                  <a:t>t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095" y="3604219"/>
                <a:ext cx="950901" cy="542071"/>
              </a:xfrm>
              <a:prstGeom prst="rect">
                <a:avLst/>
              </a:prstGeom>
              <a:blipFill rotWithShape="0">
                <a:blip r:embed="rId6"/>
                <a:stretch>
                  <a:fillRect r="-5128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5183331" y="3826044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034537" y="3543639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828223" y="3662528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576286" y="3666902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669758" y="4422520"/>
            <a:ext cx="1869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deterministic part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11870" y="4419156"/>
            <a:ext cx="1579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 smtClean="0"/>
              <a:t>stochastic part</a:t>
            </a:r>
            <a:endParaRPr lang="hu-HU" sz="1600" i="1" dirty="0"/>
          </a:p>
        </p:txBody>
      </p:sp>
      <p:sp>
        <p:nvSpPr>
          <p:cNvPr id="38" name="Right Brace 37"/>
          <p:cNvSpPr/>
          <p:nvPr/>
        </p:nvSpPr>
        <p:spPr>
          <a:xfrm rot="5400000">
            <a:off x="4441921" y="3305273"/>
            <a:ext cx="218707" cy="189354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ight Brace 38"/>
          <p:cNvSpPr/>
          <p:nvPr/>
        </p:nvSpPr>
        <p:spPr>
          <a:xfrm rot="5400000">
            <a:off x="6508131" y="3780309"/>
            <a:ext cx="218707" cy="96863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58653" y="3481635"/>
            <a:ext cx="906521" cy="9065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6321356" y="3512637"/>
            <a:ext cx="875517" cy="8755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12014" y="4901514"/>
            <a:ext cx="3831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s</a:t>
            </a:r>
            <a:r>
              <a:rPr lang="hu-HU" dirty="0" smtClean="0">
                <a:sym typeface="Wingdings" panose="05000000000000000000" pitchFamily="2" charset="2"/>
              </a:rPr>
              <a:t>o we just have to deal with the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 deterministic part exclusively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2754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Black-Scholes Model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491049" y="1375938"/>
            <a:ext cx="263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No arbitrage principle:</a:t>
            </a:r>
            <a:endParaRPr lang="hu-HU" b="1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3640754" y="2572236"/>
            <a:ext cx="3078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</a:t>
            </a:r>
            <a:r>
              <a:rPr lang="el-GR" sz="2000" b="1" dirty="0" smtClean="0"/>
              <a:t>π</a:t>
            </a:r>
            <a:r>
              <a:rPr lang="hu-HU" sz="2000" dirty="0" smtClean="0"/>
              <a:t> =                              </a:t>
            </a:r>
            <a:endParaRPr lang="hu-H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98145" y="2506488"/>
                <a:ext cx="655949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000" b="1" dirty="0" smtClean="0">
                    <a:solidFill>
                      <a:schemeClr val="tx1"/>
                    </a:solidFill>
                  </a:rPr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</m:t>
                        </m:r>
                      </m:den>
                    </m:f>
                  </m:oMath>
                </a14:m>
                <a:r>
                  <a:rPr lang="hu-HU" dirty="0" smtClean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145" y="2506488"/>
                <a:ext cx="655949" cy="542071"/>
              </a:xfrm>
              <a:prstGeom prst="rect">
                <a:avLst/>
              </a:prstGeom>
              <a:blipFill rotWithShape="0">
                <a:blip r:embed="rId2"/>
                <a:stretch>
                  <a:fillRect l="-10280" b="-561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4671041" y="254165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+</a:t>
            </a:r>
            <a:endParaRPr lang="hu-H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885803" y="2501165"/>
                <a:ext cx="1720343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hu-HU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l-GR" sz="2000" dirty="0" smtClean="0">
                    <a:solidFill>
                      <a:schemeClr val="tx1"/>
                    </a:solidFill>
                  </a:rPr>
                  <a:t>σ</a:t>
                </a:r>
                <a:r>
                  <a:rPr lang="hu-HU" sz="2000" dirty="0" smtClean="0">
                    <a:solidFill>
                      <a:schemeClr val="tx1"/>
                    </a:solidFill>
                  </a:rPr>
                  <a:t>  S            </a:t>
                </a:r>
                <a:endParaRPr lang="hu-H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803" y="2501165"/>
                <a:ext cx="1720343" cy="535468"/>
              </a:xfrm>
              <a:prstGeom prst="rect">
                <a:avLst/>
              </a:prstGeom>
              <a:blipFill rotWithShape="0">
                <a:blip r:embed="rId3"/>
                <a:stretch>
                  <a:fillRect r="-2473" b="-568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4677354" y="254132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+</a:t>
            </a:r>
            <a:endParaRPr lang="hu-H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593122" y="2499753"/>
                <a:ext cx="950901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den>
                    </m:f>
                    <m:r>
                      <a:rPr lang="hu-HU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)</m:t>
                    </m:r>
                    <m:r>
                      <m:rPr>
                        <m:sty m:val="p"/>
                      </m:rPr>
                      <a:rPr lang="hu-HU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hu-HU" dirty="0" smtClean="0">
                    <a:solidFill>
                      <a:schemeClr val="tx1"/>
                    </a:solidFill>
                  </a:rPr>
                  <a:t>t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122" y="2499753"/>
                <a:ext cx="950901" cy="542071"/>
              </a:xfrm>
              <a:prstGeom prst="rect">
                <a:avLst/>
              </a:prstGeom>
              <a:blipFill rotWithShape="0">
                <a:blip r:embed="rId4"/>
                <a:stretch>
                  <a:fillRect r="-5161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5842358" y="2721578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693564" y="2439173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487250" y="2558062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235313" y="2562436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009718" y="1777111"/>
            <a:ext cx="5659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ym typeface="Wingdings" panose="05000000000000000000" pitchFamily="2" charset="2"/>
              </a:rPr>
              <a:t>We can use dynamic hedging to eliminate all the risk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~ we have just the deterministic part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2957384" y="3197353"/>
            <a:ext cx="6118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change is completely riskless: but risk-free asset has</a:t>
            </a:r>
          </a:p>
          <a:p>
            <a:r>
              <a:rPr lang="hu-HU" dirty="0"/>
              <a:t>	</a:t>
            </a:r>
            <a:r>
              <a:rPr lang="hu-HU" dirty="0" smtClean="0"/>
              <a:t>something to do with </a:t>
            </a:r>
            <a:r>
              <a:rPr lang="hu-HU" b="1" dirty="0" smtClean="0"/>
              <a:t>r </a:t>
            </a:r>
            <a:r>
              <a:rPr lang="hu-HU" dirty="0" smtClean="0"/>
              <a:t>risk-free rate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1114" y="3916133"/>
            <a:ext cx="8101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risk-free </a:t>
            </a:r>
            <a:r>
              <a:rPr lang="hu-HU" b="1" dirty="0" smtClean="0"/>
              <a:t>d</a:t>
            </a:r>
            <a:r>
              <a:rPr lang="el-GR" b="1" dirty="0" smtClean="0"/>
              <a:t>π</a:t>
            </a:r>
            <a:r>
              <a:rPr lang="hu-HU" dirty="0" smtClean="0"/>
              <a:t> change must be the same as the growth we would get if we</a:t>
            </a:r>
          </a:p>
          <a:p>
            <a:r>
              <a:rPr lang="hu-HU" dirty="0"/>
              <a:t>	</a:t>
            </a:r>
            <a:r>
              <a:rPr lang="hu-HU" dirty="0" smtClean="0"/>
              <a:t>lend the same amount of cast to a bank: </a:t>
            </a:r>
          </a:p>
          <a:p>
            <a:endParaRPr lang="hu-HU" dirty="0"/>
          </a:p>
          <a:p>
            <a:r>
              <a:rPr lang="hu-HU" dirty="0" smtClean="0"/>
              <a:t>			</a:t>
            </a:r>
            <a:r>
              <a:rPr lang="hu-HU" b="1" dirty="0" smtClean="0"/>
              <a:t> </a:t>
            </a:r>
            <a:r>
              <a:rPr lang="hu-HU" b="1" dirty="0"/>
              <a:t>d</a:t>
            </a:r>
            <a:r>
              <a:rPr lang="el-GR" b="1" dirty="0" smtClean="0"/>
              <a:t>π</a:t>
            </a:r>
            <a:r>
              <a:rPr lang="hu-HU" b="1" dirty="0" smtClean="0"/>
              <a:t> = r </a:t>
            </a:r>
            <a:r>
              <a:rPr lang="el-GR" b="1" dirty="0" smtClean="0"/>
              <a:t>π</a:t>
            </a:r>
            <a:r>
              <a:rPr lang="hu-HU" b="1" dirty="0" smtClean="0"/>
              <a:t> dt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3840328" y="5196222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„no arbitrage principle”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7898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Black-Scholes Model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491049" y="1375938"/>
            <a:ext cx="263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No arbitrage principle:</a:t>
            </a:r>
            <a:endParaRPr lang="hu-HU" b="1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1754345" y="1839412"/>
            <a:ext cx="7039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Let’s consider it is not true: why can we make a riskless profit?</a:t>
            </a:r>
          </a:p>
          <a:p>
            <a:r>
              <a:rPr lang="hu-HU" dirty="0"/>
              <a:t>	</a:t>
            </a:r>
            <a:r>
              <a:rPr lang="hu-HU" dirty="0" smtClean="0"/>
              <a:t>Arbitrage: when the investor can make riskless money !!!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2133599" y="2579885"/>
            <a:ext cx="73613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if we can get a greater return with the delta-hedged portfolio: we</a:t>
            </a: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    could borrow money from the bank ... pay interest at rate </a:t>
            </a:r>
            <a:r>
              <a:rPr lang="hu-HU" b="1" dirty="0" smtClean="0">
                <a:sym typeface="Wingdings" panose="05000000000000000000" pitchFamily="2" charset="2"/>
              </a:rPr>
              <a:t>r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        invest that money into risk-free option/stock portfolio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  and we could make a profit !!!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usually we can assume there are no arbitrage opportunities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OR if there are ... just for a very short time !!!</a:t>
            </a:r>
          </a:p>
        </p:txBody>
      </p:sp>
    </p:spTree>
    <p:extLst>
      <p:ext uri="{BB962C8B-B14F-4D97-AF65-F5344CB8AC3E}">
        <p14:creationId xmlns:p14="http://schemas.microsoft.com/office/powerpoint/2010/main" val="318144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Black-Scholes Model</a:t>
            </a:r>
            <a:endParaRPr lang="hu-HU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199132" y="1575457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                              </a:t>
            </a:r>
            <a:endParaRPr lang="hu-H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56523" y="1509709"/>
                <a:ext cx="655949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000" b="1" dirty="0" smtClean="0">
                    <a:solidFill>
                      <a:schemeClr val="tx1"/>
                    </a:solidFill>
                  </a:rPr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</m:t>
                        </m:r>
                      </m:den>
                    </m:f>
                  </m:oMath>
                </a14:m>
                <a:r>
                  <a:rPr lang="hu-HU" dirty="0" smtClean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523" y="1509709"/>
                <a:ext cx="655949" cy="542071"/>
              </a:xfrm>
              <a:prstGeom prst="rect">
                <a:avLst/>
              </a:prstGeom>
              <a:blipFill rotWithShape="0">
                <a:blip r:embed="rId2"/>
                <a:stretch>
                  <a:fillRect l="-9259" b="-561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229419" y="154487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+</a:t>
            </a:r>
            <a:endParaRPr lang="hu-H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444181" y="1504386"/>
                <a:ext cx="1720343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hu-HU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l-GR" sz="2000" dirty="0" smtClean="0">
                    <a:solidFill>
                      <a:schemeClr val="tx1"/>
                    </a:solidFill>
                  </a:rPr>
                  <a:t>σ</a:t>
                </a:r>
                <a:r>
                  <a:rPr lang="hu-HU" sz="2000" dirty="0" smtClean="0">
                    <a:solidFill>
                      <a:schemeClr val="tx1"/>
                    </a:solidFill>
                  </a:rPr>
                  <a:t>  S            </a:t>
                </a:r>
                <a:endParaRPr lang="hu-H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181" y="1504386"/>
                <a:ext cx="1720343" cy="535468"/>
              </a:xfrm>
              <a:prstGeom prst="rect">
                <a:avLst/>
              </a:prstGeom>
              <a:blipFill rotWithShape="0">
                <a:blip r:embed="rId3"/>
                <a:stretch>
                  <a:fillRect r="-2482" b="-568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235732" y="154454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+</a:t>
            </a:r>
            <a:endParaRPr lang="hu-H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51500" y="1502974"/>
                <a:ext cx="2888932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den>
                    </m:f>
                    <m:r>
                      <a:rPr lang="hu-HU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)</m:t>
                    </m:r>
                    <m:r>
                      <a:rPr lang="hu-HU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𝐝</m:t>
                    </m:r>
                  </m:oMath>
                </a14:m>
                <a:r>
                  <a:rPr lang="hu-HU" b="1" dirty="0" smtClean="0">
                    <a:solidFill>
                      <a:schemeClr val="tx1"/>
                    </a:solidFill>
                  </a:rPr>
                  <a:t>t</a:t>
                </a:r>
                <a:r>
                  <a:rPr lang="hu-HU" dirty="0" smtClean="0">
                    <a:solidFill>
                      <a:schemeClr val="tx1"/>
                    </a:solidFill>
                  </a:rPr>
                  <a:t> = </a:t>
                </a:r>
                <a:r>
                  <a:rPr lang="hu-HU" b="1" dirty="0" smtClean="0">
                    <a:solidFill>
                      <a:schemeClr val="tx1"/>
                    </a:solidFill>
                  </a:rPr>
                  <a:t>r ( V – S</a:t>
                </a:r>
                <a:r>
                  <a:rPr lang="hu-HU" dirty="0" smtClean="0">
                    <a:solidFill>
                      <a:schemeClr val="tx1"/>
                    </a:solidFill>
                  </a:rPr>
                  <a:t>      ) </a:t>
                </a:r>
                <a:r>
                  <a:rPr lang="hu-HU" b="1" dirty="0" smtClean="0">
                    <a:solidFill>
                      <a:schemeClr val="tx1"/>
                    </a:solidFill>
                  </a:rPr>
                  <a:t>dt</a:t>
                </a:r>
                <a:r>
                  <a:rPr lang="hu-HU" dirty="0" smtClean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500" y="1502974"/>
                <a:ext cx="2888932" cy="542071"/>
              </a:xfrm>
              <a:prstGeom prst="rect">
                <a:avLst/>
              </a:prstGeom>
              <a:blipFill rotWithShape="0">
                <a:blip r:embed="rId4"/>
                <a:stretch>
                  <a:fillRect b="-34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400736" y="1724799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251942" y="1442394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045628" y="1561283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793691" y="1565657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2</a:t>
            </a:r>
            <a:endParaRPr lang="hu-HU" sz="105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999761" y="1458899"/>
                <a:ext cx="500458" cy="560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a:rPr lang="hu-HU" sz="16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den>
                      </m:f>
                    </m:oMath>
                  </m:oMathPara>
                </a14:m>
                <a:endParaRPr lang="hu-H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761" y="1458899"/>
                <a:ext cx="500458" cy="56053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025494" y="2363758"/>
                <a:ext cx="638316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000" b="1" dirty="0" smtClean="0">
                    <a:solidFill>
                      <a:srgbClr val="FF7C80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</m:t>
                        </m:r>
                      </m:den>
                    </m:f>
                  </m:oMath>
                </a14:m>
                <a:r>
                  <a:rPr lang="hu-HU" b="1" dirty="0" smtClean="0">
                    <a:solidFill>
                      <a:srgbClr val="FF7C8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94" y="2363758"/>
                <a:ext cx="638316" cy="54207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3498390" y="2398926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>
                <a:solidFill>
                  <a:srgbClr val="FF7C80"/>
                </a:solidFill>
              </a:rPr>
              <a:t>+</a:t>
            </a:r>
            <a:endParaRPr lang="hu-HU" sz="2400" b="1" dirty="0">
              <a:solidFill>
                <a:srgbClr val="FF7C8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713152" y="2358435"/>
                <a:ext cx="1720343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000" b="1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hu-HU" sz="2000" b="1" dirty="0" smtClean="0">
                    <a:solidFill>
                      <a:srgbClr val="FF7C80"/>
                    </a:solidFill>
                  </a:rPr>
                  <a:t> </a:t>
                </a:r>
                <a:r>
                  <a:rPr lang="el-GR" sz="2000" b="1" dirty="0" smtClean="0">
                    <a:solidFill>
                      <a:srgbClr val="FF7C80"/>
                    </a:solidFill>
                  </a:rPr>
                  <a:t>σ</a:t>
                </a:r>
                <a:r>
                  <a:rPr lang="hu-HU" sz="2000" b="1" dirty="0" smtClean="0">
                    <a:solidFill>
                      <a:srgbClr val="FF7C80"/>
                    </a:solidFill>
                  </a:rPr>
                  <a:t>  S            </a:t>
                </a:r>
                <a:endParaRPr lang="hu-HU" b="1" dirty="0">
                  <a:solidFill>
                    <a:srgbClr val="FF7C8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152" y="2358435"/>
                <a:ext cx="1720343" cy="535468"/>
              </a:xfrm>
              <a:prstGeom prst="rect">
                <a:avLst/>
              </a:prstGeom>
              <a:blipFill rotWithShape="0">
                <a:blip r:embed="rId7"/>
                <a:stretch>
                  <a:fillRect r="-3901" b="-568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3504703" y="2398597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>
                <a:solidFill>
                  <a:srgbClr val="FF7C80"/>
                </a:solidFill>
              </a:rPr>
              <a:t>+</a:t>
            </a:r>
            <a:endParaRPr lang="hu-HU" sz="2400" b="1" dirty="0">
              <a:solidFill>
                <a:srgbClr val="FF7C8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420471" y="2357023"/>
                <a:ext cx="1258678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sz="2000" b="1" i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den>
                    </m:f>
                    <m:r>
                      <a:rPr lang="hu-HU" sz="2000" b="1" i="0" smtClean="0">
                        <a:solidFill>
                          <a:srgbClr val="FF7C8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hu-HU" b="1" dirty="0" smtClean="0">
                    <a:solidFill>
                      <a:srgbClr val="FF7C80"/>
                    </a:solidFill>
                  </a:rPr>
                  <a:t>– r S   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471" y="2357023"/>
                <a:ext cx="1258678" cy="542071"/>
              </a:xfrm>
              <a:prstGeom prst="rect">
                <a:avLst/>
              </a:prstGeom>
              <a:blipFill rotWithShape="0">
                <a:blip r:embed="rId8"/>
                <a:stretch>
                  <a:fillRect r="-2899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4669707" y="2578848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>
                <a:solidFill>
                  <a:srgbClr val="FF7C80"/>
                </a:solidFill>
              </a:rPr>
              <a:t>2</a:t>
            </a:r>
            <a:endParaRPr lang="hu-HU" sz="1050" b="1" dirty="0">
              <a:solidFill>
                <a:srgbClr val="FF7C8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20913" y="2296443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>
                <a:solidFill>
                  <a:srgbClr val="FF7C80"/>
                </a:solidFill>
              </a:rPr>
              <a:t>2</a:t>
            </a:r>
            <a:endParaRPr lang="hu-HU" sz="1050" b="1" dirty="0">
              <a:solidFill>
                <a:srgbClr val="FF7C8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14599" y="2415332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>
                <a:solidFill>
                  <a:srgbClr val="FF7C80"/>
                </a:solidFill>
              </a:rPr>
              <a:t>2</a:t>
            </a:r>
            <a:endParaRPr lang="hu-HU" sz="1050" b="1" dirty="0">
              <a:solidFill>
                <a:srgbClr val="FF7C8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62662" y="2419706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>
                <a:solidFill>
                  <a:srgbClr val="FF7C80"/>
                </a:solidFill>
              </a:rPr>
              <a:t>2</a:t>
            </a:r>
            <a:endParaRPr lang="hu-HU" sz="1050" b="1" dirty="0">
              <a:solidFill>
                <a:srgbClr val="FF7C8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289039" y="2321654"/>
                <a:ext cx="500458" cy="560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600" b="1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16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a:rPr lang="hu-HU" sz="1600" b="1" i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16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rgbClr val="FF7C8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039" y="2321654"/>
                <a:ext cx="500458" cy="56053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682013" y="2441503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7C80"/>
                </a:solidFill>
              </a:rPr>
              <a:t>- r V = 0</a:t>
            </a:r>
            <a:endParaRPr lang="hu-HU" b="1" dirty="0">
              <a:solidFill>
                <a:srgbClr val="FF7C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1782" y="3056695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„Black-Scholes equation”</a:t>
            </a:r>
            <a:endParaRPr lang="hu-HU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000096" y="3622131"/>
            <a:ext cx="73581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it is a parabolic partial differential equation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linear: so the sum of the solutions is also a solution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financial equations are usually parabolic: they are related to heat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and diffusion equations of physics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747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73429</TotalTime>
  <Words>5997</Words>
  <Application>Microsoft Office PowerPoint</Application>
  <PresentationFormat>Widescreen</PresentationFormat>
  <Paragraphs>1797</Paragraphs>
  <Slides>125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31" baseType="lpstr">
      <vt:lpstr>Arial</vt:lpstr>
      <vt:lpstr>Cambria Math</vt:lpstr>
      <vt:lpstr>Trebuchet MS</vt:lpstr>
      <vt:lpstr>Wingdings</vt:lpstr>
      <vt:lpstr>Wingdings 3</vt:lpstr>
      <vt:lpstr>Facet</vt:lpstr>
      <vt:lpstr>INTRODUCTION</vt:lpstr>
      <vt:lpstr>About me:</vt:lpstr>
      <vt:lpstr>About the course:</vt:lpstr>
      <vt:lpstr>HD option for videos</vt:lpstr>
      <vt:lpstr>Why Python?</vt:lpstr>
      <vt:lpstr>Financial models</vt:lpstr>
      <vt:lpstr>Financial models</vt:lpstr>
      <vt:lpstr>Stock market basics</vt:lpstr>
      <vt:lpstr>Stock market basics</vt:lpstr>
      <vt:lpstr>Stock market basics</vt:lpstr>
      <vt:lpstr>Stock market basics</vt:lpstr>
      <vt:lpstr>Stock market basics</vt:lpstr>
      <vt:lpstr>Stock market basics</vt:lpstr>
      <vt:lpstr>Stock market basics</vt:lpstr>
      <vt:lpstr>Stock market basics</vt:lpstr>
      <vt:lpstr>Stock market basics</vt:lpstr>
      <vt:lpstr>Stock market basics</vt:lpstr>
      <vt:lpstr>Stock market basics</vt:lpstr>
      <vt:lpstr>Stock market basics</vt:lpstr>
      <vt:lpstr>Stock market basics</vt:lpstr>
      <vt:lpstr>Stock market basics</vt:lpstr>
      <vt:lpstr>Stock market basics</vt:lpstr>
      <vt:lpstr>Stock market basics</vt:lpstr>
      <vt:lpstr>Stock market basics</vt:lpstr>
      <vt:lpstr>Stock market basics: positions</vt:lpstr>
      <vt:lpstr>Stock market basics: positions</vt:lpstr>
      <vt:lpstr>Time value of money</vt:lpstr>
      <vt:lpstr>Time value of money</vt:lpstr>
      <vt:lpstr>Time value of money</vt:lpstr>
      <vt:lpstr>Time value of money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Monte-Carlo Simulations</vt:lpstr>
      <vt:lpstr>Capital Asset Pricing Model (CAPM)</vt:lpstr>
      <vt:lpstr>Capital Asset Pricing Model (CAPM)</vt:lpstr>
      <vt:lpstr>Capital Asset Pricing Model (CAPM)</vt:lpstr>
      <vt:lpstr>Capital Asset Pricing Model (CAPM)</vt:lpstr>
      <vt:lpstr>Capital Asset Pricing Model (CAPM)</vt:lpstr>
      <vt:lpstr>Capital Asset Pricing Model (CAPM)</vt:lpstr>
      <vt:lpstr>Capital Asset Pricing Model (CAPM)</vt:lpstr>
      <vt:lpstr>Capital Asset Pricing Model (CAPM)</vt:lpstr>
      <vt:lpstr>Capital Asset Pricing Model (CAPM)</vt:lpstr>
      <vt:lpstr>Capital Asset Pricing Model (CAPM)</vt:lpstr>
      <vt:lpstr>Derivatives</vt:lpstr>
      <vt:lpstr>Derivatives</vt:lpstr>
      <vt:lpstr>Derivatives</vt:lpstr>
      <vt:lpstr>Derivatives</vt:lpstr>
      <vt:lpstr>Derivatives</vt:lpstr>
      <vt:lpstr>Derivatives</vt:lpstr>
      <vt:lpstr>Derivatives</vt:lpstr>
      <vt:lpstr>Derivatives</vt:lpstr>
      <vt:lpstr>Derivatives</vt:lpstr>
      <vt:lpstr>Derivatives</vt:lpstr>
      <vt:lpstr>Derivatives</vt:lpstr>
      <vt:lpstr>Derivatives</vt:lpstr>
      <vt:lpstr>Derivatives</vt:lpstr>
      <vt:lpstr>Derivatives</vt:lpstr>
      <vt:lpstr>Derivatives</vt:lpstr>
      <vt:lpstr>Derivatives</vt:lpstr>
      <vt:lpstr>Derivatives</vt:lpstr>
      <vt:lpstr>Random behaviour</vt:lpstr>
      <vt:lpstr>Random behaviour</vt:lpstr>
      <vt:lpstr>Random behaviour</vt:lpstr>
      <vt:lpstr>Random behaviour</vt:lpstr>
      <vt:lpstr>Random behaviour</vt:lpstr>
      <vt:lpstr>Random behaviour</vt:lpstr>
      <vt:lpstr>Random behaviour</vt:lpstr>
      <vt:lpstr>Random behaviour</vt:lpstr>
      <vt:lpstr>Random behaviour</vt:lpstr>
      <vt:lpstr>Stochastic calculus</vt:lpstr>
      <vt:lpstr>Stochastic calculus</vt:lpstr>
      <vt:lpstr>Stochastic calculus</vt:lpstr>
      <vt:lpstr>Stochastic calculus</vt:lpstr>
      <vt:lpstr>Stochastic calculus</vt:lpstr>
      <vt:lpstr>Black-Scholes Model</vt:lpstr>
      <vt:lpstr>Black-Scholes Model</vt:lpstr>
      <vt:lpstr>Black-Scholes Model</vt:lpstr>
      <vt:lpstr>Black-Scholes Model</vt:lpstr>
      <vt:lpstr>Black-Scholes Model</vt:lpstr>
      <vt:lpstr>Black-Scholes Model</vt:lpstr>
      <vt:lpstr>Black-Scholes Model</vt:lpstr>
      <vt:lpstr>Black-Scholes Model</vt:lpstr>
      <vt:lpstr>Black-Scholes Model</vt:lpstr>
      <vt:lpstr>Black-Scholes Model</vt:lpstr>
      <vt:lpstr>Black-Scholes Model</vt:lpstr>
      <vt:lpstr>Black-Scholes Model</vt:lpstr>
      <vt:lpstr>The Greeks</vt:lpstr>
      <vt:lpstr>The Greeks</vt:lpstr>
      <vt:lpstr>The Greeks</vt:lpstr>
      <vt:lpstr>The Greeks</vt:lpstr>
      <vt:lpstr>Implied Volatility</vt:lpstr>
      <vt:lpstr>Black-Scholes Model</vt:lpstr>
      <vt:lpstr>Long Term Capital Management (LTCM)</vt:lpstr>
      <vt:lpstr>Long Term Capital Management (LTCM)</vt:lpstr>
      <vt:lpstr>Long Term Capital Management (LTCM)</vt:lpstr>
      <vt:lpstr>Long Term Capital Management (LTCM)</vt:lpstr>
      <vt:lpstr>Monte-Carlo Simulation</vt:lpstr>
      <vt:lpstr>Monte-Carlo Simulation</vt:lpstr>
      <vt:lpstr>Value at Risk (VaR)</vt:lpstr>
      <vt:lpstr>Value at Risk (VaR)</vt:lpstr>
      <vt:lpstr>Value at Risk (VaR)</vt:lpstr>
      <vt:lpstr>Value at Risk (VaR)</vt:lpstr>
      <vt:lpstr>Value at Risk (VaR)</vt:lpstr>
      <vt:lpstr>Value at Risk (VaR)</vt:lpstr>
      <vt:lpstr>Value at Risk (VaR)</vt:lpstr>
      <vt:lpstr>Value at Risk (VaR)</vt:lpstr>
      <vt:lpstr>Value at Risk – Monte-Carlo approach</vt:lpstr>
      <vt:lpstr>Value at Risk – Monte-Carlo approach</vt:lpstr>
      <vt:lpstr>Long Term Investing</vt:lpstr>
      <vt:lpstr>Long Term Investing</vt:lpstr>
      <vt:lpstr>Efficient Market Hypothesis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User</dc:creator>
  <cp:lastModifiedBy>User</cp:lastModifiedBy>
  <cp:revision>468</cp:revision>
  <dcterms:created xsi:type="dcterms:W3CDTF">2015-02-11T17:10:35Z</dcterms:created>
  <dcterms:modified xsi:type="dcterms:W3CDTF">2017-10-19T14:15:37Z</dcterms:modified>
</cp:coreProperties>
</file>