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defaultTextStyle>
    <a:defPPr>
      <a:defRPr lang="en-US"/>
    </a:defPPr>
    <a:lvl1pPr algn="ctr" rtl="0" fontAlgn="base">
      <a:spcBef>
        <a:spcPct val="50000"/>
      </a:spcBef>
      <a:spcAft>
        <a:spcPct val="0"/>
      </a:spcAft>
      <a:defRPr sz="3800" b="1" kern="1200">
        <a:solidFill>
          <a:schemeClr val="tx1"/>
        </a:solidFill>
        <a:latin typeface="Arial" charset="0"/>
        <a:ea typeface="+mn-ea"/>
        <a:cs typeface="Arial" charset="0"/>
      </a:defRPr>
    </a:lvl1pPr>
    <a:lvl2pPr marL="457200" algn="ctr" rtl="0" fontAlgn="base">
      <a:spcBef>
        <a:spcPct val="50000"/>
      </a:spcBef>
      <a:spcAft>
        <a:spcPct val="0"/>
      </a:spcAft>
      <a:defRPr sz="3800" b="1" kern="1200">
        <a:solidFill>
          <a:schemeClr val="tx1"/>
        </a:solidFill>
        <a:latin typeface="Arial" charset="0"/>
        <a:ea typeface="+mn-ea"/>
        <a:cs typeface="Arial" charset="0"/>
      </a:defRPr>
    </a:lvl2pPr>
    <a:lvl3pPr marL="914400" algn="ctr" rtl="0" fontAlgn="base">
      <a:spcBef>
        <a:spcPct val="50000"/>
      </a:spcBef>
      <a:spcAft>
        <a:spcPct val="0"/>
      </a:spcAft>
      <a:defRPr sz="3800" b="1" kern="1200">
        <a:solidFill>
          <a:schemeClr val="tx1"/>
        </a:solidFill>
        <a:latin typeface="Arial" charset="0"/>
        <a:ea typeface="+mn-ea"/>
        <a:cs typeface="Arial" charset="0"/>
      </a:defRPr>
    </a:lvl3pPr>
    <a:lvl4pPr marL="1371600" algn="ctr" rtl="0" fontAlgn="base">
      <a:spcBef>
        <a:spcPct val="50000"/>
      </a:spcBef>
      <a:spcAft>
        <a:spcPct val="0"/>
      </a:spcAft>
      <a:defRPr sz="3800" b="1" kern="1200">
        <a:solidFill>
          <a:schemeClr val="tx1"/>
        </a:solidFill>
        <a:latin typeface="Arial" charset="0"/>
        <a:ea typeface="+mn-ea"/>
        <a:cs typeface="Arial" charset="0"/>
      </a:defRPr>
    </a:lvl4pPr>
    <a:lvl5pPr marL="1828800" algn="ctr" rtl="0" fontAlgn="base">
      <a:spcBef>
        <a:spcPct val="50000"/>
      </a:spcBef>
      <a:spcAft>
        <a:spcPct val="0"/>
      </a:spcAft>
      <a:defRPr sz="3800" b="1" kern="1200">
        <a:solidFill>
          <a:schemeClr val="tx1"/>
        </a:solidFill>
        <a:latin typeface="Arial" charset="0"/>
        <a:ea typeface="+mn-ea"/>
        <a:cs typeface="Arial" charset="0"/>
      </a:defRPr>
    </a:lvl5pPr>
    <a:lvl6pPr marL="2286000" algn="l" defTabSz="914400" rtl="0" eaLnBrk="1" latinLnBrk="0" hangingPunct="1">
      <a:defRPr sz="3800" b="1" kern="1200">
        <a:solidFill>
          <a:schemeClr val="tx1"/>
        </a:solidFill>
        <a:latin typeface="Arial" charset="0"/>
        <a:ea typeface="+mn-ea"/>
        <a:cs typeface="Arial" charset="0"/>
      </a:defRPr>
    </a:lvl6pPr>
    <a:lvl7pPr marL="2743200" algn="l" defTabSz="914400" rtl="0" eaLnBrk="1" latinLnBrk="0" hangingPunct="1">
      <a:defRPr sz="3800" b="1" kern="1200">
        <a:solidFill>
          <a:schemeClr val="tx1"/>
        </a:solidFill>
        <a:latin typeface="Arial" charset="0"/>
        <a:ea typeface="+mn-ea"/>
        <a:cs typeface="Arial" charset="0"/>
      </a:defRPr>
    </a:lvl7pPr>
    <a:lvl8pPr marL="3200400" algn="l" defTabSz="914400" rtl="0" eaLnBrk="1" latinLnBrk="0" hangingPunct="1">
      <a:defRPr sz="3800" b="1" kern="1200">
        <a:solidFill>
          <a:schemeClr val="tx1"/>
        </a:solidFill>
        <a:latin typeface="Arial" charset="0"/>
        <a:ea typeface="+mn-ea"/>
        <a:cs typeface="Arial" charset="0"/>
      </a:defRPr>
    </a:lvl8pPr>
    <a:lvl9pPr marL="3657600" algn="l" defTabSz="914400" rtl="0" eaLnBrk="1" latinLnBrk="0" hangingPunct="1">
      <a:defRPr sz="38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9" d="100"/>
          <a:sy n="29" d="100"/>
        </p:scale>
        <p:origin x="888" y="72"/>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F7D98B-CECE-42C7-9B6B-371E6F8EE8D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54D728-900E-4481-A8D0-34E0C74D3C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8412CB-7FE8-4102-9AF4-8BE6539891A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DCB5BD-6517-490E-8996-0AC2D40DEEC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52EEAD-DAD5-4806-9F1F-1A2DAAFBB75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CDC711B-BD58-4AB2-B412-5287A92647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CB9122-31C7-4D28-97A2-7C5512A8C96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39A1DEB-5F9E-46E3-B817-A485EE777D8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FC08675-6B0A-4F74-A4E9-0D3651D4918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15472F-2E96-405D-A8D7-5B5C206A593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17175163"/>
            <a:ext cx="19751675" cy="2576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253AA87-44E3-438C-B2C1-516836B4B88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879475"/>
            <a:ext cx="29625925" cy="3657600"/>
          </a:xfrm>
          <a:prstGeom prst="rect">
            <a:avLst/>
          </a:prstGeom>
          <a:noFill/>
          <a:ln w="9525">
            <a:noFill/>
            <a:miter lim="800000"/>
            <a:headEnd/>
            <a:tailEnd/>
          </a:ln>
        </p:spPr>
        <p:txBody>
          <a:bodyPr vert="horz" wrap="square" lIns="313493" tIns="156746" rIns="313493" bIns="15674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238" y="5121275"/>
            <a:ext cx="29625925" cy="14482763"/>
          </a:xfrm>
          <a:prstGeom prst="rect">
            <a:avLst/>
          </a:prstGeom>
          <a:noFill/>
          <a:ln w="9525">
            <a:noFill/>
            <a:miter lim="800000"/>
            <a:headEnd/>
            <a:tailEnd/>
          </a:ln>
        </p:spPr>
        <p:txBody>
          <a:bodyPr vert="horz" wrap="square" lIns="313493" tIns="156746" rIns="313493" bIns="1567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238" y="19985038"/>
            <a:ext cx="7680325" cy="1524000"/>
          </a:xfrm>
          <a:prstGeom prst="rect">
            <a:avLst/>
          </a:prstGeom>
          <a:noFill/>
          <a:ln w="9525">
            <a:noFill/>
            <a:miter lim="800000"/>
            <a:headEnd/>
            <a:tailEnd/>
          </a:ln>
          <a:effectLst/>
        </p:spPr>
        <p:txBody>
          <a:bodyPr vert="horz" wrap="square" lIns="313493" tIns="156746" rIns="313493" bIns="156746" numCol="1" anchor="t" anchorCtr="0" compatLnSpc="1">
            <a:prstTxWarp prst="textNoShape">
              <a:avLst/>
            </a:prstTxWarp>
          </a:bodyPr>
          <a:lstStyle>
            <a:lvl1pPr algn="l">
              <a:spcBef>
                <a:spcPct val="0"/>
              </a:spcBef>
              <a:defRPr sz="4800" b="0"/>
            </a:lvl1pPr>
          </a:lstStyle>
          <a:p>
            <a:pPr>
              <a:defRPr/>
            </a:pPr>
            <a:endParaRPr lang="en-US"/>
          </a:p>
        </p:txBody>
      </p:sp>
      <p:sp>
        <p:nvSpPr>
          <p:cNvPr id="1029" name="Rectangle 5"/>
          <p:cNvSpPr>
            <a:spLocks noGrp="1" noChangeArrowheads="1"/>
          </p:cNvSpPr>
          <p:nvPr>
            <p:ph type="ftr" sz="quarter" idx="3"/>
          </p:nvPr>
        </p:nvSpPr>
        <p:spPr bwMode="auto">
          <a:xfrm>
            <a:off x="11247438" y="19985038"/>
            <a:ext cx="10423525" cy="1524000"/>
          </a:xfrm>
          <a:prstGeom prst="rect">
            <a:avLst/>
          </a:prstGeom>
          <a:noFill/>
          <a:ln w="9525">
            <a:noFill/>
            <a:miter lim="800000"/>
            <a:headEnd/>
            <a:tailEnd/>
          </a:ln>
          <a:effectLst/>
        </p:spPr>
        <p:txBody>
          <a:bodyPr vert="horz" wrap="square" lIns="313493" tIns="156746" rIns="313493" bIns="156746" numCol="1" anchor="t" anchorCtr="0" compatLnSpc="1">
            <a:prstTxWarp prst="textNoShape">
              <a:avLst/>
            </a:prstTxWarp>
          </a:bodyPr>
          <a:lstStyle>
            <a:lvl1pPr>
              <a:spcBef>
                <a:spcPct val="0"/>
              </a:spcBef>
              <a:defRPr sz="4800" b="0"/>
            </a:lvl1pPr>
          </a:lstStyle>
          <a:p>
            <a:pPr>
              <a:defRPr/>
            </a:pPr>
            <a:endParaRPr lang="en-US"/>
          </a:p>
        </p:txBody>
      </p:sp>
      <p:sp>
        <p:nvSpPr>
          <p:cNvPr id="1030" name="Rectangle 6"/>
          <p:cNvSpPr>
            <a:spLocks noGrp="1" noChangeArrowheads="1"/>
          </p:cNvSpPr>
          <p:nvPr>
            <p:ph type="sldNum" sz="quarter" idx="4"/>
          </p:nvPr>
        </p:nvSpPr>
        <p:spPr bwMode="auto">
          <a:xfrm>
            <a:off x="23591838" y="19985038"/>
            <a:ext cx="7680325" cy="1524000"/>
          </a:xfrm>
          <a:prstGeom prst="rect">
            <a:avLst/>
          </a:prstGeom>
          <a:noFill/>
          <a:ln w="9525">
            <a:noFill/>
            <a:miter lim="800000"/>
            <a:headEnd/>
            <a:tailEnd/>
          </a:ln>
          <a:effectLst/>
        </p:spPr>
        <p:txBody>
          <a:bodyPr vert="horz" wrap="square" lIns="313493" tIns="156746" rIns="313493" bIns="156746" numCol="1" anchor="t" anchorCtr="0" compatLnSpc="1">
            <a:prstTxWarp prst="textNoShape">
              <a:avLst/>
            </a:prstTxWarp>
          </a:bodyPr>
          <a:lstStyle>
            <a:lvl1pPr algn="r">
              <a:spcBef>
                <a:spcPct val="0"/>
              </a:spcBef>
              <a:defRPr sz="4800" b="0"/>
            </a:lvl1pPr>
          </a:lstStyle>
          <a:p>
            <a:pPr>
              <a:defRPr/>
            </a:pPr>
            <a:fld id="{4EC9D1B4-5AD6-4EB3-944B-271BF0E3C2A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Arial" charset="0"/>
          <a:cs typeface="Arial" charset="0"/>
        </a:defRPr>
      </a:lvl2pPr>
      <a:lvl3pPr algn="ctr" defTabSz="3135313" rtl="0" eaLnBrk="0" fontAlgn="base" hangingPunct="0">
        <a:spcBef>
          <a:spcPct val="0"/>
        </a:spcBef>
        <a:spcAft>
          <a:spcPct val="0"/>
        </a:spcAft>
        <a:defRPr sz="15100">
          <a:solidFill>
            <a:schemeClr val="tx2"/>
          </a:solidFill>
          <a:latin typeface="Arial" charset="0"/>
          <a:cs typeface="Arial" charset="0"/>
        </a:defRPr>
      </a:lvl3pPr>
      <a:lvl4pPr algn="ctr" defTabSz="3135313" rtl="0" eaLnBrk="0" fontAlgn="base" hangingPunct="0">
        <a:spcBef>
          <a:spcPct val="0"/>
        </a:spcBef>
        <a:spcAft>
          <a:spcPct val="0"/>
        </a:spcAft>
        <a:defRPr sz="15100">
          <a:solidFill>
            <a:schemeClr val="tx2"/>
          </a:solidFill>
          <a:latin typeface="Arial" charset="0"/>
          <a:cs typeface="Arial" charset="0"/>
        </a:defRPr>
      </a:lvl4pPr>
      <a:lvl5pPr algn="ctr" defTabSz="3135313" rtl="0" eaLnBrk="0" fontAlgn="base" hangingPunct="0">
        <a:spcBef>
          <a:spcPct val="0"/>
        </a:spcBef>
        <a:spcAft>
          <a:spcPct val="0"/>
        </a:spcAft>
        <a:defRPr sz="15100">
          <a:solidFill>
            <a:schemeClr val="tx2"/>
          </a:solidFill>
          <a:latin typeface="Arial" charset="0"/>
          <a:cs typeface="Arial" charset="0"/>
        </a:defRPr>
      </a:lvl5pPr>
      <a:lvl6pPr marL="457200" algn="ctr" defTabSz="3135313" rtl="0" fontAlgn="base">
        <a:spcBef>
          <a:spcPct val="0"/>
        </a:spcBef>
        <a:spcAft>
          <a:spcPct val="0"/>
        </a:spcAft>
        <a:defRPr sz="15100">
          <a:solidFill>
            <a:schemeClr val="tx2"/>
          </a:solidFill>
          <a:latin typeface="Arial" charset="0"/>
          <a:cs typeface="Arial" charset="0"/>
        </a:defRPr>
      </a:lvl6pPr>
      <a:lvl7pPr marL="914400" algn="ctr" defTabSz="3135313" rtl="0" fontAlgn="base">
        <a:spcBef>
          <a:spcPct val="0"/>
        </a:spcBef>
        <a:spcAft>
          <a:spcPct val="0"/>
        </a:spcAft>
        <a:defRPr sz="15100">
          <a:solidFill>
            <a:schemeClr val="tx2"/>
          </a:solidFill>
          <a:latin typeface="Arial" charset="0"/>
          <a:cs typeface="Arial" charset="0"/>
        </a:defRPr>
      </a:lvl7pPr>
      <a:lvl8pPr marL="1371600" algn="ctr" defTabSz="3135313" rtl="0" fontAlgn="base">
        <a:spcBef>
          <a:spcPct val="0"/>
        </a:spcBef>
        <a:spcAft>
          <a:spcPct val="0"/>
        </a:spcAft>
        <a:defRPr sz="15100">
          <a:solidFill>
            <a:schemeClr val="tx2"/>
          </a:solidFill>
          <a:latin typeface="Arial" charset="0"/>
          <a:cs typeface="Arial" charset="0"/>
        </a:defRPr>
      </a:lvl8pPr>
      <a:lvl9pPr marL="1828800" algn="ctr" defTabSz="3135313" rtl="0" fontAlgn="base">
        <a:spcBef>
          <a:spcPct val="0"/>
        </a:spcBef>
        <a:spcAft>
          <a:spcPct val="0"/>
        </a:spcAft>
        <a:defRPr sz="15100">
          <a:solidFill>
            <a:schemeClr val="tx2"/>
          </a:solidFill>
          <a:latin typeface="Arial" charset="0"/>
          <a:cs typeface="Arial" charset="0"/>
        </a:defRPr>
      </a:lvl9pPr>
    </p:titleStyle>
    <p:bodyStyle>
      <a:lvl1pPr marL="1176338" indent="-1176338" algn="l" defTabSz="3135313" rtl="0" eaLnBrk="0" fontAlgn="base" hangingPunct="0">
        <a:spcBef>
          <a:spcPct val="20000"/>
        </a:spcBef>
        <a:spcAft>
          <a:spcPct val="0"/>
        </a:spcAft>
        <a:buChar char="•"/>
        <a:defRPr sz="11100">
          <a:solidFill>
            <a:schemeClr val="tx1"/>
          </a:solidFill>
          <a:latin typeface="+mn-lt"/>
          <a:ea typeface="+mn-ea"/>
          <a:cs typeface="+mn-cs"/>
        </a:defRPr>
      </a:lvl1pPr>
      <a:lvl2pPr marL="2547938" indent="-981075" algn="l" defTabSz="3135313" rtl="0" eaLnBrk="0" fontAlgn="base" hangingPunct="0">
        <a:spcBef>
          <a:spcPct val="20000"/>
        </a:spcBef>
        <a:spcAft>
          <a:spcPct val="0"/>
        </a:spcAft>
        <a:buChar char="–"/>
        <a:defRPr sz="9600">
          <a:solidFill>
            <a:schemeClr val="tx1"/>
          </a:solidFill>
          <a:latin typeface="+mn-lt"/>
          <a:cs typeface="+mn-cs"/>
        </a:defRPr>
      </a:lvl2pPr>
      <a:lvl3pPr marL="3919538" indent="-784225" algn="l" defTabSz="3135313" rtl="0" eaLnBrk="0" fontAlgn="base" hangingPunct="0">
        <a:spcBef>
          <a:spcPct val="20000"/>
        </a:spcBef>
        <a:spcAft>
          <a:spcPct val="0"/>
        </a:spcAft>
        <a:buChar char="•"/>
        <a:defRPr sz="8200">
          <a:solidFill>
            <a:schemeClr val="tx1"/>
          </a:solidFill>
          <a:latin typeface="+mn-lt"/>
          <a:cs typeface="+mn-cs"/>
        </a:defRPr>
      </a:lvl3pPr>
      <a:lvl4pPr marL="5486400" indent="-784225" algn="l" defTabSz="3135313" rtl="0" eaLnBrk="0" fontAlgn="base" hangingPunct="0">
        <a:spcBef>
          <a:spcPct val="20000"/>
        </a:spcBef>
        <a:spcAft>
          <a:spcPct val="0"/>
        </a:spcAft>
        <a:buChar char="–"/>
        <a:defRPr sz="6900">
          <a:solidFill>
            <a:schemeClr val="tx1"/>
          </a:solidFill>
          <a:latin typeface="+mn-lt"/>
          <a:cs typeface="+mn-cs"/>
        </a:defRPr>
      </a:lvl4pPr>
      <a:lvl5pPr marL="7053263" indent="-782638" algn="l" defTabSz="3135313" rtl="0" eaLnBrk="0" fontAlgn="base" hangingPunct="0">
        <a:spcBef>
          <a:spcPct val="20000"/>
        </a:spcBef>
        <a:spcAft>
          <a:spcPct val="0"/>
        </a:spcAft>
        <a:buChar char="»"/>
        <a:defRPr sz="6900">
          <a:solidFill>
            <a:schemeClr val="tx1"/>
          </a:solidFill>
          <a:latin typeface="+mn-lt"/>
          <a:cs typeface="+mn-cs"/>
        </a:defRPr>
      </a:lvl5pPr>
      <a:lvl6pPr marL="7510463" indent="-782638" algn="l" defTabSz="3135313" rtl="0" fontAlgn="base">
        <a:spcBef>
          <a:spcPct val="20000"/>
        </a:spcBef>
        <a:spcAft>
          <a:spcPct val="0"/>
        </a:spcAft>
        <a:buChar char="»"/>
        <a:defRPr sz="6900">
          <a:solidFill>
            <a:schemeClr val="tx1"/>
          </a:solidFill>
          <a:latin typeface="+mn-lt"/>
          <a:cs typeface="+mn-cs"/>
        </a:defRPr>
      </a:lvl6pPr>
      <a:lvl7pPr marL="7967663" indent="-782638" algn="l" defTabSz="3135313" rtl="0" fontAlgn="base">
        <a:spcBef>
          <a:spcPct val="20000"/>
        </a:spcBef>
        <a:spcAft>
          <a:spcPct val="0"/>
        </a:spcAft>
        <a:buChar char="»"/>
        <a:defRPr sz="6900">
          <a:solidFill>
            <a:schemeClr val="tx1"/>
          </a:solidFill>
          <a:latin typeface="+mn-lt"/>
          <a:cs typeface="+mn-cs"/>
        </a:defRPr>
      </a:lvl7pPr>
      <a:lvl8pPr marL="8424863" indent="-782638" algn="l" defTabSz="3135313" rtl="0" fontAlgn="base">
        <a:spcBef>
          <a:spcPct val="20000"/>
        </a:spcBef>
        <a:spcAft>
          <a:spcPct val="0"/>
        </a:spcAft>
        <a:buChar char="»"/>
        <a:defRPr sz="6900">
          <a:solidFill>
            <a:schemeClr val="tx1"/>
          </a:solidFill>
          <a:latin typeface="+mn-lt"/>
          <a:cs typeface="+mn-cs"/>
        </a:defRPr>
      </a:lvl8pPr>
      <a:lvl9pPr marL="8882063" indent="-782638" algn="l" defTabSz="3135313" rtl="0" fontAlgn="base">
        <a:spcBef>
          <a:spcPct val="20000"/>
        </a:spcBef>
        <a:spcAft>
          <a:spcPct val="0"/>
        </a:spcAft>
        <a:buChar char="»"/>
        <a:defRPr sz="6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g"/><Relationship Id="rId2" Type="http://schemas.openxmlformats.org/officeDocument/2006/relationships/hyperlink" Target="https://www.youtube.com/watch?v=JPPdzIhSHxg&amp;feature=youtu.be" TargetMode="Externa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0" y="0"/>
            <a:ext cx="32918400" cy="2928734"/>
          </a:xfrm>
          <a:prstGeom prst="rect">
            <a:avLst/>
          </a:prstGeom>
          <a:noFill/>
          <a:ln w="9525">
            <a:noFill/>
            <a:miter lim="800000"/>
            <a:headEnd/>
            <a:tailEnd/>
          </a:ln>
        </p:spPr>
        <p:txBody>
          <a:bodyPr lIns="96250" tIns="48125" rIns="96250" bIns="48125">
            <a:spAutoFit/>
          </a:bodyPr>
          <a:lstStyle/>
          <a:p>
            <a:pPr defTabSz="3135313"/>
            <a:r>
              <a:rPr lang="en-US" sz="4600" dirty="0"/>
              <a:t>ECE </a:t>
            </a:r>
            <a:r>
              <a:rPr lang="en-US" sz="4600" dirty="0" smtClean="0"/>
              <a:t>362 Embedded Microcontroller Mini-Project </a:t>
            </a:r>
            <a:r>
              <a:rPr lang="en-US" sz="4600" dirty="0">
                <a:sym typeface="Symbol" pitchFamily="18" charset="2"/>
              </a:rPr>
              <a:t></a:t>
            </a:r>
            <a:r>
              <a:rPr lang="en-US" sz="4600" dirty="0"/>
              <a:t> </a:t>
            </a:r>
            <a:r>
              <a:rPr lang="en-US" sz="4600" dirty="0" smtClean="0"/>
              <a:t>Fall 2014</a:t>
            </a:r>
            <a:endParaRPr lang="en-US" sz="4600" dirty="0"/>
          </a:p>
          <a:p>
            <a:pPr defTabSz="3135313"/>
            <a:r>
              <a:rPr lang="en-US" sz="4600" dirty="0" smtClean="0"/>
              <a:t>Team 12 / Candy Dispenser</a:t>
            </a:r>
          </a:p>
          <a:p>
            <a:pPr defTabSz="3135313"/>
            <a:r>
              <a:rPr lang="en-US" sz="3600" dirty="0" smtClean="0">
                <a:solidFill>
                  <a:schemeClr val="accent1"/>
                </a:solidFill>
                <a:hlinkClick r:id="rId2"/>
              </a:rPr>
              <a:t>https</a:t>
            </a:r>
            <a:r>
              <a:rPr lang="en-US" sz="3600" dirty="0">
                <a:solidFill>
                  <a:schemeClr val="accent1"/>
                </a:solidFill>
                <a:hlinkClick r:id="rId2"/>
              </a:rPr>
              <a:t>://</a:t>
            </a:r>
            <a:r>
              <a:rPr lang="en-US" sz="3600" dirty="0" smtClean="0">
                <a:solidFill>
                  <a:schemeClr val="accent1"/>
                </a:solidFill>
                <a:hlinkClick r:id="rId2"/>
              </a:rPr>
              <a:t>www.youtube.com/watch?v=JPPdzIhSHxg&amp;feature=youtu.be</a:t>
            </a:r>
            <a:r>
              <a:rPr lang="en-US" sz="4600" dirty="0" smtClean="0">
                <a:solidFill>
                  <a:schemeClr val="accent1"/>
                </a:solidFill>
              </a:rPr>
              <a:t> </a:t>
            </a:r>
            <a:endParaRPr lang="en-US" sz="4600" dirty="0">
              <a:solidFill>
                <a:schemeClr val="accent1"/>
              </a:solidFill>
            </a:endParaRPr>
          </a:p>
        </p:txBody>
      </p:sp>
      <p:pic>
        <p:nvPicPr>
          <p:cNvPr id="2051" name="Picture 5" descr="PU_signature_jpg_print"/>
          <p:cNvPicPr>
            <a:picLocks noChangeAspect="1" noChangeArrowheads="1"/>
          </p:cNvPicPr>
          <p:nvPr/>
        </p:nvPicPr>
        <p:blipFill>
          <a:blip r:embed="rId3" cstate="print"/>
          <a:srcRect/>
          <a:stretch>
            <a:fillRect/>
          </a:stretch>
        </p:blipFill>
        <p:spPr bwMode="auto">
          <a:xfrm>
            <a:off x="30880050" y="21218525"/>
            <a:ext cx="2038350" cy="727075"/>
          </a:xfrm>
          <a:prstGeom prst="rect">
            <a:avLst/>
          </a:prstGeom>
          <a:noFill/>
          <a:ln w="9525">
            <a:noFill/>
            <a:miter lim="800000"/>
            <a:headEnd/>
            <a:tailEnd/>
          </a:ln>
        </p:spPr>
      </p:pic>
      <p:sp>
        <p:nvSpPr>
          <p:cNvPr id="2052" name="Text Box 6"/>
          <p:cNvSpPr txBox="1">
            <a:spLocks noChangeArrowheads="1"/>
          </p:cNvSpPr>
          <p:nvPr/>
        </p:nvSpPr>
        <p:spPr bwMode="auto">
          <a:xfrm>
            <a:off x="0" y="21180425"/>
            <a:ext cx="3429000" cy="736600"/>
          </a:xfrm>
          <a:prstGeom prst="rect">
            <a:avLst/>
          </a:prstGeom>
          <a:noFill/>
          <a:ln w="9525">
            <a:noFill/>
            <a:miter lim="800000"/>
            <a:headEnd/>
            <a:tailEnd/>
          </a:ln>
        </p:spPr>
        <p:txBody>
          <a:bodyPr lIns="96250" tIns="48125" rIns="96250" bIns="48125">
            <a:spAutoFit/>
          </a:bodyPr>
          <a:lstStyle/>
          <a:p>
            <a:pPr algn="l" defTabSz="3135313"/>
            <a:r>
              <a:rPr lang="en-US" sz="2100" b="0"/>
              <a:t>Digijock(ette)-Strength Digital System Design</a:t>
            </a:r>
            <a:r>
              <a:rPr lang="en-US" sz="2100" b="0" baseline="30000"/>
              <a:t>TM</a:t>
            </a:r>
          </a:p>
        </p:txBody>
      </p:sp>
      <p:pic>
        <p:nvPicPr>
          <p:cNvPr id="2" name="그림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1825" y="4928560"/>
            <a:ext cx="12382500" cy="9201674"/>
          </a:xfrm>
          <a:prstGeom prst="rect">
            <a:avLst/>
          </a:prstGeom>
        </p:spPr>
      </p:pic>
      <p:sp>
        <p:nvSpPr>
          <p:cNvPr id="3" name="TextBox 2"/>
          <p:cNvSpPr txBox="1"/>
          <p:nvPr/>
        </p:nvSpPr>
        <p:spPr>
          <a:xfrm>
            <a:off x="2134775" y="4172390"/>
            <a:ext cx="10896600" cy="677108"/>
          </a:xfrm>
          <a:prstGeom prst="rect">
            <a:avLst/>
          </a:prstGeom>
          <a:noFill/>
        </p:spPr>
        <p:txBody>
          <a:bodyPr wrap="square" rtlCol="0">
            <a:spAutoFit/>
          </a:bodyPr>
          <a:lstStyle/>
          <a:p>
            <a:r>
              <a:rPr lang="en-US" dirty="0" smtClean="0"/>
              <a:t>Electrical Schematic for the Candy Dispenser</a:t>
            </a:r>
            <a:endParaRPr lang="en-US" dirty="0"/>
          </a:p>
        </p:txBody>
      </p:sp>
      <p:pic>
        <p:nvPicPr>
          <p:cNvPr id="1026" name="Picture 2" descr="https://lh5.googleusercontent.com/-4ID-bhxao7M/VIk-6vz_hKI/AAAAAAAAD9o/JNXYtYys30E/w1381-h905-no/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05603" y="4276167"/>
            <a:ext cx="7660709" cy="50202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NZEyM4_8RJU/VIYVMcDUrRI/AAAAAAAAAIQ/DJjdhBOoMQ4/w1207-h905-no/2014-12-0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375" y="14547850"/>
            <a:ext cx="7537413" cy="5651499"/>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578519" y="4276166"/>
            <a:ext cx="9301531" cy="13097434"/>
          </a:xfrm>
          <a:prstGeom prst="rect">
            <a:avLst/>
          </a:prstGeom>
        </p:spPr>
      </p:pic>
      <p:sp>
        <p:nvSpPr>
          <p:cNvPr id="5" name="TextBox 4"/>
          <p:cNvSpPr txBox="1"/>
          <p:nvPr/>
        </p:nvSpPr>
        <p:spPr>
          <a:xfrm>
            <a:off x="14449857" y="9782527"/>
            <a:ext cx="6172200" cy="3970318"/>
          </a:xfrm>
          <a:prstGeom prst="rect">
            <a:avLst/>
          </a:prstGeom>
          <a:noFill/>
        </p:spPr>
        <p:txBody>
          <a:bodyPr wrap="square" rtlCol="0">
            <a:spAutoFit/>
          </a:bodyPr>
          <a:lstStyle/>
          <a:p>
            <a:r>
              <a:rPr lang="en-US" sz="3600" dirty="0"/>
              <a:t>Peripherals:</a:t>
            </a:r>
            <a:r>
              <a:rPr lang="en-US" sz="3600" dirty="0"/>
              <a:t/>
            </a:r>
            <a:br>
              <a:rPr lang="en-US" sz="3600" dirty="0"/>
            </a:br>
            <a:r>
              <a:rPr lang="en-US" sz="3600" dirty="0"/>
              <a:t>RTI: Inputs of the keypad</a:t>
            </a:r>
            <a:r>
              <a:rPr lang="en-US" sz="3600" dirty="0"/>
              <a:t/>
            </a:r>
            <a:br>
              <a:rPr lang="en-US" sz="3600" dirty="0"/>
            </a:br>
            <a:r>
              <a:rPr lang="en-US" sz="3600" dirty="0"/>
              <a:t>ATD: Controlled the columns of the keypad </a:t>
            </a:r>
            <a:r>
              <a:rPr lang="en-US" sz="3600" dirty="0"/>
              <a:t/>
            </a:r>
            <a:br>
              <a:rPr lang="en-US" sz="3600" dirty="0"/>
            </a:br>
            <a:r>
              <a:rPr lang="en-US" sz="3600" dirty="0"/>
              <a:t>PWM: Rotated the motor</a:t>
            </a:r>
            <a:r>
              <a:rPr lang="en-US" sz="3600" dirty="0"/>
              <a:t/>
            </a:r>
            <a:br>
              <a:rPr lang="en-US" sz="3600" dirty="0"/>
            </a:br>
            <a:r>
              <a:rPr lang="en-US" sz="3600" dirty="0"/>
              <a:t>SPI: Displayed messages on the LCD screen</a:t>
            </a:r>
            <a:endParaRPr lang="en-US" sz="3600" dirty="0"/>
          </a:p>
        </p:txBody>
      </p:sp>
      <p:sp>
        <p:nvSpPr>
          <p:cNvPr id="6" name="TextBox 5"/>
          <p:cNvSpPr txBox="1"/>
          <p:nvPr/>
        </p:nvSpPr>
        <p:spPr>
          <a:xfrm>
            <a:off x="9496560" y="14834442"/>
            <a:ext cx="11975855" cy="5078313"/>
          </a:xfrm>
          <a:prstGeom prst="rect">
            <a:avLst/>
          </a:prstGeom>
          <a:noFill/>
        </p:spPr>
        <p:txBody>
          <a:bodyPr wrap="square" rtlCol="0">
            <a:spAutoFit/>
          </a:bodyPr>
          <a:lstStyle/>
          <a:p>
            <a:pPr algn="l"/>
            <a:r>
              <a:rPr lang="en-US" sz="3600" dirty="0"/>
              <a:t>The purpose of this project was to create a safe environment to store candy without the fear of other people taking any. This was done using a keypad lock code, and LCD for instructions, and a motor to control the dispensing of the candy. Upon initialization the user is told by the LCD to input the PIN code. If the code is entered in correctly the motor will activate, and the candy will flow from its secure position inside to the user outside. </a:t>
            </a:r>
            <a:endParaRPr lang="en-US" sz="3600" dirty="0"/>
          </a:p>
        </p:txBody>
      </p:sp>
      <p:sp>
        <p:nvSpPr>
          <p:cNvPr id="7" name="TextBox 6"/>
          <p:cNvSpPr txBox="1"/>
          <p:nvPr/>
        </p:nvSpPr>
        <p:spPr>
          <a:xfrm>
            <a:off x="21578519" y="17373600"/>
            <a:ext cx="9301531" cy="677108"/>
          </a:xfrm>
          <a:prstGeom prst="rect">
            <a:avLst/>
          </a:prstGeom>
          <a:noFill/>
        </p:spPr>
        <p:txBody>
          <a:bodyPr wrap="square" rtlCol="0">
            <a:spAutoFit/>
          </a:bodyPr>
          <a:lstStyle/>
          <a:p>
            <a:r>
              <a:rPr lang="en-US" dirty="0" smtClean="0"/>
              <a:t>Software Flowchart</a:t>
            </a:r>
            <a:endParaRPr lang="en-US" dirty="0"/>
          </a:p>
        </p:txBody>
      </p:sp>
      <p:sp>
        <p:nvSpPr>
          <p:cNvPr id="8" name="TextBox 7"/>
          <p:cNvSpPr txBox="1"/>
          <p:nvPr/>
        </p:nvSpPr>
        <p:spPr>
          <a:xfrm>
            <a:off x="1323375" y="20199349"/>
            <a:ext cx="7537413" cy="677108"/>
          </a:xfrm>
          <a:prstGeom prst="rect">
            <a:avLst/>
          </a:prstGeom>
          <a:noFill/>
        </p:spPr>
        <p:txBody>
          <a:bodyPr wrap="square" rtlCol="0">
            <a:spAutoFit/>
          </a:bodyPr>
          <a:lstStyle/>
          <a:p>
            <a:r>
              <a:rPr lang="en-US" dirty="0" smtClean="0"/>
              <a:t>Electrical Circuit in Action</a:t>
            </a: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3135313" rtl="0" eaLnBrk="1" fontAlgn="base" latinLnBrk="0" hangingPunct="1">
          <a:lnSpc>
            <a:spcPct val="100000"/>
          </a:lnSpc>
          <a:spcBef>
            <a:spcPct val="50000"/>
          </a:spcBef>
          <a:spcAft>
            <a:spcPct val="0"/>
          </a:spcAft>
          <a:buClrTx/>
          <a:buSzTx/>
          <a:buFontTx/>
          <a:buNone/>
          <a:tabLst/>
          <a:defRPr kumimoji="0" lang="en-US" sz="3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3135313" rtl="0" eaLnBrk="1" fontAlgn="base" latinLnBrk="0" hangingPunct="1">
          <a:lnSpc>
            <a:spcPct val="100000"/>
          </a:lnSpc>
          <a:spcBef>
            <a:spcPct val="50000"/>
          </a:spcBef>
          <a:spcAft>
            <a:spcPct val="0"/>
          </a:spcAft>
          <a:buClrTx/>
          <a:buSzTx/>
          <a:buFontTx/>
          <a:buNone/>
          <a:tabLst/>
          <a:defRPr kumimoji="0" lang="en-US" sz="3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582</TotalTime>
  <Words>126</Words>
  <Application>Microsoft Office PowerPoint</Application>
  <PresentationFormat>사용자 지정</PresentationFormat>
  <Paragraphs>9</Paragraphs>
  <Slides>1</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vt:i4>
      </vt:variant>
    </vt:vector>
  </HeadingPairs>
  <TitlesOfParts>
    <vt:vector size="4" baseType="lpstr">
      <vt:lpstr>Arial</vt:lpstr>
      <vt:lpstr>Symbol</vt:lpstr>
      <vt:lpstr>Default Design</vt:lpstr>
      <vt:lpstr>PowerPoint 프레젠테이션</vt:lpstr>
    </vt:vector>
  </TitlesOfParts>
  <Company>Engineering Computer Network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meyer</dc:creator>
  <cp:lastModifiedBy>Harry Jung</cp:lastModifiedBy>
  <cp:revision>31</cp:revision>
  <dcterms:created xsi:type="dcterms:W3CDTF">2004-12-02T16:46:40Z</dcterms:created>
  <dcterms:modified xsi:type="dcterms:W3CDTF">2014-12-11T18:51:00Z</dcterms:modified>
</cp:coreProperties>
</file>