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3" r:id="rId6"/>
    <p:sldId id="276" r:id="rId7"/>
    <p:sldId id="273" r:id="rId8"/>
    <p:sldId id="274" r:id="rId9"/>
    <p:sldId id="275" r:id="rId10"/>
    <p:sldId id="272" r:id="rId11"/>
    <p:sldId id="27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90CC1E7-60D7-4F85-A361-48AACBF15237}" type="datetime1">
              <a:rPr lang="pt-PT" smtClean="0"/>
              <a:pPr algn="r" rtl="0"/>
              <a:t>23/10/2023</a:t>
            </a:fld>
            <a:endParaRPr lang="pt-PT" dirty="0"/>
          </a:p>
        </p:txBody>
      </p:sp>
      <p:sp>
        <p:nvSpPr>
          <p:cNvPr id="4" name="Marcador de Posição de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PT" smtClean="0"/>
              <a:pPr algn="r"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8848868-58D5-4418-BE5F-81C952B08646}" type="datetime1">
              <a:rPr lang="pt-PT" smtClean="0"/>
              <a:pPr/>
              <a:t>23/10/2023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Clique para editar os estilos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PT" smtClean="0"/>
              <a:pPr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5041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99D1-2144-47BD-90D3-3AF93A1DD9F5}" type="datetime1">
              <a:rPr lang="pt-PT" smtClean="0"/>
              <a:pPr/>
              <a:t>23/10/2023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4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99D1-2144-47BD-90D3-3AF93A1DD9F5}" type="datetime1">
              <a:rPr lang="pt-PT" smtClean="0"/>
              <a:pPr/>
              <a:t>23/10/2023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4986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99D1-2144-47BD-90D3-3AF93A1DD9F5}" type="datetime1">
              <a:rPr lang="pt-PT" smtClean="0"/>
              <a:pPr/>
              <a:t>23/10/2023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989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0714599-97DD-4175-93E7-AF5F846A1676}" type="datetime1">
              <a:rPr lang="pt-PT" smtClean="0"/>
              <a:pPr/>
              <a:t>23/10/2023</a:t>
            </a:fld>
            <a:endParaRPr lang="pt-PT" dirty="0"/>
          </a:p>
        </p:txBody>
      </p:sp>
      <p:sp>
        <p:nvSpPr>
          <p:cNvPr id="6" name="Marcador de Posição de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99D1-2144-47BD-90D3-3AF93A1DD9F5}" type="datetime1">
              <a:rPr lang="pt-PT" smtClean="0"/>
              <a:pPr/>
              <a:t>23/10/2023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292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65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D58A-4BF8-46EB-B55A-B9BDE46EB413}" type="datetime1">
              <a:rPr lang="pt-PT" smtClean="0"/>
              <a:pPr/>
              <a:t>23/10/2023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61551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​</a:t>
            </a:r>
            <a:fld id="{1089181C-15A1-447E-B98E-68D923D913B4}" type="datetime1">
              <a:rPr lang="pt-PT" smtClean="0"/>
              <a:pPr/>
              <a:t>23/10/2023</a:t>
            </a:fld>
            <a:r>
              <a:rPr lang="pt-PT"/>
              <a:t>​</a:t>
            </a:r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235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99D1-2144-47BD-90D3-3AF93A1DD9F5}" type="datetime1">
              <a:rPr lang="pt-PT" smtClean="0"/>
              <a:pPr/>
              <a:t>23/10/2023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8780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C0FA-4EBD-4E6F-B190-8514ADD61780}" type="datetime1">
              <a:rPr lang="pt-PT" smtClean="0"/>
              <a:pPr/>
              <a:t>23/10/2023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21827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714599-97DD-4175-93E7-AF5F846A1676}" type="datetime1">
              <a:rPr lang="pt-PT" smtClean="0"/>
              <a:pPr/>
              <a:t>23/10/2023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52005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6A0C-67E3-4743-9342-C635587AC564}" type="datetime1">
              <a:rPr lang="pt-PT" smtClean="0"/>
              <a:pPr/>
              <a:t>23/10/2023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34E85B5-D6CE-5BD7-310C-BB1249B44758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600" noProof="0" dirty="0"/>
          </a:p>
        </p:txBody>
      </p:sp>
    </p:spTree>
    <p:extLst>
      <p:ext uri="{BB962C8B-B14F-4D97-AF65-F5344CB8AC3E}">
        <p14:creationId xmlns:p14="http://schemas.microsoft.com/office/powerpoint/2010/main" val="94048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1C99D1-2144-47BD-90D3-3AF93A1DD9F5}" type="datetime1">
              <a:rPr lang="pt-PT" smtClean="0"/>
              <a:pPr/>
              <a:t>23/10/2023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53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6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/>
              <a:t>Agentes Racionais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/>
              <a:t>Introdução à inteligência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captura de ecrã, texto, software, Software de multimédia&#10;&#10;Descrição gerada automaticamente">
            <a:extLst>
              <a:ext uri="{FF2B5EF4-FFF2-40B4-BE49-F238E27FC236}">
                <a16:creationId xmlns:a16="http://schemas.microsoft.com/office/drawing/2014/main" id="{FA9B6D10-25C8-9E6E-D3F4-92A1A5A1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35" y="620688"/>
            <a:ext cx="10421730" cy="528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6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2C366-EEF6-4F01-8CBA-212D9439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/>
              <a:t>Modelo 1- Influência de quantidade de Agentes Inicial</a:t>
            </a:r>
            <a:endParaRPr lang="pt-PT" sz="36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4B9768C-CC74-4545-9B7F-14E711DA0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58201"/>
              </p:ext>
            </p:extLst>
          </p:nvPr>
        </p:nvGraphicFramePr>
        <p:xfrm>
          <a:off x="1097280" y="2636909"/>
          <a:ext cx="6480720" cy="2483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2572">
                  <a:extLst>
                    <a:ext uri="{9D8B030D-6E8A-4147-A177-3AD203B41FA5}">
                      <a16:colId xmlns:a16="http://schemas.microsoft.com/office/drawing/2014/main" val="1944969446"/>
                    </a:ext>
                  </a:extLst>
                </a:gridCol>
                <a:gridCol w="1794077">
                  <a:extLst>
                    <a:ext uri="{9D8B030D-6E8A-4147-A177-3AD203B41FA5}">
                      <a16:colId xmlns:a16="http://schemas.microsoft.com/office/drawing/2014/main" val="656436802"/>
                    </a:ext>
                  </a:extLst>
                </a:gridCol>
                <a:gridCol w="3284071">
                  <a:extLst>
                    <a:ext uri="{9D8B030D-6E8A-4147-A177-3AD203B41FA5}">
                      <a16:colId xmlns:a16="http://schemas.microsoft.com/office/drawing/2014/main" val="1775635484"/>
                    </a:ext>
                  </a:extLst>
                </a:gridCol>
              </a:tblGrid>
              <a:tr h="25896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 dirty="0">
                          <a:effectLst/>
                          <a:latin typeface="Arial Nova" panose="020B0504020202020204" pitchFamily="34" charset="0"/>
                        </a:rPr>
                        <a:t>Nº de Hienas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 dirty="0">
                          <a:effectLst/>
                          <a:latin typeface="Arial Nova" panose="020B0504020202020204" pitchFamily="34" charset="0"/>
                        </a:rPr>
                        <a:t>Nº de Leões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 dirty="0">
                          <a:effectLst/>
                          <a:latin typeface="Arial Nova" panose="020B0504020202020204" pitchFamily="34" charset="0"/>
                        </a:rPr>
                        <a:t>Média do número de ticks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1982086"/>
                  </a:ext>
                </a:extLst>
              </a:tr>
              <a:tr h="24719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  <a:latin typeface="Arial Nova" panose="020B0504020202020204" pitchFamily="34" charset="0"/>
                        </a:rPr>
                        <a:t>5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  <a:latin typeface="Arial Nova" panose="020B0504020202020204" pitchFamily="34" charset="0"/>
                        </a:rPr>
                        <a:t>5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305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7770250"/>
                  </a:ext>
                </a:extLst>
              </a:tr>
              <a:tr h="24719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  <a:latin typeface="Arial Nova" panose="020B0504020202020204" pitchFamily="34" charset="0"/>
                        </a:rPr>
                        <a:t>15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468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9453057"/>
                  </a:ext>
                </a:extLst>
              </a:tr>
              <a:tr h="24719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  <a:latin typeface="Arial Nova" panose="020B0504020202020204" pitchFamily="34" charset="0"/>
                        </a:rPr>
                        <a:t>30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424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7160488"/>
                  </a:ext>
                </a:extLst>
              </a:tr>
              <a:tr h="24719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  <a:latin typeface="Arial Nova" panose="020B0504020202020204" pitchFamily="34" charset="0"/>
                        </a:rPr>
                        <a:t>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  <a:latin typeface="Arial Nova" panose="020B0504020202020204" pitchFamily="34" charset="0"/>
                        </a:rPr>
                        <a:t>15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8416624"/>
                  </a:ext>
                </a:extLst>
              </a:tr>
              <a:tr h="24719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 dirty="0">
                          <a:effectLst/>
                          <a:latin typeface="Arial Nova" panose="020B0504020202020204" pitchFamily="34" charset="0"/>
                        </a:rPr>
                        <a:t>15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184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822466"/>
                  </a:ext>
                </a:extLst>
              </a:tr>
              <a:tr h="24719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 dirty="0">
                          <a:effectLst/>
                          <a:latin typeface="Arial Nova" panose="020B0504020202020204" pitchFamily="34" charset="0"/>
                        </a:rPr>
                        <a:t>30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242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833255"/>
                  </a:ext>
                </a:extLst>
              </a:tr>
              <a:tr h="24719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  <a:latin typeface="Arial Nova" panose="020B0504020202020204" pitchFamily="34" charset="0"/>
                        </a:rPr>
                        <a:t>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  <a:latin typeface="Arial Nova" panose="020B0504020202020204" pitchFamily="34" charset="0"/>
                        </a:rPr>
                        <a:t>30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8712091"/>
                  </a:ext>
                </a:extLst>
              </a:tr>
              <a:tr h="24719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  <a:latin typeface="Arial Nova" panose="020B0504020202020204" pitchFamily="34" charset="0"/>
                        </a:rPr>
                        <a:t>15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430866"/>
                  </a:ext>
                </a:extLst>
              </a:tr>
              <a:tr h="24719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  <a:latin typeface="Arial Nova" panose="020B0504020202020204" pitchFamily="34" charset="0"/>
                        </a:rPr>
                        <a:t>30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" panose="020B05040202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655504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B42372E2-6D12-4134-0FB5-267EEFD2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08" y="2884279"/>
            <a:ext cx="3848433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07C2F-8780-405C-9A12-B1EEEAEE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600" b="1" dirty="0"/>
              <a:t>Modelo 2 -  Sobrevivência dos agentes alterando o valor da variável Energia_Por_Alimento para 50</a:t>
            </a:r>
            <a:endParaRPr lang="pt-PT" sz="36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FDF0019-7016-4DB1-A136-B780E3E5D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308920"/>
              </p:ext>
            </p:extLst>
          </p:nvPr>
        </p:nvGraphicFramePr>
        <p:xfrm>
          <a:off x="1176944" y="2996952"/>
          <a:ext cx="6408712" cy="18017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6988">
                  <a:extLst>
                    <a:ext uri="{9D8B030D-6E8A-4147-A177-3AD203B41FA5}">
                      <a16:colId xmlns:a16="http://schemas.microsoft.com/office/drawing/2014/main" val="2936070276"/>
                    </a:ext>
                  </a:extLst>
                </a:gridCol>
                <a:gridCol w="1774142">
                  <a:extLst>
                    <a:ext uri="{9D8B030D-6E8A-4147-A177-3AD203B41FA5}">
                      <a16:colId xmlns:a16="http://schemas.microsoft.com/office/drawing/2014/main" val="416256254"/>
                    </a:ext>
                  </a:extLst>
                </a:gridCol>
                <a:gridCol w="3247582">
                  <a:extLst>
                    <a:ext uri="{9D8B030D-6E8A-4147-A177-3AD203B41FA5}">
                      <a16:colId xmlns:a16="http://schemas.microsoft.com/office/drawing/2014/main" val="2261054621"/>
                    </a:ext>
                  </a:extLst>
                </a:gridCol>
              </a:tblGrid>
              <a:tr h="37394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 dirty="0">
                          <a:effectLst/>
                        </a:rPr>
                        <a:t>Nº de Hienas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 dirty="0">
                          <a:effectLst/>
                        </a:rPr>
                        <a:t>Nº de Leões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 dirty="0">
                          <a:effectLst/>
                        </a:rPr>
                        <a:t>Média do número de ticks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1710972"/>
                  </a:ext>
                </a:extLst>
              </a:tr>
              <a:tr h="35694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7811074"/>
                  </a:ext>
                </a:extLst>
              </a:tr>
              <a:tr h="35694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 dirty="0">
                          <a:effectLst/>
                        </a:rPr>
                        <a:t>15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4431695"/>
                  </a:ext>
                </a:extLst>
              </a:tr>
              <a:tr h="35694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 dirty="0">
                          <a:effectLst/>
                        </a:rPr>
                        <a:t>5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 dirty="0">
                          <a:effectLst/>
                        </a:rPr>
                        <a:t>15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3505451"/>
                  </a:ext>
                </a:extLst>
              </a:tr>
              <a:tr h="35694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 dirty="0">
                          <a:effectLst/>
                        </a:rPr>
                        <a:t>15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3088098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CE022933-69B3-A5E0-E1B4-F155CE087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2725551"/>
            <a:ext cx="3962743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8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6EA3B-AB79-401C-86ED-FA4A0F09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/>
              <a:t>Modelo 3- Influência de Quantidade de Alimento de Pequeno Porte</a:t>
            </a:r>
            <a:endParaRPr lang="pt-PT" sz="36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DE68239-4E50-44BB-9C22-F9E79BD2B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37288"/>
              </p:ext>
            </p:extLst>
          </p:nvPr>
        </p:nvGraphicFramePr>
        <p:xfrm>
          <a:off x="1036320" y="3101579"/>
          <a:ext cx="6486464" cy="10475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0474">
                  <a:extLst>
                    <a:ext uri="{9D8B030D-6E8A-4147-A177-3AD203B41FA5}">
                      <a16:colId xmlns:a16="http://schemas.microsoft.com/office/drawing/2014/main" val="3053895505"/>
                    </a:ext>
                  </a:extLst>
                </a:gridCol>
                <a:gridCol w="1202991">
                  <a:extLst>
                    <a:ext uri="{9D8B030D-6E8A-4147-A177-3AD203B41FA5}">
                      <a16:colId xmlns:a16="http://schemas.microsoft.com/office/drawing/2014/main" val="2399926394"/>
                    </a:ext>
                  </a:extLst>
                </a:gridCol>
                <a:gridCol w="2202084">
                  <a:extLst>
                    <a:ext uri="{9D8B030D-6E8A-4147-A177-3AD203B41FA5}">
                      <a16:colId xmlns:a16="http://schemas.microsoft.com/office/drawing/2014/main" val="2081460409"/>
                    </a:ext>
                  </a:extLst>
                </a:gridCol>
                <a:gridCol w="2140915">
                  <a:extLst>
                    <a:ext uri="{9D8B030D-6E8A-4147-A177-3AD203B41FA5}">
                      <a16:colId xmlns:a16="http://schemas.microsoft.com/office/drawing/2014/main" val="1702074"/>
                    </a:ext>
                  </a:extLst>
                </a:gridCol>
              </a:tblGrid>
              <a:tr h="42126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 dirty="0">
                          <a:effectLst/>
                        </a:rPr>
                        <a:t>Nº de Hienas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 dirty="0">
                          <a:effectLst/>
                        </a:rPr>
                        <a:t>Nº de Leões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Alimento De Pequeno Porte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 dirty="0">
                          <a:effectLst/>
                        </a:rPr>
                        <a:t>Média do número de ticks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9066189"/>
                  </a:ext>
                </a:extLst>
              </a:tr>
              <a:tr h="22453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5820645"/>
                  </a:ext>
                </a:extLst>
              </a:tr>
              <a:tr h="22453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9303701"/>
                  </a:ext>
                </a:extLst>
              </a:tr>
              <a:tr h="137776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016774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CF2B31ED-2054-F7E6-F788-043CA18E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2653695"/>
            <a:ext cx="3787468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3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A2D63-7ACB-4BF2-8DA7-00594AF3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/>
              <a:t>Modelo 4- Influência das Armadilhas nos Leões</a:t>
            </a:r>
            <a:endParaRPr lang="pt-PT" sz="3600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4DCA57D-5B64-7456-173C-4B6B2A1BD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410745"/>
              </p:ext>
            </p:extLst>
          </p:nvPr>
        </p:nvGraphicFramePr>
        <p:xfrm>
          <a:off x="1199456" y="2914127"/>
          <a:ext cx="5616624" cy="20269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0095">
                  <a:extLst>
                    <a:ext uri="{9D8B030D-6E8A-4147-A177-3AD203B41FA5}">
                      <a16:colId xmlns:a16="http://schemas.microsoft.com/office/drawing/2014/main" val="3380276055"/>
                    </a:ext>
                  </a:extLst>
                </a:gridCol>
                <a:gridCol w="1391274">
                  <a:extLst>
                    <a:ext uri="{9D8B030D-6E8A-4147-A177-3AD203B41FA5}">
                      <a16:colId xmlns:a16="http://schemas.microsoft.com/office/drawing/2014/main" val="2303158251"/>
                    </a:ext>
                  </a:extLst>
                </a:gridCol>
                <a:gridCol w="2705255">
                  <a:extLst>
                    <a:ext uri="{9D8B030D-6E8A-4147-A177-3AD203B41FA5}">
                      <a16:colId xmlns:a16="http://schemas.microsoft.com/office/drawing/2014/main" val="3306464971"/>
                    </a:ext>
                  </a:extLst>
                </a:gridCol>
              </a:tblGrid>
              <a:tr h="35387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 dirty="0">
                          <a:effectLst/>
                        </a:rPr>
                        <a:t>Nº de Leões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Armadilhas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 do número de ticks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7641819"/>
                  </a:ext>
                </a:extLst>
              </a:tr>
              <a:tr h="27883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0558424"/>
                  </a:ext>
                </a:extLst>
              </a:tr>
              <a:tr h="278838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10</a:t>
                      </a:r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03499"/>
                  </a:ext>
                </a:extLst>
              </a:tr>
              <a:tr h="278838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651936"/>
                  </a:ext>
                </a:extLst>
              </a:tr>
              <a:tr h="27883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7572585"/>
                  </a:ext>
                </a:extLst>
              </a:tr>
              <a:tr h="27883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2450589"/>
                  </a:ext>
                </a:extLst>
              </a:tr>
              <a:tr h="27883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9015641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EFE06787-51D7-9B58-B2F2-DEAC592A4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68" y="2807190"/>
            <a:ext cx="3863675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6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17B9D-AF66-4D94-93E7-E33BA136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/>
              <a:t>Modelo 5- Influência da Reprodução nos Leões</a:t>
            </a:r>
            <a:endParaRPr lang="pt-PT" sz="3600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436923C-2E00-4B61-D96F-75920378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732144"/>
              </p:ext>
            </p:extLst>
          </p:nvPr>
        </p:nvGraphicFramePr>
        <p:xfrm>
          <a:off x="1199456" y="2914127"/>
          <a:ext cx="5616624" cy="20269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0095">
                  <a:extLst>
                    <a:ext uri="{9D8B030D-6E8A-4147-A177-3AD203B41FA5}">
                      <a16:colId xmlns:a16="http://schemas.microsoft.com/office/drawing/2014/main" val="3380276055"/>
                    </a:ext>
                  </a:extLst>
                </a:gridCol>
                <a:gridCol w="1391274">
                  <a:extLst>
                    <a:ext uri="{9D8B030D-6E8A-4147-A177-3AD203B41FA5}">
                      <a16:colId xmlns:a16="http://schemas.microsoft.com/office/drawing/2014/main" val="2303158251"/>
                    </a:ext>
                  </a:extLst>
                </a:gridCol>
                <a:gridCol w="2705255">
                  <a:extLst>
                    <a:ext uri="{9D8B030D-6E8A-4147-A177-3AD203B41FA5}">
                      <a16:colId xmlns:a16="http://schemas.microsoft.com/office/drawing/2014/main" val="3306464971"/>
                    </a:ext>
                  </a:extLst>
                </a:gridCol>
              </a:tblGrid>
              <a:tr h="35387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 dirty="0">
                          <a:effectLst/>
                        </a:rPr>
                        <a:t>Nº de Leões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Reprodução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 do número de ticks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7641819"/>
                  </a:ext>
                </a:extLst>
              </a:tr>
              <a:tr h="27883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0558424"/>
                  </a:ext>
                </a:extLst>
              </a:tr>
              <a:tr h="278838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10</a:t>
                      </a:r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03499"/>
                  </a:ext>
                </a:extLst>
              </a:tr>
              <a:tr h="278838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651936"/>
                  </a:ext>
                </a:extLst>
              </a:tr>
              <a:tr h="27883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7572585"/>
                  </a:ext>
                </a:extLst>
              </a:tr>
              <a:tr h="27883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2450589"/>
                  </a:ext>
                </a:extLst>
              </a:tr>
              <a:tr h="27883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9015641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F08FECE8-E8BD-C865-AF0B-98D02E1CC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68" y="2999792"/>
            <a:ext cx="3810330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0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389B6-EA78-478C-88A2-9E4798A0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/>
              <a:t>Modelo 6- Influência da Reprodução nas Hienas</a:t>
            </a:r>
            <a:endParaRPr lang="pt-PT" sz="3600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17E8A7D-28C9-F5B1-E0F5-765608B6E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680041"/>
              </p:ext>
            </p:extLst>
          </p:nvPr>
        </p:nvGraphicFramePr>
        <p:xfrm>
          <a:off x="1199456" y="2914127"/>
          <a:ext cx="5616624" cy="20269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0095">
                  <a:extLst>
                    <a:ext uri="{9D8B030D-6E8A-4147-A177-3AD203B41FA5}">
                      <a16:colId xmlns:a16="http://schemas.microsoft.com/office/drawing/2014/main" val="3380276055"/>
                    </a:ext>
                  </a:extLst>
                </a:gridCol>
                <a:gridCol w="1391274">
                  <a:extLst>
                    <a:ext uri="{9D8B030D-6E8A-4147-A177-3AD203B41FA5}">
                      <a16:colId xmlns:a16="http://schemas.microsoft.com/office/drawing/2014/main" val="2303158251"/>
                    </a:ext>
                  </a:extLst>
                </a:gridCol>
                <a:gridCol w="2705255">
                  <a:extLst>
                    <a:ext uri="{9D8B030D-6E8A-4147-A177-3AD203B41FA5}">
                      <a16:colId xmlns:a16="http://schemas.microsoft.com/office/drawing/2014/main" val="3306464971"/>
                    </a:ext>
                  </a:extLst>
                </a:gridCol>
              </a:tblGrid>
              <a:tr h="35387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 dirty="0">
                          <a:effectLst/>
                        </a:rPr>
                        <a:t>Nº de Hienas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Reprodução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 do número de ticks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7641819"/>
                  </a:ext>
                </a:extLst>
              </a:tr>
              <a:tr h="27883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0558424"/>
                  </a:ext>
                </a:extLst>
              </a:tr>
              <a:tr h="278838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10</a:t>
                      </a:r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03499"/>
                  </a:ext>
                </a:extLst>
              </a:tr>
              <a:tr h="278838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651936"/>
                  </a:ext>
                </a:extLst>
              </a:tr>
              <a:tr h="27883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7572585"/>
                  </a:ext>
                </a:extLst>
              </a:tr>
              <a:tr h="27883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2450589"/>
                  </a:ext>
                </a:extLst>
              </a:tr>
              <a:tr h="27883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9015641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CD9FD496-ED05-F75E-F7FD-EDF5F1743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2952135"/>
            <a:ext cx="3810330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9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937792" y="0"/>
            <a:ext cx="8316416" cy="46548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br>
              <a:rPr lang="pt-PT" sz="2800" dirty="0"/>
            </a:br>
            <a:r>
              <a:rPr lang="pt-PT" sz="2800" dirty="0"/>
              <a:t>Bruno Martins (2022147149)</a:t>
            </a:r>
            <a:br>
              <a:rPr lang="pt-PT" sz="2800" dirty="0"/>
            </a:br>
            <a:r>
              <a:rPr lang="pt-PT" sz="2800" dirty="0"/>
              <a:t>João Mota (</a:t>
            </a:r>
            <a:r>
              <a:rPr lang="pt-PT" sz="2800" dirty="0">
                <a:effectLst/>
                <a:ea typeface="Arial" panose="020B0604020202020204" pitchFamily="34" charset="0"/>
              </a:rPr>
              <a:t>2020151878</a:t>
            </a:r>
            <a:r>
              <a:rPr lang="pt-PT" sz="2800" dirty="0"/>
              <a:t>)</a:t>
            </a:r>
            <a:br>
              <a:rPr lang="pt-PT" sz="2800" dirty="0"/>
            </a:br>
            <a:endParaRPr lang="pt-PT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24430" b="26710"/>
          <a:stretch/>
        </p:blipFill>
        <p:spPr>
          <a:xfrm>
            <a:off x="8184232" y="5112060"/>
            <a:ext cx="2790056" cy="115212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24758" b="30160"/>
          <a:stretch/>
        </p:blipFill>
        <p:spPr>
          <a:xfrm>
            <a:off x="-5822" y="5229200"/>
            <a:ext cx="4326381" cy="9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222</Words>
  <Application>Microsoft Office PowerPoint</Application>
  <PresentationFormat>Widescreen</PresentationFormat>
  <Paragraphs>110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 Nova</vt:lpstr>
      <vt:lpstr>Calibri</vt:lpstr>
      <vt:lpstr>Calibri Light</vt:lpstr>
      <vt:lpstr>Candara</vt:lpstr>
      <vt:lpstr>Retrospetiva</vt:lpstr>
      <vt:lpstr>Agentes Racionais </vt:lpstr>
      <vt:lpstr>Apresentação do PowerPoint</vt:lpstr>
      <vt:lpstr>Modelo 1- Influência de quantidade de Agentes Inicial</vt:lpstr>
      <vt:lpstr>Modelo 2 -  Sobrevivência dos agentes alterando o valor da variável Energia_Por_Alimento para 50</vt:lpstr>
      <vt:lpstr>Modelo 3- Influência de Quantidade de Alimento de Pequeno Porte</vt:lpstr>
      <vt:lpstr>Modelo 4- Influência das Armadilhas nos Leões</vt:lpstr>
      <vt:lpstr>Modelo 5- Influência da Reprodução nos Leões</vt:lpstr>
      <vt:lpstr>Modelo 6- Influência da Reprodução nas Hienas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2018-01-08T23:18:15Z</dcterms:created>
  <dcterms:modified xsi:type="dcterms:W3CDTF">2023-10-23T00:08:06Z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