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2968E-9D65-4E29-92C6-DBB29B7D1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Arquiteturas e Componentes de um Data </a:t>
            </a:r>
            <a:r>
              <a:rPr lang="pt-PT" dirty="0" err="1"/>
              <a:t>Warehouse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325983-F630-4501-9D42-5952E8CB8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Definição, comparação e enquadramento num caso de estudo</a:t>
            </a:r>
          </a:p>
        </p:txBody>
      </p:sp>
    </p:spTree>
    <p:extLst>
      <p:ext uri="{BB962C8B-B14F-4D97-AF65-F5344CB8AC3E}">
        <p14:creationId xmlns:p14="http://schemas.microsoft.com/office/powerpoint/2010/main" val="305944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5150F-EF9E-4821-8CC8-F8C62FCA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Componentes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722C6E-9267-426B-8936-2CB18D6EF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Servidor OLAP: permite análises multidimensionais eficientes. Modelos MOLAP (Multidimensional OLAP) armazenam dados pré-agregados para uma rápida resposta, enquanto modelos ROLAP (</a:t>
            </a:r>
            <a:r>
              <a:rPr lang="pt-PT" dirty="0" err="1"/>
              <a:t>Relational</a:t>
            </a:r>
            <a:r>
              <a:rPr lang="pt-PT" dirty="0"/>
              <a:t> OLAP) consultam dados diretamente no armazenamento relacional para uma maior flexibilidade.</a:t>
            </a:r>
          </a:p>
          <a:p>
            <a:endParaRPr lang="pt-PT" dirty="0"/>
          </a:p>
          <a:p>
            <a:r>
              <a:rPr lang="pt-PT" dirty="0"/>
              <a:t>Ferramentas ETL: automatizam o fluxo de dados desde a extração até ao carregamento, simplificando e agilizando o processo. Estas ferramentas desempenham um papel fundamental na integridade e atualização contínua dos dados no Data </a:t>
            </a:r>
            <a:r>
              <a:rPr lang="pt-PT" dirty="0" err="1"/>
              <a:t>Warehouse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28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0B901-08A7-4D7D-8A62-7A30E9F7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Componentes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7BE19A-CE6F-43D0-9439-D8D22E2C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escolha da correta ferramenta afetará: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dirty="0"/>
              <a:t>• O tempo gasto na extração de dados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• Abordagens usadas para extrair dados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• Tipo de transformações aplicadas</a:t>
            </a:r>
          </a:p>
        </p:txBody>
      </p:sp>
    </p:spTree>
    <p:extLst>
      <p:ext uri="{BB962C8B-B14F-4D97-AF65-F5344CB8AC3E}">
        <p14:creationId xmlns:p14="http://schemas.microsoft.com/office/powerpoint/2010/main" val="241560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C38B6-FE38-4EAE-A1BC-94A0D6F2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Componentes	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1C514AD-B912-4977-9D88-7305EE607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Metadados</a:t>
            </a:r>
            <a:r>
              <a:rPr lang="pt-PT" dirty="0"/>
              <a:t>: armazena informações sobre os dados no Data </a:t>
            </a:r>
            <a:r>
              <a:rPr lang="pt-PT" dirty="0" err="1"/>
              <a:t>Warehouse</a:t>
            </a:r>
            <a:r>
              <a:rPr lang="pt-PT" dirty="0"/>
              <a:t>, incluindo origens, transformações aplicadas, estruturas de dados e relacionamentos. Isso proporciona transparência para os usuários finais e respetivos administradores.</a:t>
            </a:r>
          </a:p>
          <a:p>
            <a:endParaRPr lang="pt-PT" dirty="0"/>
          </a:p>
          <a:p>
            <a:r>
              <a:rPr lang="pt-PT" dirty="0"/>
              <a:t>Ferramentas de Relatório e Análise: capacitam os usuários a extraírem insights dos dados armazenados. Estas oferecem interfaces intuitivas para a criação de consultas, relatórios e painéis, facilitando a tomada de decisões informadas.</a:t>
            </a:r>
          </a:p>
        </p:txBody>
      </p:sp>
    </p:spTree>
    <p:extLst>
      <p:ext uri="{BB962C8B-B14F-4D97-AF65-F5344CB8AC3E}">
        <p14:creationId xmlns:p14="http://schemas.microsoft.com/office/powerpoint/2010/main" val="271971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3340-32A6-4198-B7CB-B75423E1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Componentes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1AF1E0-D519-4BBB-BE51-D0A2052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Segurança e Gerenciamento: garantem que apenas usuários autorizados tenham acesso a determinados dados. O gerenciamento de usuários controla permissões, garantindo a integridade e a confidencialidade de dados sensíveis.</a:t>
            </a:r>
          </a:p>
          <a:p>
            <a:endParaRPr lang="pt-PT" dirty="0"/>
          </a:p>
          <a:p>
            <a:r>
              <a:rPr lang="pt-PT" dirty="0"/>
              <a:t>Backup: essenciais na proteção contra perda de dados. Estratégias eficazes garantem a disponibilidade contínua do Data </a:t>
            </a:r>
            <a:r>
              <a:rPr lang="pt-PT" dirty="0" err="1"/>
              <a:t>Warehouse</a:t>
            </a:r>
            <a:r>
              <a:rPr lang="pt-PT" dirty="0"/>
              <a:t>, mesmo em caso de falhas inesperadas.</a:t>
            </a:r>
          </a:p>
        </p:txBody>
      </p:sp>
    </p:spTree>
    <p:extLst>
      <p:ext uri="{BB962C8B-B14F-4D97-AF65-F5344CB8AC3E}">
        <p14:creationId xmlns:p14="http://schemas.microsoft.com/office/powerpoint/2010/main" val="178454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F42FF-AE1F-4C84-B71F-F319158B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Estudo - 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090927-1129-4D4E-B75E-E10F4892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Selecionámos um banco internacional que atua sobre diversas áreas e que enfrenta um conglomerado de desafios complexos nas suas operações.</a:t>
            </a:r>
          </a:p>
          <a:p>
            <a:endParaRPr lang="pt-PT" dirty="0"/>
          </a:p>
          <a:p>
            <a:r>
              <a:rPr lang="pt-PT" dirty="0"/>
              <a:t>Entre as áreas de atuação destacam-se os investimentos e serviços corporativos que oferecem um cenário ideal para analisar a aplicação prática das arquiteturas e respetivos componentes do Data </a:t>
            </a:r>
            <a:r>
              <a:rPr lang="pt-PT" dirty="0" err="1"/>
              <a:t>Warehouse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93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B7342-82A7-421E-B807-31227C58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Estudo – Arquitetura e Componentes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40EAAF-98B8-41E2-975D-DE2ED122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No ambiente desafiador do setor financeiro global, a escolha estratégica foi uma arquitetura distribuída para o Data </a:t>
            </a:r>
            <a:r>
              <a:rPr lang="pt-PT" dirty="0" err="1"/>
              <a:t>Warehouse</a:t>
            </a:r>
            <a:r>
              <a:rPr lang="pt-PT" dirty="0"/>
              <a:t>. Esta decisão foi motivada pela necessidade de lidar com grandes volumes de dados transacionais distribuídos em unidades de negócios ao redor do mundo.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5650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BEB7B-6DDA-410B-BDC2-F109C8B7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Caso de estudo – Arquitetura e Componentes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583A0D-6357-4D14-AA9D-46CF6886B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b="1" dirty="0"/>
              <a:t>Área de </a:t>
            </a:r>
            <a:r>
              <a:rPr lang="pt-PT" b="1" dirty="0" err="1"/>
              <a:t>Staging</a:t>
            </a:r>
            <a:r>
              <a:rPr lang="pt-PT" b="1" dirty="0"/>
              <a:t> Robusta:</a:t>
            </a:r>
            <a:r>
              <a:rPr lang="pt-PT" dirty="0"/>
              <a:t> Onde os dados brutos são extraídos, transformados e carregados para garantir consistência.</a:t>
            </a:r>
          </a:p>
          <a:p>
            <a:endParaRPr lang="pt-PT" dirty="0"/>
          </a:p>
          <a:p>
            <a:r>
              <a:rPr lang="pt-PT" b="1" dirty="0" err="1"/>
              <a:t>Database</a:t>
            </a:r>
            <a:r>
              <a:rPr lang="pt-PT" b="1" dirty="0"/>
              <a:t> Híbrido:</a:t>
            </a:r>
            <a:r>
              <a:rPr lang="pt-PT" dirty="0"/>
              <a:t> Utilizando esquemas dimensionais para consultas analíticas frequentes e esquemas normalizados para eficiência no armazenamento.</a:t>
            </a:r>
          </a:p>
          <a:p>
            <a:endParaRPr lang="pt-PT" dirty="0"/>
          </a:p>
          <a:p>
            <a:r>
              <a:rPr lang="pt-PT" b="1" dirty="0"/>
              <a:t>Servidor OLAP Híbrido:</a:t>
            </a:r>
            <a:r>
              <a:rPr lang="pt-PT" dirty="0"/>
              <a:t> MOLAP para respostas rápidas e ROLAP para consultas flexíveis.</a:t>
            </a:r>
          </a:p>
          <a:p>
            <a:endParaRPr lang="pt-PT" dirty="0"/>
          </a:p>
          <a:p>
            <a:r>
              <a:rPr lang="pt-PT" b="1" dirty="0"/>
              <a:t>Ferramentas ETL Especializadas:</a:t>
            </a:r>
            <a:r>
              <a:rPr lang="pt-PT" dirty="0"/>
              <a:t> Automatizando o fluxo de dados para manter a integridade e atualização contínua.</a:t>
            </a:r>
          </a:p>
          <a:p>
            <a:endParaRPr lang="pt-PT" dirty="0"/>
          </a:p>
          <a:p>
            <a:r>
              <a:rPr lang="pt-PT" b="1" dirty="0" err="1"/>
              <a:t>Metadados</a:t>
            </a:r>
            <a:r>
              <a:rPr lang="pt-PT" b="1" dirty="0"/>
              <a:t> Centralizados:</a:t>
            </a:r>
            <a:r>
              <a:rPr lang="pt-PT" dirty="0"/>
              <a:t> Gerenciamento de informações cruciais para a transparência.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4493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6C7B3-4414-4126-BA3F-862F412E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473A47-22A0-427B-9BBF-E2983DEB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implementação de um Data </a:t>
            </a:r>
            <a:r>
              <a:rPr lang="pt-PT" dirty="0" err="1"/>
              <a:t>Warehouse</a:t>
            </a:r>
            <a:r>
              <a:rPr lang="pt-PT" dirty="0"/>
              <a:t> neste banco internacional resultou numa análise abrangente e numa autonomia operacional. A escolha da arquitetura distribuída proporcionou não apenas uma redução significativa de perdas financeiras, mas também uma mudança na abordagem estratégica.</a:t>
            </a:r>
          </a:p>
          <a:p>
            <a:endParaRPr lang="pt-PT" dirty="0"/>
          </a:p>
          <a:p>
            <a:r>
              <a:rPr lang="pt-PT" dirty="0"/>
              <a:t>Este trabalho destaca não apenas a eficácia do Data </a:t>
            </a:r>
            <a:r>
              <a:rPr lang="pt-PT" dirty="0" err="1"/>
              <a:t>Warehouse</a:t>
            </a:r>
            <a:r>
              <a:rPr lang="pt-PT" dirty="0"/>
              <a:t> na mitigação de desafios específicos do setor financeiro, mas também ressalta o papel crítico da tecnologia na transformação positiva das operações e decisões estratégicas em organizações complexas e dinâmicas. </a:t>
            </a:r>
          </a:p>
        </p:txBody>
      </p:sp>
    </p:spTree>
    <p:extLst>
      <p:ext uri="{BB962C8B-B14F-4D97-AF65-F5344CB8AC3E}">
        <p14:creationId xmlns:p14="http://schemas.microsoft.com/office/powerpoint/2010/main" val="397778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51C18-12B8-49B1-80AD-036D23D1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18A867-A9B7-4CEA-9940-051EC847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João Choupina Mota – 2020151878 </a:t>
            </a:r>
          </a:p>
          <a:p>
            <a:r>
              <a:rPr lang="pt-PT" dirty="0"/>
              <a:t>João Mortágua - 2019139991</a:t>
            </a:r>
          </a:p>
        </p:txBody>
      </p:sp>
    </p:spTree>
    <p:extLst>
      <p:ext uri="{BB962C8B-B14F-4D97-AF65-F5344CB8AC3E}">
        <p14:creationId xmlns:p14="http://schemas.microsoft.com/office/powerpoint/2010/main" val="15101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0255-D5E0-4264-860A-477F6A17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1AA95DD-86E9-4952-845F-865F18D5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Este projeto tem como foco a investigação detalhada das diversas arquiteturas e componentes essenciais de um Data </a:t>
            </a:r>
            <a:r>
              <a:rPr lang="pt-PT" dirty="0" err="1"/>
              <a:t>Warehouse</a:t>
            </a:r>
            <a:r>
              <a:rPr lang="pt-PT" dirty="0"/>
              <a:t> (DW). Procuramos contextualizar a importância dessas estruturas no cenário tecnológico atual, destacando a necessidade de compreender e distinguir as diferentes arquiteturas. A pesquisa explora minuciosamente as abordagens centralizada, distribuída, </a:t>
            </a:r>
            <a:r>
              <a:rPr lang="pt-PT" dirty="0" err="1"/>
              <a:t>Hub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Spoke</a:t>
            </a:r>
            <a:r>
              <a:rPr lang="pt-PT" dirty="0"/>
              <a:t>, e virtual, ressaltando as suas vantagens e desvantagens.</a:t>
            </a:r>
          </a:p>
          <a:p>
            <a:endParaRPr lang="pt-PT" dirty="0"/>
          </a:p>
          <a:p>
            <a:r>
              <a:rPr lang="pt-PT" dirty="0"/>
              <a:t>Além disso, analisamos cuidadosamente os componentes fundamentais, como Área de </a:t>
            </a:r>
            <a:r>
              <a:rPr lang="pt-PT" dirty="0" err="1"/>
              <a:t>Staging</a:t>
            </a:r>
            <a:r>
              <a:rPr lang="pt-PT" dirty="0"/>
              <a:t>, </a:t>
            </a:r>
            <a:r>
              <a:rPr lang="pt-PT" dirty="0" err="1"/>
              <a:t>Database</a:t>
            </a:r>
            <a:r>
              <a:rPr lang="pt-PT" dirty="0"/>
              <a:t>, Servidor OLAP, Ferramentas ETL, </a:t>
            </a:r>
            <a:r>
              <a:rPr lang="pt-PT" dirty="0" err="1"/>
              <a:t>Metadados</a:t>
            </a:r>
            <a:r>
              <a:rPr lang="pt-PT" dirty="0"/>
              <a:t>, Ferramentas de Relatório, Segurança e Backup. O nosso principal objetivo é comparar essas abordagens e componentes, evidenciando as suas aplicações práticas em contextos reais.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75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4C9E-81CA-45CA-ACAC-A367DEF4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Desafios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53582D-2870-4606-A71D-541F8E5D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 era digital impõe desafios às organizações no que toca a gestão de dados. Este projeto explora arquiteturas e componentes essenciais de Data </a:t>
            </a:r>
            <a:r>
              <a:rPr lang="pt-PT" dirty="0" err="1"/>
              <a:t>Warehouses</a:t>
            </a:r>
            <a:r>
              <a:rPr lang="pt-PT" dirty="0"/>
              <a:t>, cruciais para a análise e consolidação de informações estratégicas.</a:t>
            </a:r>
          </a:p>
          <a:p>
            <a:endParaRPr lang="pt-PT" dirty="0"/>
          </a:p>
          <a:p>
            <a:r>
              <a:rPr lang="pt-PT" dirty="0"/>
              <a:t> Diante da explosão de dados, a implementação eficaz dessas estruturas torna-se vital e assim, com este trabalho, visamos desvendar as complexidades e o papel transformador dos Data </a:t>
            </a:r>
            <a:r>
              <a:rPr lang="pt-PT" dirty="0" err="1"/>
              <a:t>Warehouses</a:t>
            </a:r>
            <a:r>
              <a:rPr lang="pt-PT" dirty="0"/>
              <a:t> no cenário empresarial moderno.</a:t>
            </a:r>
          </a:p>
        </p:txBody>
      </p:sp>
    </p:spTree>
    <p:extLst>
      <p:ext uri="{BB962C8B-B14F-4D97-AF65-F5344CB8AC3E}">
        <p14:creationId xmlns:p14="http://schemas.microsoft.com/office/powerpoint/2010/main" val="270476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9C605-82F2-4308-BF5A-44C5AEE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Estado de Arte sobre Data </a:t>
            </a:r>
            <a:r>
              <a:rPr lang="pt-PT" b="1" dirty="0" err="1"/>
              <a:t>Warehouse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1CEE82-C119-4AE8-827D-E092C523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 Data </a:t>
            </a:r>
            <a:r>
              <a:rPr lang="pt-PT" dirty="0" err="1"/>
              <a:t>Warehouse</a:t>
            </a:r>
            <a:r>
              <a:rPr lang="pt-PT" dirty="0"/>
              <a:t> nada mais é que um repositório central de informações para tomadas de decisões estratégicas. Dados fluem de diversas fontes, alimentando ferramentas de Business </a:t>
            </a:r>
            <a:r>
              <a:rPr lang="pt-PT" dirty="0" err="1"/>
              <a:t>Intelligence</a:t>
            </a:r>
            <a:r>
              <a:rPr lang="pt-PT" dirty="0"/>
              <a:t>. Daqui para a frente iremos analisar os benefícios do DW, incluindo a tomada de decisões adequada, consolidação de dados, análise histórica e a garantia de qualidade e consistência dos dados.</a:t>
            </a:r>
            <a:br>
              <a:rPr lang="pt-PT" dirty="0"/>
            </a:br>
            <a:endParaRPr lang="pt-PT" dirty="0"/>
          </a:p>
          <a:p>
            <a:r>
              <a:rPr lang="pt-PT" dirty="0"/>
              <a:t>No contexto empresarial moderno, o DW transcende a mera consolidação de dados, tornando-se uma peça central na estratégia de análise. Contudo, a implementação enfrenta desafios, destacando-se questões de segurança, qualidade dos dados e evolução tecnológica.</a:t>
            </a:r>
          </a:p>
        </p:txBody>
      </p:sp>
    </p:spTree>
    <p:extLst>
      <p:ext uri="{BB962C8B-B14F-4D97-AF65-F5344CB8AC3E}">
        <p14:creationId xmlns:p14="http://schemas.microsoft.com/office/powerpoint/2010/main" val="8007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5B6A2-8F32-4712-8BB4-CB3186F6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Diferentes tipos de arquiteturas</a:t>
            </a:r>
            <a:br>
              <a:rPr lang="pt-PT" dirty="0"/>
            </a:br>
            <a:r>
              <a:rPr lang="pt-PT" dirty="0"/>
              <a:t>	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B15238-9DA4-4B9E-B193-8F50D685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Centralizada: concentra todos os dados num único repositório central, simplificando a gestão e garantindo consistência. Este modelo destaca-se pela sua simplicidade, facilidade de implementação e manutenção centralizada. Todos os dados são armazenados num local dedicado, facilitando o controlo e a garantia de integridade.</a:t>
            </a:r>
          </a:p>
          <a:p>
            <a:endParaRPr lang="pt-PT" dirty="0"/>
          </a:p>
          <a:p>
            <a:r>
              <a:rPr lang="pt-PT" dirty="0"/>
              <a:t> Algumas vantagens incluem a simplicidade de implementação, manutenção centralizada e garantia de consistência dos dados. No entanto, desvantagens podem surgir em ambientes com grande volume de dados distribuídos, onde a centralização pode resultar em problemas de desempenho.</a:t>
            </a:r>
          </a:p>
        </p:txBody>
      </p:sp>
    </p:spTree>
    <p:extLst>
      <p:ext uri="{BB962C8B-B14F-4D97-AF65-F5344CB8AC3E}">
        <p14:creationId xmlns:p14="http://schemas.microsoft.com/office/powerpoint/2010/main" val="175735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A674-D6EC-4A6F-A0B9-08B21A23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Diferentes tipos de arquiteturas</a:t>
            </a:r>
            <a:br>
              <a:rPr lang="pt-PT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33C89F-A179-4852-ACAE-0BD5417A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Distribuída: dispersa os dados em vários locais, proporcionando um maior desempenho em ambientes complexos. A descentralização oferece flexibilidade, permitindo que diferentes unidades de uma organização gerenciem e </a:t>
            </a:r>
            <a:r>
              <a:rPr lang="pt-PT" dirty="0" err="1"/>
              <a:t>acessem</a:t>
            </a:r>
            <a:r>
              <a:rPr lang="pt-PT" dirty="0"/>
              <a:t> os dados localmente. </a:t>
            </a:r>
          </a:p>
          <a:p>
            <a:endParaRPr lang="pt-PT" dirty="0"/>
          </a:p>
          <a:p>
            <a:r>
              <a:rPr lang="pt-PT" dirty="0"/>
              <a:t>A principal vantagem é a escalabilidade, pois a carga de dados é distribuída, evitando desleixos. No entanto, a gestão descentralizada pode introduzir complexidades operacionais e de segurança, requerendo soluções robustas</a:t>
            </a:r>
          </a:p>
        </p:txBody>
      </p:sp>
    </p:spTree>
    <p:extLst>
      <p:ext uri="{BB962C8B-B14F-4D97-AF65-F5344CB8AC3E}">
        <p14:creationId xmlns:p14="http://schemas.microsoft.com/office/powerpoint/2010/main" val="88359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51432-EF43-4DE1-B793-C80FF00F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Diferentes tipos de arquiteturas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AC3D43-C5D8-4A8B-96F3-42513650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Hub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Spoke</a:t>
            </a:r>
            <a:r>
              <a:rPr lang="pt-PT" dirty="0"/>
              <a:t>: centraliza os dados cruciais num </a:t>
            </a:r>
            <a:r>
              <a:rPr lang="pt-PT" dirty="0" err="1"/>
              <a:t>hub</a:t>
            </a:r>
            <a:r>
              <a:rPr lang="pt-PT" dirty="0"/>
              <a:t>, conectando-se a satélites especializados. Isto equilibra a centralização e descentralização para otimizar o desempenho e a flexibilidade. O </a:t>
            </a:r>
            <a:r>
              <a:rPr lang="pt-PT" dirty="0" err="1"/>
              <a:t>hub</a:t>
            </a:r>
            <a:r>
              <a:rPr lang="pt-PT" dirty="0"/>
              <a:t> serve como ponto central de controlo e consolidação, enquanto os satélites mantêm a flexibilidade local. </a:t>
            </a:r>
          </a:p>
          <a:p>
            <a:endParaRPr lang="pt-PT" dirty="0"/>
          </a:p>
          <a:p>
            <a:r>
              <a:rPr lang="pt-PT" dirty="0"/>
              <a:t>Esta arquitetura procura maximizar a eficiência operacional, permitindo a centralização do controlo enquanto mantém a flexibilidade em locais específicos. No entanto, requer uma gestão cuidadosa para garantir coesão e bom desempenho.</a:t>
            </a:r>
          </a:p>
        </p:txBody>
      </p:sp>
    </p:spTree>
    <p:extLst>
      <p:ext uri="{BB962C8B-B14F-4D97-AF65-F5344CB8AC3E}">
        <p14:creationId xmlns:p14="http://schemas.microsoft.com/office/powerpoint/2010/main" val="303440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CABA2-3A0A-4AE9-B290-F2972341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Diferentes tipos de arquiteturas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E6A22-7FF9-486E-8E22-B245516E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Virtual: permite o acesso a dados distribuídos sem a necessidade de consolidação física. Esta cria uma camada virtual que integra dados de fontes heterogêneas, proporcionando flexibilidade na análise sem a sobrecarga de consolidar fisicamente os dados.</a:t>
            </a:r>
          </a:p>
          <a:p>
            <a:endParaRPr lang="pt-PT" dirty="0"/>
          </a:p>
          <a:p>
            <a:r>
              <a:rPr lang="pt-PT" dirty="0"/>
              <a:t> Esta arquitetura oferece flexibilidade, permitindo a análise de dados sem a necessidade de os mover fisicamente. No entanto, a virtualização pode introduzir atrasos devido à necessidade de </a:t>
            </a:r>
            <a:r>
              <a:rPr lang="pt-PT" dirty="0" err="1"/>
              <a:t>acessar</a:t>
            </a:r>
            <a:r>
              <a:rPr lang="pt-PT" dirty="0"/>
              <a:t> a dados distribuídos e desafios de integração devem ser gerenciados de forma eficaz.</a:t>
            </a:r>
          </a:p>
        </p:txBody>
      </p:sp>
    </p:spTree>
    <p:extLst>
      <p:ext uri="{BB962C8B-B14F-4D97-AF65-F5344CB8AC3E}">
        <p14:creationId xmlns:p14="http://schemas.microsoft.com/office/powerpoint/2010/main" val="257818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8B6BB-34D0-49F1-ADBC-88B99346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Componentes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EC85B5-620B-4749-87B2-23BD31D1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Área de </a:t>
            </a:r>
            <a:r>
              <a:rPr lang="pt-PT" dirty="0" err="1"/>
              <a:t>staging</a:t>
            </a:r>
            <a:r>
              <a:rPr lang="pt-PT" dirty="0"/>
              <a:t>: zona intermediária onde os dados brutos são extraídos de fontes diversas, passam por transformações necessárias e, finalmente, são carregados no Data </a:t>
            </a:r>
            <a:r>
              <a:rPr lang="pt-PT" dirty="0" err="1"/>
              <a:t>Warehouse</a:t>
            </a:r>
            <a:r>
              <a:rPr lang="pt-PT" dirty="0"/>
              <a:t>. O processo ETL desempenha um papel vital na limpeza, enriquecimento e integração dos dados.</a:t>
            </a:r>
          </a:p>
          <a:p>
            <a:endParaRPr lang="pt-PT" dirty="0"/>
          </a:p>
          <a:p>
            <a:r>
              <a:rPr lang="pt-PT" dirty="0" err="1"/>
              <a:t>Database</a:t>
            </a:r>
            <a:r>
              <a:rPr lang="pt-PT" dirty="0"/>
              <a:t>: armazena os dados consolidados e transformados. Os esquemas dimensionais (como estrela e floco de neve) são comuns para otimizar consultas analíticas, enquanto esquemas normalizados garantem a integridade e eficiência do armazenamento.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4202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1238</Words>
  <Application>Microsoft Office PowerPoint</Application>
  <PresentationFormat>Ecrã Panorâmico</PresentationFormat>
  <Paragraphs>86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Faceta</vt:lpstr>
      <vt:lpstr>Arquiteturas e Componentes de um Data Warehouse</vt:lpstr>
      <vt:lpstr>Introdução</vt:lpstr>
      <vt:lpstr>Desafios</vt:lpstr>
      <vt:lpstr>Estado de Arte sobre Data Warehouse </vt:lpstr>
      <vt:lpstr>Diferentes tipos de arquiteturas   </vt:lpstr>
      <vt:lpstr>Diferentes tipos de arquiteturas </vt:lpstr>
      <vt:lpstr>Diferentes tipos de arquiteturas</vt:lpstr>
      <vt:lpstr>Diferentes tipos de arquiteturas</vt:lpstr>
      <vt:lpstr>Componentes</vt:lpstr>
      <vt:lpstr>Componentes </vt:lpstr>
      <vt:lpstr>Componentes </vt:lpstr>
      <vt:lpstr>Componentes </vt:lpstr>
      <vt:lpstr>Componentes</vt:lpstr>
      <vt:lpstr>Caso de Estudo - Contextualização</vt:lpstr>
      <vt:lpstr>Caso de Estudo – Arquitetura e Componentes</vt:lpstr>
      <vt:lpstr>Caso de estudo – Arquitetura e Componentes</vt:lpstr>
      <vt:lpstr>Conclusões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Arquiteturas e Componentes de um Data Warehouse</dc:title>
  <dc:creator>João Choupina Ferreira da Mota</dc:creator>
  <cp:lastModifiedBy>João Choupina Ferreira da Mota</cp:lastModifiedBy>
  <cp:revision>5</cp:revision>
  <dcterms:created xsi:type="dcterms:W3CDTF">2023-12-18T14:54:14Z</dcterms:created>
  <dcterms:modified xsi:type="dcterms:W3CDTF">2023-12-18T15:29:59Z</dcterms:modified>
</cp:coreProperties>
</file>