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7" r:id="rId2"/>
    <p:sldId id="592" r:id="rId3"/>
    <p:sldId id="522" r:id="rId4"/>
    <p:sldId id="457" r:id="rId5"/>
    <p:sldId id="488" r:id="rId6"/>
    <p:sldId id="489" r:id="rId7"/>
    <p:sldId id="526" r:id="rId8"/>
    <p:sldId id="527" r:id="rId9"/>
    <p:sldId id="528" r:id="rId10"/>
    <p:sldId id="524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900"/>
    <a:srgbClr val="CA4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86863" autoAdjust="0"/>
  </p:normalViewPr>
  <p:slideViewPr>
    <p:cSldViewPr snapToObjects="1">
      <p:cViewPr varScale="1">
        <p:scale>
          <a:sx n="96" d="100"/>
          <a:sy n="96" d="100"/>
        </p:scale>
        <p:origin x="20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551DC2-5409-2981-83AD-51AF413D92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AD356-AA3C-FCD3-C171-FC9EF127D9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F74ADE8-5297-4892-81FB-D6D2C035E524}" type="datetime1">
              <a:rPr lang="en-US" altLang="en-US"/>
              <a:pPr/>
              <a:t>1/2/2025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361D-5ED2-A944-F323-CF5362A992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D271E-E12E-8A51-EAA2-14703045B3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087FF41-E9FE-4B9E-A45D-7ACC5D6791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5876799-7585-4606-6EF2-C8F57EE1A2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DC3FA7-B112-5679-880A-54732E56643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C616ADD-DD61-43D1-B435-86018A12FB8E}" type="datetime1">
              <a:rPr lang="en-US" altLang="en-US"/>
              <a:pPr/>
              <a:t>1/2/2025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C8E1D2F-1134-18CA-A2D0-9B16274CEC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C1D1791-1DB3-59C3-8B47-8E0B32E16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436BB-B788-5BC8-F72D-BD12EE2A53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C7263-3851-80A2-61FF-3E50F253F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D378570-D49B-42BD-8ED6-CA8D9CAEED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pitchFamily="26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4EC1F-4C1A-4575-A29E-535B091AA9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41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75469">
            <a:off x="373311" y="4888811"/>
            <a:ext cx="6349791" cy="384175"/>
          </a:xfrm>
        </p:spPr>
        <p:txBody>
          <a:bodyPr/>
          <a:lstStyle>
            <a:lvl1pPr algn="l">
              <a:defRPr sz="2400" b="1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75469">
            <a:off x="449515" y="5273067"/>
            <a:ext cx="6348716" cy="419100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rgbClr val="FFFFF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600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75469">
            <a:off x="449515" y="5273067"/>
            <a:ext cx="6348716" cy="419100"/>
          </a:xfrm>
        </p:spPr>
        <p:txBody>
          <a:bodyPr anchor="ctr"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57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>
            <a:lvl1pPr algn="l">
              <a:defRPr sz="1600" b="1" i="0">
                <a:solidFill>
                  <a:srgbClr val="D959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89037"/>
            <a:ext cx="8229600" cy="4079875"/>
          </a:xfrm>
        </p:spPr>
        <p:txBody>
          <a:bodyPr/>
          <a:lstStyle>
            <a:lvl1pPr>
              <a:buFontTx/>
              <a:buNone/>
              <a:defRPr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A00F42EC-34F1-74F1-F41B-4E463598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334000" cy="228600"/>
          </a:xfrm>
        </p:spPr>
        <p:txBody>
          <a:bodyPr/>
          <a:lstStyle>
            <a:lvl1pPr algn="l">
              <a:defRPr sz="1000">
                <a:solidFill>
                  <a:srgbClr val="D959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10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>
            <a:lvl1pPr algn="l">
              <a:defRPr sz="1600" b="1" i="0">
                <a:solidFill>
                  <a:srgbClr val="D959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189037"/>
            <a:ext cx="8229600" cy="4079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94FCDD10-3DD9-02EC-8ED0-75331618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334000" cy="228600"/>
          </a:xfrm>
        </p:spPr>
        <p:txBody>
          <a:bodyPr/>
          <a:lstStyle>
            <a:lvl1pPr algn="l">
              <a:defRPr sz="1000">
                <a:solidFill>
                  <a:srgbClr val="D959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2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>
            <a:lvl1pPr algn="l">
              <a:defRPr sz="1600" b="1" i="0">
                <a:solidFill>
                  <a:srgbClr val="D959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791200" y="1189038"/>
            <a:ext cx="3352800" cy="4079875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457200" y="1189038"/>
            <a:ext cx="5029200" cy="4079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72690810-84C0-E685-6F05-FC2539C2532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57200" y="6248400"/>
            <a:ext cx="5334000" cy="228600"/>
          </a:xfrm>
        </p:spPr>
        <p:txBody>
          <a:bodyPr/>
          <a:lstStyle>
            <a:lvl1pPr algn="l">
              <a:defRPr sz="1000">
                <a:solidFill>
                  <a:srgbClr val="D959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33400"/>
          </a:xfrm>
        </p:spPr>
        <p:txBody>
          <a:bodyPr/>
          <a:lstStyle>
            <a:lvl1pPr algn="l">
              <a:defRPr sz="1600" b="1" i="0">
                <a:solidFill>
                  <a:srgbClr val="D959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7200" y="1189038"/>
            <a:ext cx="8229600" cy="4079875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729BC4A1-DD3D-5122-584E-792BD24C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334000" cy="228600"/>
          </a:xfrm>
        </p:spPr>
        <p:txBody>
          <a:bodyPr/>
          <a:lstStyle>
            <a:lvl1pPr algn="l">
              <a:defRPr sz="1000">
                <a:solidFill>
                  <a:srgbClr val="D959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02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8521-118D-3D43-811C-61630749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0F055-4206-354F-9F40-3C795C40A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AD1C1-6B11-F545-92F2-CF243C542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AC8-B72D-3B46-BD27-87A9F10671B7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A4A89-7369-2241-969F-14F46419F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1A3D5-9304-214A-834A-B140B53A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5A8A-2AF4-F846-86B3-2BACBCA0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1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085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631CC-7DA4-5842-B502-D4B67EA8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4AC8-B72D-3B46-BD27-87A9F10671B7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E061C1-283C-CB4E-9630-BC091BC9A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05EB6-0E53-6144-8D51-137487A9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5A8A-2AF4-F846-86B3-2BACBCA0D4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58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91A9D11-9E01-E85B-309C-5C6FE0E2546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50825"/>
            <a:ext cx="8229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4CEADB3-C023-E3CA-B034-7C7E7041BA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187450"/>
            <a:ext cx="8229600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E11CA-F6F1-FF6E-D3AD-3F403A71E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C42B5-9BF5-B686-E3CD-A20BF7677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12" charset="0"/>
                <a:ea typeface="ＭＳ Ｐゴシック" pitchFamily="-112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7B3B6-40C1-BB11-F60C-C82AA88F7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0685B09-29EE-49FF-9E8D-554468EEE8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</p:sldLayoutIdLst>
  <p:hf sldNum="0"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D95900"/>
          </a:solidFill>
          <a:latin typeface="Arial"/>
          <a:ea typeface="MS PGothic" panose="020B0600070205080204" pitchFamily="34" charset="-128"/>
          <a:cs typeface="Arial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D95900"/>
          </a:solidFill>
          <a:latin typeface="Arial" pitchFamily="-112" charset="0"/>
          <a:ea typeface="MS PGothic" panose="020B0600070205080204" pitchFamily="34" charset="-128"/>
          <a:cs typeface="Arial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D95900"/>
          </a:solidFill>
          <a:latin typeface="Arial" pitchFamily="-112" charset="0"/>
          <a:ea typeface="MS PGothic" panose="020B0600070205080204" pitchFamily="34" charset="-128"/>
          <a:cs typeface="Arial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D95900"/>
          </a:solidFill>
          <a:latin typeface="Arial" pitchFamily="-112" charset="0"/>
          <a:ea typeface="MS PGothic" panose="020B0600070205080204" pitchFamily="34" charset="-128"/>
          <a:cs typeface="Arial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D95900"/>
          </a:solidFill>
          <a:latin typeface="Arial" pitchFamily="-112" charset="0"/>
          <a:ea typeface="MS PGothic" panose="020B0600070205080204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  <a:cs typeface="ＭＳ Ｐゴシック" pitchFamily="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  <a:cs typeface="ＭＳ Ｐゴシック" pitchFamily="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  <a:cs typeface="ＭＳ Ｐゴシック" pitchFamily="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26" charset="0"/>
          <a:ea typeface="ＭＳ Ｐゴシック" pitchFamily="26" charset="-128"/>
          <a:cs typeface="ＭＳ Ｐゴシック" pitchFamily="26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rgbClr val="D95900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/>
          <a:ea typeface="MS PGothic" panose="020B0600070205080204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eta.openai.com/examples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index" TargetMode="External"/><Relationship Id="rId2" Type="http://schemas.openxmlformats.org/officeDocument/2006/relationships/hyperlink" Target="https://github.com/google-research/bert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latform.openai.com/examples" TargetMode="External"/><Relationship Id="rId5" Type="http://schemas.openxmlformats.org/officeDocument/2006/relationships/hyperlink" Target="https://openai.com/api/" TargetMode="External"/><Relationship Id="rId4" Type="http://schemas.openxmlformats.org/officeDocument/2006/relationships/hyperlink" Target="https://huggingface.co/model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huggingface.co/models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A8D8B1ED-F72A-CBEB-966C-B45D9E3E6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075469">
            <a:off x="373063" y="4889500"/>
            <a:ext cx="6350000" cy="384175"/>
          </a:xfrm>
        </p:spPr>
        <p:txBody>
          <a:bodyPr/>
          <a:lstStyle/>
          <a:p>
            <a:r>
              <a:rPr lang="en-US" altLang="en-US" sz="2000" dirty="0">
                <a:latin typeface="Arial" panose="020B0604020202020204" pitchFamily="34" charset="0"/>
              </a:rPr>
              <a:t>Large Language Models</a:t>
            </a:r>
          </a:p>
        </p:txBody>
      </p:sp>
      <p:sp>
        <p:nvSpPr>
          <p:cNvPr id="8194" name="Subtitle 2">
            <a:extLst>
              <a:ext uri="{FF2B5EF4-FFF2-40B4-BE49-F238E27FC236}">
                <a16:creationId xmlns:a16="http://schemas.microsoft.com/office/drawing/2014/main" id="{E2B1D8E5-66B5-FB94-BAAE-287B530A8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075469">
            <a:off x="449263" y="5273675"/>
            <a:ext cx="6348412" cy="419100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Arial" panose="020B0604020202020204" pitchFamily="34" charset="0"/>
              </a:rPr>
              <a:t>Prof John Weirstrass MUTEBA MWAMBA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eams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6DACC90-B9FD-7B46-BEDD-0FEA053F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724" y="1494088"/>
            <a:ext cx="6562552" cy="46275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F2D71B-4988-D041-A17D-CFE70ED88EB1}"/>
              </a:ext>
            </a:extLst>
          </p:cNvPr>
          <p:cNvSpPr txBox="1"/>
          <p:nvPr/>
        </p:nvSpPr>
        <p:spPr>
          <a:xfrm>
            <a:off x="1" y="983783"/>
            <a:ext cx="91439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hlinkClick r:id="rId2"/>
              </a:rPr>
              <a:t>OpenAI Application Examples</a:t>
            </a:r>
            <a:endParaRPr lang="en-US" sz="3300" b="1" dirty="0"/>
          </a:p>
        </p:txBody>
      </p:sp>
    </p:spTree>
    <p:extLst>
      <p:ext uri="{BB962C8B-B14F-4D97-AF65-F5344CB8AC3E}">
        <p14:creationId xmlns:p14="http://schemas.microsoft.com/office/powerpoint/2010/main" val="12995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4BBD4-445A-1B3C-E1B5-CF570B14B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1F0B-9435-D075-4DD9-9700C27AE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Pretrained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91668-25D4-077B-D3B7-E4EE7543DB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24674-BEE1-25C0-0EA9-53668825F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1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0898-2CD4-2446-8FA5-A593C1AF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50825"/>
            <a:ext cx="8579296" cy="487363"/>
          </a:xfrm>
        </p:spPr>
        <p:txBody>
          <a:bodyPr/>
          <a:lstStyle/>
          <a:p>
            <a:pPr algn="ctr"/>
            <a:r>
              <a:rPr lang="en-US" sz="3200" b="1" dirty="0">
                <a:latin typeface="+mn-lt"/>
              </a:rPr>
              <a:t>Transformer model as an Encoder-Decoder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A7A120-BF98-5C44-A063-6E2F3CCD5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898" y="2038720"/>
            <a:ext cx="5862205" cy="3330893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A2FCCC-6C66-A444-9D3F-0EF6A3036E0C}"/>
              </a:ext>
            </a:extLst>
          </p:cNvPr>
          <p:cNvSpPr txBox="1"/>
          <p:nvPr/>
        </p:nvSpPr>
        <p:spPr>
          <a:xfrm>
            <a:off x="2392845" y="5504055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(e.g., BERT)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70DD98-BAE0-3B45-A939-5A4E01469B6D}"/>
              </a:ext>
            </a:extLst>
          </p:cNvPr>
          <p:cNvSpPr txBox="1"/>
          <p:nvPr/>
        </p:nvSpPr>
        <p:spPr>
          <a:xfrm>
            <a:off x="5375357" y="550405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 (e.g., GPT)</a:t>
            </a:r>
          </a:p>
        </p:txBody>
      </p:sp>
    </p:spTree>
    <p:extLst>
      <p:ext uri="{BB962C8B-B14F-4D97-AF65-F5344CB8AC3E}">
        <p14:creationId xmlns:p14="http://schemas.microsoft.com/office/powerpoint/2010/main" val="3050051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03724" y="116632"/>
            <a:ext cx="7616833" cy="1184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5400" b="1" dirty="0">
                <a:solidFill>
                  <a:schemeClr val="accent6">
                    <a:lumMod val="75000"/>
                  </a:schemeClr>
                </a:solidFill>
                <a:ea typeface="Microsoft YaHei" panose="020B0503020204020204" pitchFamily="34" charset="-122"/>
              </a:rPr>
              <a:t>GPT and BERT Models</a:t>
            </a:r>
          </a:p>
        </p:txBody>
      </p:sp>
      <p:sp>
        <p:nvSpPr>
          <p:cNvPr id="20" name="TextBox 4">
            <a:extLst>
              <a:ext uri="{FF2B5EF4-FFF2-40B4-BE49-F238E27FC236}">
                <a16:creationId xmlns:a16="http://schemas.microsoft.com/office/drawing/2014/main" id="{3ACCDF74-7CFE-6146-A057-9802E8750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556792"/>
            <a:ext cx="8856984" cy="528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q"/>
              <a:defRPr/>
            </a:pPr>
            <a:r>
              <a:rPr lang="en-CA" altLang="zh-CN" sz="2800" dirty="0">
                <a:solidFill>
                  <a:srgbClr val="2E4864"/>
                </a:solidFill>
                <a:latin typeface="+mn-lt"/>
                <a:ea typeface="Microsoft YaHei" panose="020B0503020204020204" pitchFamily="34" charset="-122"/>
              </a:rPr>
              <a:t>A transformer uses an </a:t>
            </a:r>
            <a:r>
              <a:rPr lang="en-CA" altLang="zh-CN" sz="2800" b="1" dirty="0">
                <a:solidFill>
                  <a:srgbClr val="2E4864"/>
                </a:solidFill>
                <a:latin typeface="+mn-lt"/>
                <a:ea typeface="Microsoft YaHei" panose="020B0503020204020204" pitchFamily="34" charset="-122"/>
              </a:rPr>
              <a:t>encoder stack </a:t>
            </a:r>
            <a:r>
              <a:rPr lang="en-CA" altLang="zh-CN" sz="2800" dirty="0">
                <a:solidFill>
                  <a:srgbClr val="2E4864"/>
                </a:solidFill>
                <a:latin typeface="+mn-lt"/>
                <a:ea typeface="Microsoft YaHei" panose="020B0503020204020204" pitchFamily="34" charset="-122"/>
              </a:rPr>
              <a:t>to</a:t>
            </a:r>
            <a:br>
              <a:rPr lang="en-CA" altLang="zh-CN" sz="2800" dirty="0">
                <a:solidFill>
                  <a:srgbClr val="2E4864"/>
                </a:solidFill>
                <a:latin typeface="+mn-lt"/>
                <a:ea typeface="Microsoft YaHei" panose="020B0503020204020204" pitchFamily="34" charset="-122"/>
              </a:rPr>
            </a:br>
            <a:r>
              <a:rPr lang="en-CA" altLang="zh-CN" sz="2800" dirty="0">
                <a:solidFill>
                  <a:srgbClr val="2E4864"/>
                </a:solidFill>
                <a:latin typeface="+mn-lt"/>
                <a:ea typeface="Microsoft YaHei" panose="020B0503020204020204" pitchFamily="34" charset="-122"/>
              </a:rPr>
              <a:t>model input, and uses </a:t>
            </a:r>
            <a:r>
              <a:rPr lang="en-CA" altLang="zh-CN" sz="2800" b="1" dirty="0">
                <a:solidFill>
                  <a:srgbClr val="2E4864"/>
                </a:solidFill>
                <a:latin typeface="+mn-lt"/>
                <a:ea typeface="Microsoft YaHei" panose="020B0503020204020204" pitchFamily="34" charset="-122"/>
              </a:rPr>
              <a:t>decoder stack </a:t>
            </a:r>
            <a:r>
              <a:rPr lang="en-CA" altLang="zh-CN" sz="2800" dirty="0">
                <a:solidFill>
                  <a:srgbClr val="2E4864"/>
                </a:solidFill>
                <a:latin typeface="+mn-lt"/>
                <a:ea typeface="Microsoft YaHei" panose="020B0503020204020204" pitchFamily="34" charset="-122"/>
              </a:rPr>
              <a:t>to</a:t>
            </a:r>
            <a:br>
              <a:rPr lang="en-CA" altLang="zh-CN" sz="2800" b="1" dirty="0">
                <a:solidFill>
                  <a:srgbClr val="2E4864"/>
                </a:solidFill>
                <a:latin typeface="+mn-lt"/>
                <a:ea typeface="Microsoft YaHei" panose="020B0503020204020204" pitchFamily="34" charset="-122"/>
              </a:rPr>
            </a:br>
            <a:r>
              <a:rPr lang="en-CA" altLang="zh-CN" sz="2800" dirty="0">
                <a:solidFill>
                  <a:srgbClr val="2E4864"/>
                </a:solidFill>
                <a:latin typeface="+mn-lt"/>
                <a:ea typeface="Microsoft YaHei" panose="020B0503020204020204" pitchFamily="34" charset="-122"/>
              </a:rPr>
              <a:t>model output (using input information from encoder side)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q"/>
              <a:defRPr/>
            </a:pPr>
            <a:r>
              <a:rPr lang="en-CA" altLang="zh-CN" sz="2800" dirty="0">
                <a:solidFill>
                  <a:srgbClr val="00B050"/>
                </a:solidFill>
                <a:latin typeface="+mn-lt"/>
                <a:ea typeface="Microsoft YaHei" panose="020B0503020204020204" pitchFamily="34" charset="-122"/>
              </a:rPr>
              <a:t>If we do not have input, we just want to model the “next word”, we can get rid of the encoder side of a transformer and output “next word” one by one. This gives us </a:t>
            </a:r>
            <a:r>
              <a:rPr lang="en-CA" altLang="zh-CN" sz="2800" b="1" u="sng" dirty="0">
                <a:solidFill>
                  <a:srgbClr val="FF0000"/>
                </a:solidFill>
                <a:latin typeface="+mn-lt"/>
                <a:ea typeface="Microsoft YaHei" panose="020B0503020204020204" pitchFamily="34" charset="-122"/>
              </a:rPr>
              <a:t>GPT model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q"/>
              <a:defRPr/>
            </a:pPr>
            <a:r>
              <a:rPr lang="en-CA" altLang="zh-CN" sz="2800" dirty="0">
                <a:latin typeface="+mn-lt"/>
                <a:ea typeface="Microsoft YaHei" panose="020B0503020204020204" pitchFamily="34" charset="-122"/>
              </a:rPr>
              <a:t>If we are only interested in training a language model for the input for some other tasks, then we do not need the decoder of the transformer, that gives us </a:t>
            </a:r>
            <a:r>
              <a:rPr lang="en-CA" altLang="zh-CN" sz="2800" b="1" u="sng" dirty="0">
                <a:solidFill>
                  <a:srgbClr val="FF0000"/>
                </a:solidFill>
                <a:latin typeface="+mn-lt"/>
                <a:ea typeface="Microsoft YaHei" panose="020B0503020204020204" pitchFamily="34" charset="-122"/>
              </a:rPr>
              <a:t>BERT model</a:t>
            </a:r>
          </a:p>
        </p:txBody>
      </p:sp>
    </p:spTree>
    <p:extLst>
      <p:ext uri="{BB962C8B-B14F-4D97-AF65-F5344CB8AC3E}">
        <p14:creationId xmlns:p14="http://schemas.microsoft.com/office/powerpoint/2010/main" val="81655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20-01-14 at 8.44.5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00" y="1420131"/>
            <a:ext cx="6780065" cy="4096789"/>
          </a:xfrm>
          <a:prstGeom prst="rect">
            <a:avLst/>
          </a:prstGeom>
        </p:spPr>
      </p:pic>
      <p:sp>
        <p:nvSpPr>
          <p:cNvPr id="4" name="文本框 5">
            <a:extLst>
              <a:ext uri="{FF2B5EF4-FFF2-40B4-BE49-F238E27FC236}">
                <a16:creationId xmlns:a16="http://schemas.microsoft.com/office/drawing/2014/main" id="{4648C912-CD17-4C23-9055-45F8E61C5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620688"/>
            <a:ext cx="61926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CA" altLang="ja-JP" sz="3600" dirty="0">
                <a:solidFill>
                  <a:schemeClr val="accent6">
                    <a:lumMod val="75000"/>
                  </a:schemeClr>
                </a:solidFill>
                <a:latin typeface="方正兰亭黑_GBK"/>
                <a:ea typeface="方正兰亭黑_GBK"/>
              </a:rPr>
              <a:t>GPT and BERT Models</a:t>
            </a:r>
          </a:p>
        </p:txBody>
      </p:sp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20024" y="1135668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</p:spTree>
    <p:extLst>
      <p:ext uri="{BB962C8B-B14F-4D97-AF65-F5344CB8AC3E}">
        <p14:creationId xmlns:p14="http://schemas.microsoft.com/office/powerpoint/2010/main" val="354094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2068"/>
            <a:ext cx="9144000" cy="4330700"/>
          </a:xfrm>
          <a:prstGeom prst="rect">
            <a:avLst/>
          </a:prstGeom>
        </p:spPr>
      </p:pic>
      <p:sp>
        <p:nvSpPr>
          <p:cNvPr id="5" name="文本框 5"/>
          <p:cNvSpPr txBox="1">
            <a:spLocks noChangeArrowheads="1"/>
          </p:cNvSpPr>
          <p:nvPr/>
        </p:nvSpPr>
        <p:spPr bwMode="auto">
          <a:xfrm>
            <a:off x="420024" y="1135668"/>
            <a:ext cx="3642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1200" dirty="0">
                <a:solidFill>
                  <a:schemeClr val="bg1"/>
                </a:solidFill>
                <a:latin typeface="方正兰亭黑_GBK"/>
                <a:ea typeface="方正兰亭黑_GBK"/>
              </a:rPr>
              <a:t>03</a:t>
            </a:r>
            <a:endParaRPr lang="zh-CN" altLang="en-US" sz="1200" dirty="0">
              <a:solidFill>
                <a:schemeClr val="bg1"/>
              </a:solidFill>
              <a:latin typeface="方正兰亭黑_GBK"/>
              <a:ea typeface="方正兰亭黑_GBK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33113" y="5622767"/>
            <a:ext cx="100540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1542M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52844" y="5636396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762M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85988" y="5608335"/>
            <a:ext cx="8563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345M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4676" y="5636396"/>
            <a:ext cx="2271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117M 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047" y="1113002"/>
            <a:ext cx="6802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GPT released June 2018</a:t>
            </a:r>
          </a:p>
          <a:p>
            <a:r>
              <a:rPr lang="en-US" sz="2400" dirty="0"/>
              <a:t>GPT-2 released Nov. 2019 with 1.5B parameters</a:t>
            </a:r>
          </a:p>
          <a:p>
            <a:r>
              <a:rPr lang="en-US" sz="2400" dirty="0"/>
              <a:t>GPT-3  released in 2020 with 175B parameters</a:t>
            </a:r>
          </a:p>
        </p:txBody>
      </p:sp>
    </p:spTree>
    <p:extLst>
      <p:ext uri="{BB962C8B-B14F-4D97-AF65-F5344CB8AC3E}">
        <p14:creationId xmlns:p14="http://schemas.microsoft.com/office/powerpoint/2010/main" val="399267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384B-79A0-C540-9F75-AFC2A2F2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141" y="260648"/>
            <a:ext cx="7886700" cy="994172"/>
          </a:xfrm>
        </p:spPr>
        <p:txBody>
          <a:bodyPr/>
          <a:lstStyle/>
          <a:p>
            <a:r>
              <a:rPr lang="en-US" dirty="0">
                <a:latin typeface="+mn-lt"/>
              </a:rPr>
              <a:t>Pretrained Models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FD66F-D9E9-2C43-AA44-FC2D47645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24744"/>
            <a:ext cx="8820472" cy="4792493"/>
          </a:xfrm>
        </p:spPr>
        <p:txBody>
          <a:bodyPr>
            <a:noAutofit/>
          </a:bodyPr>
          <a:lstStyle/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Unsupervised pretraining over a very large dataset of general text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Followed by supervised </a:t>
            </a:r>
            <a:r>
              <a:rPr lang="en-US" sz="2400" b="1" dirty="0"/>
              <a:t>fine-tuning</a:t>
            </a:r>
            <a:r>
              <a:rPr lang="en-US" sz="2400" dirty="0"/>
              <a:t> over a focused data set of inputs and outputs for a particular task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Tasks for pretraining and fine-tuning commonly include: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language modeling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next-sentence prediction (aka completion)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question answering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reading comprehension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sentiment analysis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paraphrasing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Chat,</a:t>
            </a:r>
          </a:p>
        </p:txBody>
      </p:sp>
    </p:spTree>
    <p:extLst>
      <p:ext uri="{BB962C8B-B14F-4D97-AF65-F5344CB8AC3E}">
        <p14:creationId xmlns:p14="http://schemas.microsoft.com/office/powerpoint/2010/main" val="150024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8544-3DA9-4046-8001-62482F67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Pretrained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A6DC9-F7BB-9745-AB06-A57596741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92" y="1124744"/>
            <a:ext cx="8488004" cy="4142566"/>
          </a:xfrm>
        </p:spPr>
        <p:txBody>
          <a:bodyPr/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Since training a model requires huge datasets of text and significant computation, researchers often use common pretrained models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Examples (circa December 2021) include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Google’s </a:t>
            </a:r>
            <a:r>
              <a:rPr lang="en-US" sz="2800" dirty="0">
                <a:hlinkClick r:id="rId2"/>
              </a:rPr>
              <a:t>BERT</a:t>
            </a:r>
            <a:r>
              <a:rPr lang="en-US" sz="2800" dirty="0"/>
              <a:t> model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dirty="0" err="1"/>
              <a:t>Huggingface’s</a:t>
            </a:r>
            <a:r>
              <a:rPr lang="en-US" sz="2800" dirty="0"/>
              <a:t> various </a:t>
            </a:r>
            <a:r>
              <a:rPr lang="en-US" sz="2800" dirty="0">
                <a:hlinkClick r:id="rId3"/>
              </a:rPr>
              <a:t>Transformer models</a:t>
            </a:r>
            <a:r>
              <a:rPr lang="en-US" sz="2800" dirty="0"/>
              <a:t> 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800" dirty="0"/>
              <a:t>(</a:t>
            </a:r>
            <a:r>
              <a:rPr lang="en-US" sz="2800" dirty="0">
                <a:hlinkClick r:id="rId4"/>
              </a:rPr>
              <a:t>https://huggingface.co/models</a:t>
            </a:r>
            <a:r>
              <a:rPr lang="en-US" sz="2800" dirty="0"/>
              <a:t> 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2800" dirty="0"/>
              <a:t>OpenAI’s and </a:t>
            </a:r>
            <a:r>
              <a:rPr lang="en-US" sz="2800" dirty="0">
                <a:hlinkClick r:id="rId5"/>
              </a:rPr>
              <a:t>GPT-3 models </a:t>
            </a:r>
            <a:endParaRPr lang="en-US" sz="2800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800" dirty="0"/>
              <a:t>(</a:t>
            </a:r>
            <a:r>
              <a:rPr lang="en-US" sz="2800" dirty="0">
                <a:hlinkClick r:id="rId6"/>
              </a:rPr>
              <a:t>https://platform.openai.com/examples</a:t>
            </a:r>
            <a:r>
              <a:rPr lang="en-US" sz="2800" dirty="0"/>
              <a:t>)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sz="2800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q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945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9984C13F-041A-BA46-B0FC-E0B6C2B37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63" y="1489613"/>
            <a:ext cx="7637477" cy="4771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05842-B563-9F4A-8EEA-CECE66967C3A}"/>
              </a:ext>
            </a:extLst>
          </p:cNvPr>
          <p:cNvSpPr txBox="1"/>
          <p:nvPr/>
        </p:nvSpPr>
        <p:spPr>
          <a:xfrm>
            <a:off x="1" y="983783"/>
            <a:ext cx="91439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 err="1">
                <a:hlinkClick r:id="rId2"/>
              </a:rPr>
              <a:t>Hugggingface</a:t>
            </a:r>
            <a:r>
              <a:rPr lang="en-US" sz="3300" b="1" dirty="0">
                <a:hlinkClick r:id="rId2"/>
              </a:rPr>
              <a:t> Models</a:t>
            </a:r>
            <a:endParaRPr lang="en-US" sz="3300" b="1" dirty="0"/>
          </a:p>
        </p:txBody>
      </p:sp>
    </p:spTree>
    <p:extLst>
      <p:ext uri="{BB962C8B-B14F-4D97-AF65-F5344CB8AC3E}">
        <p14:creationId xmlns:p14="http://schemas.microsoft.com/office/powerpoint/2010/main" val="17563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UJ PPT </Template>
  <TotalTime>19286</TotalTime>
  <Words>289</Words>
  <Application>Microsoft Office PowerPoint</Application>
  <PresentationFormat>On-screen Show (4:3)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YaHei</vt:lpstr>
      <vt:lpstr>Arial</vt:lpstr>
      <vt:lpstr>Calibri</vt:lpstr>
      <vt:lpstr>Wingdings</vt:lpstr>
      <vt:lpstr>方正兰亭黑_GBK</vt:lpstr>
      <vt:lpstr>Office Theme</vt:lpstr>
      <vt:lpstr>Large Language Models</vt:lpstr>
      <vt:lpstr>Pretrained Models</vt:lpstr>
      <vt:lpstr>Transformer model as an Encoder-Decoder Model</vt:lpstr>
      <vt:lpstr>PowerPoint Presentation</vt:lpstr>
      <vt:lpstr>PowerPoint Presentation</vt:lpstr>
      <vt:lpstr>PowerPoint Presentation</vt:lpstr>
      <vt:lpstr>Pretrained Models</vt:lpstr>
      <vt:lpstr>Pretrained models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TRANSFORMERS NETWORK</dc:title>
  <dc:creator>John Weirstrass Muteba Mwamba</dc:creator>
  <cp:lastModifiedBy>JOHN WEIRSTRASS Μυθεβα- Μωαμβα</cp:lastModifiedBy>
  <cp:revision>37</cp:revision>
  <dcterms:created xsi:type="dcterms:W3CDTF">2024-02-03T18:06:51Z</dcterms:created>
  <dcterms:modified xsi:type="dcterms:W3CDTF">2025-01-06T18:45:09Z</dcterms:modified>
</cp:coreProperties>
</file>