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6E_D92111D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sldIdLst>
    <p:sldId id="256" r:id="rId2"/>
    <p:sldId id="258" r:id="rId3"/>
    <p:sldId id="342" r:id="rId4"/>
    <p:sldId id="259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273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261" r:id="rId38"/>
    <p:sldId id="343" r:id="rId39"/>
    <p:sldId id="344" r:id="rId40"/>
    <p:sldId id="345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41" r:id="rId67"/>
    <p:sldId id="339" r:id="rId68"/>
    <p:sldId id="375" r:id="rId69"/>
    <p:sldId id="377" r:id="rId70"/>
    <p:sldId id="372" r:id="rId71"/>
    <p:sldId id="373" r:id="rId72"/>
    <p:sldId id="374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E5E856-9D07-9A00-0218-F0D442B6F336}" name="JOHN WEIRSTRASS Μυθεβα- Μωαμβα" initials="JWΜΜ" userId="c9a6e08f285090c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8/10/relationships/authors" Target="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modernComment_16E_D92111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1A25EDF-E2FA-4961-86F6-D7AF5BA267E0}" authorId="{55E5E856-9D07-9A00-0218-F0D442B6F336}" created="2022-02-26T04:36:44.012">
    <pc:sldMkLst xmlns:pc="http://schemas.microsoft.com/office/powerpoint/2013/main/command">
      <pc:docMk/>
      <pc:sldMk cId="3642823127" sldId="366"/>
    </pc:sldMkLst>
    <p188:txBody>
      <a:bodyPr/>
      <a:lstStyle/>
      <a:p>
        <a:r>
          <a:rPr lang="en-US"/>
          <a:t>dep_=departure, arr_ =arrival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96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41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931664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808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582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45-234F-4D98-8AAE-7ED1F80960E9}" type="datetime1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312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53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3C66AA3-ECFC-423D-9D1F-F2B307D4D685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0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8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4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3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6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8/10/relationships/comments" Target="../comments/modernComment_16E_D92111D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" y="2733709"/>
            <a:ext cx="11439525" cy="1373070"/>
          </a:xfrm>
        </p:spPr>
        <p:txBody>
          <a:bodyPr/>
          <a:lstStyle/>
          <a:p>
            <a:r>
              <a:rPr lang="en-US" dirty="0"/>
              <a:t>Python Modules for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3: Modules.</a:t>
            </a:r>
          </a:p>
          <a:p>
            <a:endParaRPr lang="en-US" dirty="0"/>
          </a:p>
          <a:p>
            <a:r>
              <a:rPr lang="en-US" dirty="0"/>
              <a:t>Prof J.W. Muteba Mwamba</a:t>
            </a:r>
          </a:p>
        </p:txBody>
      </p:sp>
      <p:pic>
        <p:nvPicPr>
          <p:cNvPr id="4" name="Picture 2" descr="University of Johannesburg - Wikipedia">
            <a:extLst>
              <a:ext uri="{FF2B5EF4-FFF2-40B4-BE49-F238E27FC236}">
                <a16:creationId xmlns:a16="http://schemas.microsoft.com/office/drawing/2014/main" id="{0C19C1D1-0118-4517-97FD-7569110F4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7535"/>
            <a:ext cx="5388077" cy="261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69975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can have any number of dimensions, including zero (a scalar).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typed: np.uint8, np.int64, np.float32, np.float64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dense. Each element of the array exists and has the same type.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2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8BAE9-D67A-4276-94D6-B2B08BF58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DAD6-95E3-4304-9D59-B68617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2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np.ones</a:t>
            </a:r>
            <a:r>
              <a:rPr lang="en-US" b="1" dirty="0">
                <a:solidFill>
                  <a:srgbClr val="00B0F0"/>
                </a:solidFill>
              </a:rPr>
              <a:t>, </a:t>
            </a:r>
            <a:r>
              <a:rPr lang="en-US" b="1" dirty="0" err="1">
                <a:solidFill>
                  <a:srgbClr val="00B0F0"/>
                </a:solidFill>
              </a:rPr>
              <a:t>np.zeros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76" y="1910106"/>
            <a:ext cx="5457036" cy="9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53" y="3316084"/>
            <a:ext cx="5400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56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 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>
                <a:solidFill>
                  <a:srgbClr val="00B0F0"/>
                </a:solidFill>
              </a:rPr>
              <a:t>np.arange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53" y="2949556"/>
            <a:ext cx="6478646" cy="9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 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>
                <a:solidFill>
                  <a:srgbClr val="00B0F0"/>
                </a:solidFill>
              </a:rPr>
              <a:t>np.concatenate</a:t>
            </a:r>
            <a:r>
              <a:rPr lang="en-US" b="1" dirty="0">
                <a:solidFill>
                  <a:srgbClr val="00B0F0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(on rows)</a:t>
            </a:r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98" y="1691321"/>
            <a:ext cx="535361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 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>
                <a:solidFill>
                  <a:srgbClr val="00B0F0"/>
                </a:solidFill>
              </a:rPr>
              <a:t>np.concatenate</a:t>
            </a:r>
            <a:r>
              <a:rPr lang="en-US" b="1" dirty="0"/>
              <a:t>  </a:t>
            </a:r>
            <a:r>
              <a:rPr lang="en-US" dirty="0"/>
              <a:t>(on columns)</a:t>
            </a:r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2274726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9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>
                <a:solidFill>
                  <a:srgbClr val="00B0F0"/>
                </a:solidFill>
              </a:rPr>
              <a:t>np.astype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20" y="1985030"/>
            <a:ext cx="6515002" cy="32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1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>
                <a:solidFill>
                  <a:srgbClr val="00B0F0"/>
                </a:solidFill>
              </a:rPr>
              <a:t>np.zeros_like</a:t>
            </a:r>
            <a:r>
              <a:rPr lang="en-US" b="1" dirty="0">
                <a:solidFill>
                  <a:srgbClr val="00B0F0"/>
                </a:solidFill>
              </a:rPr>
              <a:t>, </a:t>
            </a:r>
            <a:r>
              <a:rPr lang="en-US" b="1" dirty="0" err="1">
                <a:solidFill>
                  <a:srgbClr val="00B0F0"/>
                </a:solidFill>
              </a:rPr>
              <a:t>np.ones_like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33" y="2766219"/>
            <a:ext cx="5214707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7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>
                <a:solidFill>
                  <a:srgbClr val="00B0F0"/>
                </a:solidFill>
              </a:rPr>
              <a:t>np.random.random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31" y="2118351"/>
            <a:ext cx="6219288" cy="30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5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must be dense, no holes.</a:t>
            </a:r>
          </a:p>
          <a:p>
            <a:r>
              <a:rPr lang="en-US" dirty="0"/>
              <a:t>Must be one type</a:t>
            </a:r>
          </a:p>
          <a:p>
            <a:r>
              <a:rPr lang="en-US" dirty="0"/>
              <a:t>Cannot combine arrays of different shape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64" y="4180989"/>
            <a:ext cx="84105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8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080938"/>
          </a:xfrm>
        </p:spPr>
        <p:txBody>
          <a:bodyPr/>
          <a:lstStyle/>
          <a:p>
            <a:r>
              <a:rPr lang="en-US" dirty="0"/>
              <a:t>Popular 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24050"/>
            <a:ext cx="9613861" cy="4012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Many popular Python toolboxes/libraries:</a:t>
            </a:r>
          </a:p>
          <a:p>
            <a:pPr lvl="1"/>
            <a:r>
              <a:rPr lang="en-US" sz="1800" dirty="0" err="1"/>
              <a:t>NumPy</a:t>
            </a:r>
            <a:endParaRPr lang="en-US" sz="1800" dirty="0"/>
          </a:p>
          <a:p>
            <a:pPr lvl="1"/>
            <a:r>
              <a:rPr lang="en-US" sz="1800" dirty="0" err="1"/>
              <a:t>SciPy</a:t>
            </a:r>
            <a:endParaRPr lang="en-US" sz="1800" dirty="0"/>
          </a:p>
          <a:p>
            <a:pPr lvl="1"/>
            <a:r>
              <a:rPr lang="en-US" sz="1800" dirty="0"/>
              <a:t>Pandas</a:t>
            </a:r>
          </a:p>
          <a:p>
            <a:pPr lvl="1"/>
            <a:r>
              <a:rPr lang="en-US" sz="1800" dirty="0" err="1"/>
              <a:t>SciKit</a:t>
            </a:r>
            <a:r>
              <a:rPr lang="en-US" sz="1800" dirty="0"/>
              <a:t>-Learn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Visualization libraries                             </a:t>
            </a:r>
          </a:p>
          <a:p>
            <a:pPr lvl="1"/>
            <a:r>
              <a:rPr lang="en-US" sz="1800" dirty="0"/>
              <a:t>matplotlib</a:t>
            </a:r>
          </a:p>
          <a:p>
            <a:pPr lvl="1"/>
            <a:r>
              <a:rPr lang="en-US" sz="1800" dirty="0"/>
              <a:t>Seaborn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many more …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196" y="2200275"/>
            <a:ext cx="9235067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permutes axes.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transposes the first two axes.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D92-3D20-4121-85D7-EEBA2650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9692640" cy="1325562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Image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5671-E2AF-4AC2-B5A9-BE5A46A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Images are 3D arrays: width, height, and channels</a:t>
            </a:r>
          </a:p>
          <a:p>
            <a:pPr marL="0" indent="0">
              <a:buNone/>
            </a:pPr>
            <a:r>
              <a:rPr lang="en-US" sz="2400" dirty="0"/>
              <a:t>Common image formats:</a:t>
            </a:r>
          </a:p>
          <a:p>
            <a:pPr marL="0" indent="0">
              <a:buNone/>
            </a:pPr>
            <a:r>
              <a:rPr lang="en-US" sz="2400" dirty="0"/>
              <a:t>    height x width x RGB (band-interleaved)</a:t>
            </a:r>
          </a:p>
          <a:p>
            <a:pPr marL="0" indent="0">
              <a:buNone/>
            </a:pPr>
            <a:r>
              <a:rPr lang="en-US" sz="2400" dirty="0"/>
              <a:t>    height x width (band-sequential)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7DDB-3A1E-4730-BC10-6E4093CD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ADF06-38F5-45B0-968E-C16E64E6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053" y="1868156"/>
            <a:ext cx="2890145" cy="34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21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C33E-D6EE-4B5F-BC93-89D9A4CC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8C65-0263-45DD-B96C-A8A78C2E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PIL / Pillow: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PIL.Image.open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width x height x RGB</a:t>
            </a:r>
          </a:p>
          <a:p>
            <a:pPr marL="0" indent="0">
              <a:buNone/>
            </a:pPr>
            <a:r>
              <a:rPr lang="en-US" dirty="0"/>
              <a:t>…………………………………………………………………</a:t>
            </a:r>
          </a:p>
          <a:p>
            <a:pPr marL="0" indent="0">
              <a:buNone/>
            </a:pPr>
            <a:r>
              <a:rPr lang="en-US" dirty="0"/>
              <a:t>OpenCV: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cv2.imread, cv2.imwrite</a:t>
            </a:r>
          </a:p>
          <a:p>
            <a:pPr marL="0" indent="0">
              <a:buNone/>
            </a:pPr>
            <a:r>
              <a:rPr lang="en-US" dirty="0"/>
              <a:t>	height x width x BGR</a:t>
            </a:r>
          </a:p>
          <a:p>
            <a:pPr marL="0" indent="0">
              <a:buNone/>
            </a:pPr>
            <a:r>
              <a:rPr lang="en-US" dirty="0"/>
              <a:t>………………………………………...</a:t>
            </a:r>
          </a:p>
          <a:p>
            <a:pPr marL="0" indent="0">
              <a:buNone/>
            </a:pPr>
            <a:r>
              <a:rPr lang="en-US" dirty="0"/>
              <a:t>Example with Pillow (PIL =Python Imaging Library)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97223-22B5-43EA-AFF3-35387A4B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Arithmetic operations are element-wise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6569-12B9-4B6C-B423-E50954A3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2054" name="Picture 6" descr="https://i.gyazo.com/509018a5a2bcc538b7cca770d10583f2.png">
            <a:extLst>
              <a:ext uri="{FF2B5EF4-FFF2-40B4-BE49-F238E27FC236}">
                <a16:creationId xmlns:a16="http://schemas.microsoft.com/office/drawing/2014/main" id="{9CDF5429-6E48-473C-AA7B-B98FDC02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72" y="3100958"/>
            <a:ext cx="8595360" cy="26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23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Logical operator return a bool array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47E8-DF0A-45CF-A95B-EA0D5C5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4" descr="https://i.gyazo.com/00fecd0f78c51b89cbfbebc8345213ec.png">
            <a:extLst>
              <a:ext uri="{FF2B5EF4-FFF2-40B4-BE49-F238E27FC236}">
                <a16:creationId xmlns:a16="http://schemas.microsoft.com/office/drawing/2014/main" id="{9E39EEA0-9085-42AC-81BC-2CE42C8C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429000"/>
            <a:ext cx="7316492" cy="26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8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</a:t>
            </a:r>
            <a:r>
              <a:rPr lang="en-US" b="1" dirty="0">
                <a:solidFill>
                  <a:srgbClr val="00B0F0"/>
                </a:solidFill>
              </a:rPr>
              <a:t>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47B5-FD0F-442D-9FCE-3C7EFE0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5122" name="Picture 2" descr="https://i.gyazo.com/fc48869a67d3070f755bec760d3ae81b.png">
            <a:extLst>
              <a:ext uri="{FF2B5EF4-FFF2-40B4-BE49-F238E27FC236}">
                <a16:creationId xmlns:a16="http://schemas.microsoft.com/office/drawing/2014/main" id="{FA609B51-C12F-403D-9490-4AE54437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61" y="2977496"/>
            <a:ext cx="2671762" cy="31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97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46CF-D0DF-42EA-B65D-12D9C73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Math: 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A564-FD33-44FC-9B91-EBDFC381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Just as in Python and Java, the result of a math operator is cast to the more general or precise datatype.</a:t>
            </a:r>
          </a:p>
          <a:p>
            <a:pPr marL="0" indent="0">
              <a:buNone/>
            </a:pPr>
            <a:r>
              <a:rPr lang="en-US" dirty="0"/>
              <a:t>	uint64 + uint16 =&gt; uint64</a:t>
            </a:r>
          </a:p>
          <a:p>
            <a:pPr marL="0" indent="0">
              <a:buNone/>
            </a:pPr>
            <a:r>
              <a:rPr lang="en-US" dirty="0"/>
              <a:t>	float32 / int32 =&gt; float32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1733-E4F5-4078-B89B-43BB5C3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Math: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37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np.sqrt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16" y="2347396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5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4CF665-6C5F-40F5-91DC-17A5DAA2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Python Libraries for Data Science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B91AA3-6FFF-415C-BEB6-3B1BD0490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54" y="2085975"/>
            <a:ext cx="3070025" cy="827160"/>
          </a:xfrm>
        </p:spPr>
        <p:txBody>
          <a:bodyPr/>
          <a:lstStyle/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4"/>
                </a:solidFill>
              </a:rPr>
              <a:t>Popular Python toolboxes/libraries: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01E54B-9014-4673-AE58-11F8951E535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lvl="1"/>
            <a:r>
              <a:rPr lang="en-US" sz="1800" dirty="0"/>
              <a:t>NumPy</a:t>
            </a:r>
          </a:p>
          <a:p>
            <a:pPr lvl="1"/>
            <a:r>
              <a:rPr lang="en-US" sz="1800" dirty="0"/>
              <a:t>SciPy</a:t>
            </a:r>
          </a:p>
          <a:p>
            <a:pPr lvl="1"/>
            <a:r>
              <a:rPr lang="en-US" sz="1800" dirty="0"/>
              <a:t>Pandas</a:t>
            </a:r>
          </a:p>
          <a:p>
            <a:pPr lvl="1"/>
            <a:r>
              <a:rPr lang="en-US" sz="1800" dirty="0" err="1"/>
              <a:t>SciKit</a:t>
            </a:r>
            <a:r>
              <a:rPr lang="en-US" sz="1800" dirty="0"/>
              <a:t>-Learn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3AF1A6-CB77-4681-9ABB-C783CDD7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4"/>
                </a:solidFill>
              </a:rPr>
              <a:t>Visualization libraries                            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6B76EE-878E-47E4-92EF-1AE1C4EEE34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lvl="1"/>
            <a:r>
              <a:rPr lang="en-US" sz="1800" dirty="0"/>
              <a:t>matplotlib</a:t>
            </a:r>
          </a:p>
          <a:p>
            <a:pPr lvl="1"/>
            <a:r>
              <a:rPr lang="en-US" sz="1800" dirty="0"/>
              <a:t>Seaborn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D3D389-5C87-4CEC-A3E4-20FD520A96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i="1" u="none" strike="noStrike" baseline="0" dirty="0">
                <a:solidFill>
                  <a:schemeClr val="accent4"/>
                </a:solidFill>
                <a:latin typeface="Calibri" panose="020F0502020204030204" pitchFamily="34" charset="0"/>
              </a:rPr>
              <a:t>Machine Learning:</a:t>
            </a:r>
            <a:endParaRPr lang="en-US" sz="2400" b="1" i="0" u="none" strike="noStrike" baseline="0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8A5699A-C690-4714-983B-BB6712E4942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40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2400" i="0" u="none" strike="noStrike" baseline="0" dirty="0" err="1">
                <a:latin typeface="Calibri" panose="020F0502020204030204" pitchFamily="34" charset="0"/>
              </a:rPr>
              <a:t>Keras</a:t>
            </a:r>
            <a:endParaRPr lang="en-US" sz="240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40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2400" i="0" u="none" strike="noStrike" baseline="0" dirty="0" err="1">
                <a:latin typeface="Calibri" panose="020F0502020204030204" pitchFamily="34" charset="0"/>
              </a:rPr>
              <a:t>SciKit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-Learn</a:t>
            </a:r>
          </a:p>
          <a:p>
            <a:r>
              <a:rPr lang="en-US" sz="240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2400" i="0" u="none" strike="noStrike" baseline="0" dirty="0" err="1">
                <a:latin typeface="Calibri" panose="020F0502020204030204" pitchFamily="34" charset="0"/>
              </a:rPr>
              <a:t>PyTorch</a:t>
            </a:r>
            <a:endParaRPr lang="en-US" sz="240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40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TensorFlow</a:t>
            </a:r>
          </a:p>
          <a:p>
            <a:r>
              <a:rPr lang="en-US" sz="240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2400" i="0" u="none" strike="noStrike" baseline="0" dirty="0" err="1">
                <a:latin typeface="Calibri" panose="020F0502020204030204" pitchFamily="34" charset="0"/>
              </a:rPr>
              <a:t>XGBoost</a:t>
            </a:r>
            <a:endParaRPr lang="en-US" sz="2400" i="0" u="none" strike="noStrike" baseline="0" dirty="0">
              <a:latin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AA906-59EE-4887-9245-FE98E127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99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Indexing (see week 2 lecture)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Slicing (see week 2 lecture)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47" y="2190750"/>
            <a:ext cx="9519542" cy="43513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6200-7B6F-4224-AFAA-543BD098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Axes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F8E2-764C-4799-9045-BA2E6567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(axis=0) # sum over rows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(axis=1) # sum over columns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(axis=1,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keepdims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0" indent="0">
              <a:buNone/>
            </a:pPr>
            <a:r>
              <a:rPr lang="en-US" dirty="0"/>
              <a:t>NB: Use the axis parameter to control which axis NumPy operates 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AD18-4618-46CD-A602-65A6BD3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71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DAAF-D363-4ABA-8BD7-5C4A6287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Broadcasting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2C8C-B6CC-4270-998B-BA9BD159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a + 1 # add one to every element</a:t>
            </a: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When operating on multiple arrays, broadcasting rules are used.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Each dimension must match, from right-to-left 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Dimensions of size 1 will broadcast (as if the value was repeated). 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Otherwise, the dimension must have the same shape. 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Extra dimensions of size 1 are added to the left as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2C5B-95B2-4CDB-8B13-FFC0C14C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9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4496-11C4-4518-A4F5-F3717985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Broadcasting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557E-669F-4F52-9539-F61FE7F3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373" y="2505456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want to add a color value to an image</a:t>
            </a:r>
          </a:p>
          <a:p>
            <a:pPr marL="0" indent="0">
              <a:buNone/>
            </a:pPr>
            <a:r>
              <a:rPr lang="en-US" dirty="0" err="1"/>
              <a:t>a.shape</a:t>
            </a:r>
            <a:r>
              <a:rPr lang="en-US" dirty="0"/>
              <a:t> is 100, 200, 3 </a:t>
            </a:r>
          </a:p>
          <a:p>
            <a:pPr marL="0" indent="0">
              <a:buNone/>
            </a:pPr>
            <a:r>
              <a:rPr lang="en-US" dirty="0" err="1"/>
              <a:t>b.shape</a:t>
            </a:r>
            <a:r>
              <a:rPr lang="en-US" dirty="0"/>
              <a:t> is 3 </a:t>
            </a:r>
          </a:p>
          <a:p>
            <a:pPr marL="0" indent="0">
              <a:buNone/>
            </a:pPr>
            <a:r>
              <a:rPr lang="en-US" dirty="0"/>
              <a:t>a + b will pad b with two extra dimensions so it has an effective shape of 1 x 1 x 3. </a:t>
            </a:r>
          </a:p>
          <a:p>
            <a:pPr marL="0" indent="0">
              <a:buNone/>
            </a:pPr>
            <a:r>
              <a:rPr lang="en-US" dirty="0"/>
              <a:t>So, the addition will broadcast over the first and second dimensions.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08729-C4C4-4348-A3BF-6189BC41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2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AFED-09AE-4DC6-85EF-374A5D78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Broadcasting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FCED-CA8D-40E6-B1B8-6FC2C63B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a.shape</a:t>
            </a:r>
            <a:r>
              <a:rPr lang="en-US" dirty="0"/>
              <a:t> is 100, 200, 3 but </a:t>
            </a:r>
            <a:r>
              <a:rPr lang="en-US" dirty="0" err="1"/>
              <a:t>b.shape</a:t>
            </a:r>
            <a:r>
              <a:rPr lang="en-US" dirty="0"/>
              <a:t> is 4 then a + b will fail. The trailing dimensions must have the same shape (or be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5938-D151-4AEC-9621-644BB653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99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F4C2-68B4-49C8-8C7A-EF882B08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49B4-E5AE-416E-BCE3-247F385D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0A123-B439-45D6-9AFD-147D62A9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F02591-62C8-4E00-B80B-C1E68DE3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928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54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“import pandas as np”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</a:t>
            </a:r>
            <a:r>
              <a:rPr lang="en-US" dirty="0">
                <a:solidFill>
                  <a:srgbClr val="00B0F0"/>
                </a:solidFill>
              </a:rPr>
              <a:t>handling missing data (see more details in week 4 lecture)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0321" y="2342917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#Example: Read csv file: salaries of Professors: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("C:/Users/User/OneDrive/Desktop/DATAforML/Salaries.csv“,sep=‘,’)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743685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is a number of pandas commands to read other data formats:</a:t>
            </a:r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3023" y="3097354"/>
            <a:ext cx="1081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Note: </a:t>
            </a:r>
            <a:r>
              <a:rPr lang="en-US" dirty="0"/>
              <a:t>The above command has many optional arguments to fine-tune the data import process. See here (https://pandas.pydata.org/docs/reference/api/pandas.read_csv.html)</a:t>
            </a:r>
          </a:p>
        </p:txBody>
      </p:sp>
    </p:spTree>
    <p:extLst>
      <p:ext uri="{BB962C8B-B14F-4D97-AF65-F5344CB8AC3E}">
        <p14:creationId xmlns:p14="http://schemas.microsoft.com/office/powerpoint/2010/main" val="3438680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5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NumPy: “import </a:t>
            </a:r>
            <a:r>
              <a:rPr lang="en-US" i="1" dirty="0" err="1"/>
              <a:t>numpy</a:t>
            </a:r>
            <a:r>
              <a:rPr lang="en-US" i="1" dirty="0"/>
              <a:t> as np”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77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Can you guess how to view the last few records;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Hint: ..tail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802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['salary'].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953985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 objects have </a:t>
            </a:r>
            <a:r>
              <a:rPr lang="en-US" b="1" i="1" dirty="0"/>
              <a:t>attributes</a:t>
            </a:r>
            <a:r>
              <a:rPr lang="en-US" b="1" dirty="0"/>
              <a:t> and </a:t>
            </a:r>
            <a:r>
              <a:rPr lang="en-US" b="1" i="1" dirty="0"/>
              <a:t>methods</a:t>
            </a:r>
            <a:r>
              <a:rPr lang="en-US" b="1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66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 with Salaries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types of columns we have in this data frame?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2024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54852"/>
              </p:ext>
            </p:extLst>
          </p:nvPr>
        </p:nvGraphicFramePr>
        <p:xfrm>
          <a:off x="680321" y="2536299"/>
          <a:ext cx="8431134" cy="432170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Unlike attributes, python methods have </a:t>
            </a:r>
            <a:r>
              <a:rPr lang="en-US" b="1" i="1" dirty="0"/>
              <a:t>parenthesis.</a:t>
            </a:r>
          </a:p>
          <a:p>
            <a:r>
              <a:rPr lang="en-US" b="1" dirty="0"/>
              <a:t>All attributes and methods can be listed with a </a:t>
            </a:r>
            <a:r>
              <a:rPr lang="en-US" b="1" i="1" dirty="0" err="1"/>
              <a:t>dir</a:t>
            </a:r>
            <a:r>
              <a:rPr lang="en-US" b="1" i="1" dirty="0"/>
              <a:t>() </a:t>
            </a:r>
            <a:r>
              <a:rPr lang="en-US" b="1" dirty="0"/>
              <a:t>function: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3244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 with Salaries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961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</a:p>
          <a:p>
            <a:pPr>
              <a:lnSpc>
                <a:spcPct val="200000"/>
              </a:lnSpc>
            </a:pP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937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4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 with Salaries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/>
              <a:t>salary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/>
              <a:t>salary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average salary;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276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(['rank'])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0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" y="2013679"/>
            <a:ext cx="11308205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('rank')[['salary']].mean()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023" y="5935512"/>
            <a:ext cx="116636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Note:</a:t>
            </a:r>
            <a:r>
              <a:rPr lang="en-US" sz="2000" b="1" dirty="0"/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Mathematical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and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5411" y="4867404"/>
            <a:ext cx="10381769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(['rank'], sort=False)[['salary']].mean()</a:t>
            </a:r>
          </a:p>
        </p:txBody>
      </p:sp>
    </p:spTree>
    <p:extLst>
      <p:ext uri="{BB962C8B-B14F-4D97-AF65-F5344CB8AC3E}">
        <p14:creationId xmlns:p14="http://schemas.microsoft.com/office/powerpoint/2010/main" val="462783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['salary'] 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['sex'] == 'Female' 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3628973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743827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['salary']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rank','salary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']]</a:t>
            </a:r>
          </a:p>
        </p:txBody>
      </p:sp>
    </p:spTree>
    <p:extLst>
      <p:ext uri="{BB962C8B-B14F-4D97-AF65-F5344CB8AC3E}">
        <p14:creationId xmlns:p14="http://schemas.microsoft.com/office/powerpoint/2010/main" val="2472240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[10:20]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089" y="4078807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/!\ 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245903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Frames: method loc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[10:20,['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62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[10:20,[0, 3, 4, 5]]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209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[-1]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[:, 0]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[:, -1]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[0:7]   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b="1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b="1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b="1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b="1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9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</a:t>
            </a:r>
            <a:r>
              <a:rPr lang="en-US" sz="2400"/>
              <a:t>is returned.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df.sort_values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by ='service')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566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df.sort_values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by =['service', 'salary'], ascending = [True, False])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859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Missing values are marked as </a:t>
            </a:r>
            <a:r>
              <a:rPr lang="en-US" sz="2400" b="1" dirty="0" err="1"/>
              <a:t>NaN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1089" y="2327049"/>
            <a:ext cx="11031193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values: flight dataset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C:/Users/User/OneDrive/Desktop/DATAforML /flights.csv“,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=“,”)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231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725" y="1770269"/>
            <a:ext cx="1188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42593"/>
              </p:ext>
            </p:extLst>
          </p:nvPr>
        </p:nvGraphicFramePr>
        <p:xfrm>
          <a:off x="285750" y="2418414"/>
          <a:ext cx="11277600" cy="434433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3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810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117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117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04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04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2386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270975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827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125" y="1770269"/>
            <a:ext cx="11171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agg</a:t>
            </a:r>
            <a:r>
              <a:rPr lang="en-US" sz="2400" b="1" dirty="0"/>
              <a:t>() method are useful when multiple statistics are computed per column:</a:t>
            </a:r>
          </a:p>
          <a:p>
            <a:pPr lvl="1"/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2504" y="253945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flights[['dep_delay','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']].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min','mean','max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048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690688"/>
          <a:ext cx="8431134" cy="432170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37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FD4F-40FE-40A4-8AAC-1CAD2AB5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3B71-E2B0-43D5-9C45-7BF6B56A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3E5CF-5B5B-4F07-AD62-B0CCCB01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  <p:pic>
        <p:nvPicPr>
          <p:cNvPr id="2050" name="Picture 2" descr="Pandas Cheat Sheet for Data Science in Python">
            <a:extLst>
              <a:ext uri="{FF2B5EF4-FFF2-40B4-BE49-F238E27FC236}">
                <a16:creationId xmlns:a16="http://schemas.microsoft.com/office/drawing/2014/main" id="{10FA592A-BA12-4C5E-B63F-8F0FAF59A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92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8839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1FA2-A178-4C16-9B6E-2F7FCBBD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58868"/>
            <a:ext cx="9613861" cy="691506"/>
          </a:xfrm>
        </p:spPr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8EFE-2FD7-4AF7-9000-429E3B5F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68670-71A7-4F97-AC7C-6B0AF66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67</a:t>
            </a:fld>
            <a:endParaRPr lang="en-US"/>
          </a:p>
        </p:txBody>
      </p:sp>
      <p:pic>
        <p:nvPicPr>
          <p:cNvPr id="7" name="Picture 2" descr="Scikit-Learn Cheat Sheet">
            <a:extLst>
              <a:ext uri="{FF2B5EF4-FFF2-40B4-BE49-F238E27FC236}">
                <a16:creationId xmlns:a16="http://schemas.microsoft.com/office/drawing/2014/main" id="{0119119F-1968-45B0-B2BB-1F58A0E9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626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E332-CD64-4660-8751-2C79F44A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A0FE-A00E-4589-B9CC-3DFD456D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1D215-A3B5-4A9F-A36C-881C9146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68</a:t>
            </a:fld>
            <a:endParaRPr lang="en-US"/>
          </a:p>
        </p:txBody>
      </p:sp>
      <p:pic>
        <p:nvPicPr>
          <p:cNvPr id="1028" name="Picture 4" descr="Matplotlib Cheat Sheet: Plotting in Python">
            <a:extLst>
              <a:ext uri="{FF2B5EF4-FFF2-40B4-BE49-F238E27FC236}">
                <a16:creationId xmlns:a16="http://schemas.microsoft.com/office/drawing/2014/main" id="{A25E4793-A8BB-4096-B643-36676072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0759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A5A3-B591-4AB9-95FE-FD1B51B2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8BF7-BF50-4FB5-990F-11FEA2E1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8DD4D-20FD-4726-9279-6B9B4240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69</a:t>
            </a:fld>
            <a:endParaRPr lang="en-US"/>
          </a:p>
        </p:txBody>
      </p:sp>
      <p:pic>
        <p:nvPicPr>
          <p:cNvPr id="3074" name="Picture 2" descr="Python Seaborn Cheat Sheet">
            <a:extLst>
              <a:ext uri="{FF2B5EF4-FFF2-40B4-BE49-F238E27FC236}">
                <a16:creationId xmlns:a16="http://schemas.microsoft.com/office/drawing/2014/main" id="{C5AB2892-3E10-4AC7-9FA2-6B9829A87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56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08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to explore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package is built on </a:t>
            </a:r>
            <a:r>
              <a:rPr lang="en-US" sz="2400" dirty="0" err="1"/>
              <a:t>matplotlib</a:t>
            </a:r>
            <a:r>
              <a:rPr lang="en-US" sz="2400" dirty="0"/>
              <a:t> but provides high level interface for drawing attractive statistical graphics, similar to ggplot2 library in R. It specifically targets statistical data visualization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177485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97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statsmodel</a:t>
            </a:r>
            <a:r>
              <a:rPr lang="en-US" b="1" dirty="0"/>
              <a:t> and </a:t>
            </a:r>
            <a:r>
              <a:rPr lang="en-US" b="1" dirty="0" err="1"/>
              <a:t>scikit</a:t>
            </a:r>
            <a:r>
              <a:rPr lang="en-US" b="1" dirty="0"/>
              <a:t>-learn - both have a number of function for statistical analysis</a:t>
            </a:r>
          </a:p>
          <a:p>
            <a:endParaRPr lang="en-US" b="1" dirty="0"/>
          </a:p>
          <a:p>
            <a:r>
              <a:rPr lang="en-US" b="1" dirty="0"/>
              <a:t>The first one is mostly used for regular analysis using R style formulas, while   </a:t>
            </a:r>
            <a:r>
              <a:rPr lang="en-US" b="1" dirty="0" err="1"/>
              <a:t>scikit</a:t>
            </a:r>
            <a:r>
              <a:rPr lang="en-US" b="1" dirty="0"/>
              <a:t>-learn is more tailored for Machine Learning.</a:t>
            </a:r>
          </a:p>
          <a:p>
            <a:endParaRPr lang="en-US" b="1" dirty="0"/>
          </a:p>
          <a:p>
            <a:r>
              <a:rPr lang="en-US" b="1" dirty="0" err="1"/>
              <a:t>statsmodels</a:t>
            </a:r>
            <a:r>
              <a:rPr lang="en-US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linear regressions, logistic regression, ARIMA, VAR, GLM, </a:t>
            </a:r>
            <a:r>
              <a:rPr lang="en-US" b="1" dirty="0" err="1"/>
              <a:t>Nonparametrics</a:t>
            </a:r>
            <a:r>
              <a:rPr lang="en-US" b="1" dirty="0"/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ANOVA tests, Distributions, PCA, Factor Analysis, MANOVA,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hypothesis </a:t>
            </a:r>
            <a:r>
              <a:rPr lang="en-US" b="1" dirty="0" err="1"/>
              <a:t>testings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 err="1"/>
              <a:t>scikit</a:t>
            </a:r>
            <a:r>
              <a:rPr lang="en-US" b="1" dirty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Kmeans</a:t>
            </a:r>
            <a:r>
              <a:rPr lang="en-US" b="1" dirty="0"/>
              <a:t>, KNN, 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many more ...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See examples in the Tutorial </a:t>
            </a:r>
            <a:r>
              <a:rPr lang="en-US" sz="2800" b="1">
                <a:solidFill>
                  <a:srgbClr val="00B050"/>
                </a:solidFill>
              </a:rPr>
              <a:t>Notebook below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0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b="1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146" name="Picture 2" descr="Image result for bulldog puppy english">
            <a:extLst>
              <a:ext uri="{FF2B5EF4-FFF2-40B4-BE49-F238E27FC236}">
                <a16:creationId xmlns:a16="http://schemas.microsoft.com/office/drawing/2014/main" id="{DE755B79-94EA-4005-91FD-BAA44C6D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06" y="1691322"/>
            <a:ext cx="3850401" cy="385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1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b="1" dirty="0"/>
              <a:t>Tensors</a:t>
            </a:r>
          </a:p>
          <a:p>
            <a:r>
              <a:rPr lang="en-US" b="1" dirty="0" err="1"/>
              <a:t>ConvNets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2" y="1028541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12" y="3638391"/>
            <a:ext cx="2741794" cy="2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1167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10092</TotalTime>
  <Words>3572</Words>
  <Application>Microsoft Office PowerPoint</Application>
  <PresentationFormat>Widescreen</PresentationFormat>
  <Paragraphs>629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Cambria Math</vt:lpstr>
      <vt:lpstr>Courier New</vt:lpstr>
      <vt:lpstr>Trebuchet MS</vt:lpstr>
      <vt:lpstr>Wingdings</vt:lpstr>
      <vt:lpstr>Berlin</vt:lpstr>
      <vt:lpstr>Python Modules for Data Analysis</vt:lpstr>
      <vt:lpstr>Popular Python Libraries for Data Science</vt:lpstr>
      <vt:lpstr>Popular Python Libraries for Data Science</vt:lpstr>
      <vt:lpstr>NumPy: “import numpy as np”</vt:lpstr>
      <vt:lpstr>NumPy Overview</vt:lpstr>
      <vt:lpstr>Arrays</vt:lpstr>
      <vt:lpstr>Arrays</vt:lpstr>
      <vt:lpstr>Arrays</vt:lpstr>
      <vt:lpstr>Arrays</vt:lpstr>
      <vt:lpstr>Numpy Arrays, Basic Properties</vt:lpstr>
      <vt:lpstr>Numpy Arrays, creation</vt:lpstr>
      <vt:lpstr>Numpy Arrays, creation</vt:lpstr>
      <vt:lpstr>Numpy  Arrays, creation</vt:lpstr>
      <vt:lpstr>Numpy  Arrays, creation</vt:lpstr>
      <vt:lpstr>Numpy  Arrays, creation</vt:lpstr>
      <vt:lpstr>Numpy Arrays, creation</vt:lpstr>
      <vt:lpstr>Numpy Arrays, creation</vt:lpstr>
      <vt:lpstr>Numpy Arrays, creation</vt:lpstr>
      <vt:lpstr>Numpy Arrays operations</vt:lpstr>
      <vt:lpstr>Numpy Shaping</vt:lpstr>
      <vt:lpstr>Numpy Transposition</vt:lpstr>
      <vt:lpstr>Numpy Image arrays</vt:lpstr>
      <vt:lpstr>Saving and Loading Images</vt:lpstr>
      <vt:lpstr>Numpy Mathematical operators</vt:lpstr>
      <vt:lpstr>Numpy Mathematical operators</vt:lpstr>
      <vt:lpstr>Mathematical operators</vt:lpstr>
      <vt:lpstr>Numpy Math: upcasting</vt:lpstr>
      <vt:lpstr>Numpy Math: universal functions</vt:lpstr>
      <vt:lpstr>Math, universal functions</vt:lpstr>
      <vt:lpstr>Numpy Indexing (see week 2 lecture)</vt:lpstr>
      <vt:lpstr>Numpy Slicing (see week 2 lecture)</vt:lpstr>
      <vt:lpstr>Numpy Axes !</vt:lpstr>
      <vt:lpstr>Numpy Broadcasting !</vt:lpstr>
      <vt:lpstr>Numpy Broadcasting example</vt:lpstr>
      <vt:lpstr>Numpy Broadcasting failures</vt:lpstr>
      <vt:lpstr>PowerPoint Presentation</vt:lpstr>
      <vt:lpstr>Pandas: “import pandas as np”</vt:lpstr>
      <vt:lpstr>Reading  data using pandas</vt:lpstr>
      <vt:lpstr>Exploring data frames in Pandas</vt:lpstr>
      <vt:lpstr>      Hands-on exercises</vt:lpstr>
      <vt:lpstr>Pandas: Data Frame data types</vt:lpstr>
      <vt:lpstr>Pandas: Data Frames attributes</vt:lpstr>
      <vt:lpstr>      Hands-on exercises with Salaries dataset</vt:lpstr>
      <vt:lpstr>Data Frames methods</vt:lpstr>
      <vt:lpstr>      Hands-on exercises with Salaries dataset</vt:lpstr>
      <vt:lpstr>Pandas: Selecting a column in a Data Frame</vt:lpstr>
      <vt:lpstr>      Hands-on exercises with Salaries dataset</vt:lpstr>
      <vt:lpstr>Pandas: Data Frames groupby method</vt:lpstr>
      <vt:lpstr>Pandas: Data Frames groupby method</vt:lpstr>
      <vt:lpstr>Pandas: Data Frames groupby method</vt:lpstr>
      <vt:lpstr>Pandas Data Frame: filtering</vt:lpstr>
      <vt:lpstr>Pandas Data Frames: Slicing</vt:lpstr>
      <vt:lpstr>Pandas Data Frames: Slicing</vt:lpstr>
      <vt:lpstr>Pandas Data Frames: Selecting rows</vt:lpstr>
      <vt:lpstr>Pandas Data Frames: method loc</vt:lpstr>
      <vt:lpstr>Pandas Data Frames: method iloc</vt:lpstr>
      <vt:lpstr>Pandas Data Frames: method iloc (summary)</vt:lpstr>
      <vt:lpstr>Pandas Data Frames: Sorting</vt:lpstr>
      <vt:lpstr>Pandas 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PowerPoint Presentation</vt:lpstr>
      <vt:lpstr>Scikit-Learn</vt:lpstr>
      <vt:lpstr>Matplotlib</vt:lpstr>
      <vt:lpstr>PowerPoint Presentation</vt:lpstr>
      <vt:lpstr>Graphics to explore the data</vt:lpstr>
      <vt:lpstr>Graphics</vt:lpstr>
      <vt:lpstr>Python Statistical Analysis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Muteba Mwamba, John</cp:lastModifiedBy>
  <cp:revision>123</cp:revision>
  <dcterms:created xsi:type="dcterms:W3CDTF">2017-08-29T17:00:17Z</dcterms:created>
  <dcterms:modified xsi:type="dcterms:W3CDTF">2024-03-01T16:48:09Z</dcterms:modified>
</cp:coreProperties>
</file>