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69" r:id="rId2"/>
    <p:sldMasterId id="2147483673" r:id="rId3"/>
    <p:sldMasterId id="2147483678" r:id="rId4"/>
  </p:sldMasterIdLst>
  <p:notesMasterIdLst>
    <p:notesMasterId r:id="rId46"/>
  </p:notesMasterIdLst>
  <p:handoutMasterIdLst>
    <p:handoutMasterId r:id="rId47"/>
  </p:handoutMasterIdLst>
  <p:sldIdLst>
    <p:sldId id="448" r:id="rId5"/>
    <p:sldId id="402" r:id="rId6"/>
    <p:sldId id="419" r:id="rId7"/>
    <p:sldId id="420" r:id="rId8"/>
    <p:sldId id="446" r:id="rId9"/>
    <p:sldId id="417" r:id="rId10"/>
    <p:sldId id="259" r:id="rId11"/>
    <p:sldId id="351" r:id="rId12"/>
    <p:sldId id="441" r:id="rId13"/>
    <p:sldId id="442" r:id="rId14"/>
    <p:sldId id="443" r:id="rId15"/>
    <p:sldId id="302" r:id="rId16"/>
    <p:sldId id="306" r:id="rId17"/>
    <p:sldId id="429" r:id="rId18"/>
    <p:sldId id="450" r:id="rId19"/>
    <p:sldId id="451" r:id="rId20"/>
    <p:sldId id="457" r:id="rId21"/>
    <p:sldId id="283" r:id="rId22"/>
    <p:sldId id="465" r:id="rId23"/>
    <p:sldId id="428" r:id="rId24"/>
    <p:sldId id="466" r:id="rId25"/>
    <p:sldId id="467" r:id="rId26"/>
    <p:sldId id="272" r:id="rId27"/>
    <p:sldId id="273" r:id="rId28"/>
    <p:sldId id="468" r:id="rId29"/>
    <p:sldId id="469" r:id="rId30"/>
    <p:sldId id="274" r:id="rId31"/>
    <p:sldId id="435" r:id="rId32"/>
    <p:sldId id="470" r:id="rId33"/>
    <p:sldId id="276" r:id="rId34"/>
    <p:sldId id="277" r:id="rId35"/>
    <p:sldId id="436" r:id="rId36"/>
    <p:sldId id="471" r:id="rId37"/>
    <p:sldId id="458" r:id="rId38"/>
    <p:sldId id="459" r:id="rId39"/>
    <p:sldId id="460" r:id="rId40"/>
    <p:sldId id="463" r:id="rId41"/>
    <p:sldId id="464" r:id="rId42"/>
    <p:sldId id="278" r:id="rId43"/>
    <p:sldId id="279" r:id="rId44"/>
    <p:sldId id="45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88D340A-C108-4EC0-895A-8FBE3D2AD105}">
          <p14:sldIdLst>
            <p14:sldId id="448"/>
            <p14:sldId id="402"/>
            <p14:sldId id="419"/>
            <p14:sldId id="420"/>
            <p14:sldId id="446"/>
            <p14:sldId id="417"/>
            <p14:sldId id="259"/>
            <p14:sldId id="351"/>
            <p14:sldId id="441"/>
            <p14:sldId id="442"/>
            <p14:sldId id="443"/>
            <p14:sldId id="302"/>
            <p14:sldId id="306"/>
            <p14:sldId id="429"/>
            <p14:sldId id="450"/>
            <p14:sldId id="451"/>
            <p14:sldId id="457"/>
            <p14:sldId id="283"/>
            <p14:sldId id="465"/>
            <p14:sldId id="428"/>
            <p14:sldId id="466"/>
            <p14:sldId id="467"/>
            <p14:sldId id="272"/>
            <p14:sldId id="273"/>
            <p14:sldId id="468"/>
            <p14:sldId id="469"/>
            <p14:sldId id="274"/>
            <p14:sldId id="435"/>
            <p14:sldId id="470"/>
            <p14:sldId id="276"/>
            <p14:sldId id="277"/>
            <p14:sldId id="436"/>
            <p14:sldId id="471"/>
            <p14:sldId id="458"/>
            <p14:sldId id="459"/>
            <p14:sldId id="460"/>
            <p14:sldId id="463"/>
            <p14:sldId id="464"/>
            <p14:sldId id="278"/>
            <p14:sldId id="279"/>
            <p14:sldId id="4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CC00"/>
    <a:srgbClr val="99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5" autoAdjust="0"/>
    <p:restoredTop sz="81059" autoAdjust="0"/>
  </p:normalViewPr>
  <p:slideViewPr>
    <p:cSldViewPr snapToGrid="0" snapToObjects="1">
      <p:cViewPr varScale="1">
        <p:scale>
          <a:sx n="90" d="100"/>
          <a:sy n="90" d="100"/>
        </p:scale>
        <p:origin x="217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86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3F594-6A45-4DCD-BAEF-02CFE42C016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EAE76-8AFB-4E44-BD70-ED806A59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1CF63-6211-47B7-BD1D-FD86C8A427C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AF61-B211-417D-A39A-733438EDA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B4BE-C445-4ED2-A45E-4695DB83EB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85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349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63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example: bank customer database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65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codes can be either in lower or upper cases. In this course we will use upper cases!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1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MySQL command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80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MySQL command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4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MySQL command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2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Field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– Indicates column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Type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– Specifies data type for the column (varchar for characters, int for numbers).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Null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– Indicates whether the column can remain with null values.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Key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– Displays the primary column.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Default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– Displays the column’s default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Extra</a:t>
            </a:r>
            <a:r>
              <a:rPr lang="en-US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 – Indicates additional information about the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86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Tables and questions in Assignment2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6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store in document format. Example of tweets (tweet handle, name, location,..)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3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B4BE-C445-4ED2-A45E-4695DB83EB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9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8359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as data engineer can connect to the Database via: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DBMS such as MySQL</a:t>
            </a:r>
          </a:p>
          <a:p>
            <a:pPr marL="228600" marR="0" lvl="0" indent="-228600" algn="l" rtl="0">
              <a:spcBef>
                <a:spcPts val="0"/>
              </a:spcBef>
              <a:buClr>
                <a:schemeClr val="dk1"/>
              </a:buClr>
              <a:buFont typeface="Arial"/>
              <a:buAutoNum type="arabicPeriod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 Python environment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613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/>
              <a:t>an account: https://profile.oracle.com/myprofile/account/create-account.jspx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EB4BE-C445-4ED2-A45E-4695DB83EB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Launching MySQL command prompt/line</a:t>
            </a:r>
          </a:p>
          <a:p>
            <a:r>
              <a:rPr lang="en-US" dirty="0"/>
              <a:t>During the installation process you will be required to set up a password, create an Oracle account! (MySQL is a Oracle product)</a:t>
            </a:r>
          </a:p>
          <a:p>
            <a:r>
              <a:rPr lang="en-US" dirty="0"/>
              <a:t>You have 1 minute to install MySQL on your computer!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2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addition to the MySQL command prompts, MySQL Workbench a graphical user interface (GUI) will automatically be installed on your computer if possible! Recently, it has become a stand alone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F61-B211-417D-A39A-733438EDA6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45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24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174596" y="1866049"/>
            <a:ext cx="6906321" cy="7359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996068" y="2799033"/>
            <a:ext cx="5263375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Arial Rounded MT Bold" panose="020F07040305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620884" y="4148408"/>
            <a:ext cx="4013742" cy="3715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i="0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620884" y="4519964"/>
            <a:ext cx="4013742" cy="434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59645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C61E-BBBE-4B04-A1BA-367E66568290}" type="slidenum">
              <a:rPr lang="en-US" smtClean="0"/>
              <a:pPr/>
              <a:t>‹#›</a:t>
            </a:fld>
            <a:r>
              <a:rPr lang="en-US"/>
              <a:t>/25</a:t>
            </a:r>
            <a:endParaRPr lang="en-US" dirty="0"/>
          </a:p>
        </p:txBody>
      </p:sp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EBB8F6E3-0EEA-451A-998B-D5FCF1F10C21}"/>
              </a:ext>
            </a:extLst>
          </p:cNvPr>
          <p:cNvSpPr/>
          <p:nvPr userDrawn="1"/>
        </p:nvSpPr>
        <p:spPr>
          <a:xfrm>
            <a:off x="152400" y="685800"/>
            <a:ext cx="8839200" cy="45719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4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4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1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5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3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3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60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94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3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7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362" y="1006149"/>
            <a:ext cx="7886700" cy="72939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20362" y="2021932"/>
            <a:ext cx="7886700" cy="365775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3538654" y="1665252"/>
            <a:ext cx="2230244" cy="74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3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33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38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2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9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497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1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839200" cy="639762"/>
          </a:xfrm>
        </p:spPr>
        <p:txBody>
          <a:bodyPr>
            <a:noAutofit/>
          </a:bodyPr>
          <a:lstStyle>
            <a:lvl1pPr algn="l">
              <a:defRPr sz="3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▪"/>
              <a:defRPr sz="2800"/>
            </a:lvl1pPr>
            <a:lvl2pPr marL="742950" indent="-285750">
              <a:buFont typeface="Arial" pitchFamily="34" charset="0"/>
              <a:buChar char="›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492875"/>
            <a:ext cx="2895600" cy="365125"/>
          </a:xfrm>
        </p:spPr>
        <p:txBody>
          <a:bodyPr/>
          <a:lstStyle/>
          <a:p>
            <a:pPr algn="r"/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875"/>
            <a:ext cx="609600" cy="365125"/>
          </a:xfrm>
        </p:spPr>
        <p:txBody>
          <a:bodyPr/>
          <a:lstStyle/>
          <a:p>
            <a:fld id="{D76BC61E-BBBE-4B04-A1BA-367E66568290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152400" y="685800"/>
            <a:ext cx="8839200" cy="45719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6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50081" y="583986"/>
            <a:ext cx="7836750" cy="1320937"/>
          </a:xfrm>
          <a:prstGeom prst="rect">
            <a:avLst/>
          </a:prstGeom>
          <a:noFill/>
          <a:ln>
            <a:noFill/>
          </a:ln>
        </p:spPr>
        <p:txBody>
          <a:bodyPr lIns="51425" tIns="51425" rIns="51425" bIns="5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40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207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47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926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21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4F7EC-898F-4297-8F40-4173BA31D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6038"/>
            <a:ext cx="8839200" cy="639762"/>
          </a:xfrm>
        </p:spPr>
        <p:txBody>
          <a:bodyPr>
            <a:noAutofit/>
          </a:bodyPr>
          <a:lstStyle>
            <a:lvl1pPr algn="l">
              <a:defRPr sz="3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11763"/>
          </a:xfrm>
        </p:spPr>
        <p:txBody>
          <a:bodyPr>
            <a:normAutofit/>
          </a:bodyPr>
          <a:lstStyle>
            <a:lvl1pPr marL="342900" indent="-342900">
              <a:buFont typeface="Arial" pitchFamily="34" charset="0"/>
              <a:buChar char="▪"/>
              <a:defRPr sz="2800"/>
            </a:lvl1pPr>
            <a:lvl2pPr marL="742950" indent="-285750">
              <a:buFont typeface="Arial" pitchFamily="34" charset="0"/>
              <a:buChar char="›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62600" y="6492875"/>
            <a:ext cx="2895600" cy="365125"/>
          </a:xfrm>
        </p:spPr>
        <p:txBody>
          <a:bodyPr/>
          <a:lstStyle/>
          <a:p>
            <a:pPr algn="r"/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8200" y="6492875"/>
            <a:ext cx="609600" cy="365125"/>
          </a:xfrm>
        </p:spPr>
        <p:txBody>
          <a:bodyPr/>
          <a:lstStyle/>
          <a:p>
            <a:fld id="{D76BC61E-BBBE-4B04-A1BA-367E66568290}" type="slidenum">
              <a:rPr lang="en-US" smtClean="0"/>
              <a:pPr/>
              <a:t>‹#›</a:t>
            </a:fld>
            <a:r>
              <a:rPr lang="en-US" dirty="0"/>
              <a:t>/25</a:t>
            </a:r>
          </a:p>
        </p:txBody>
      </p:sp>
      <p:sp>
        <p:nvSpPr>
          <p:cNvPr id="7" name="Snip Diagonal Corner Rectangle 6"/>
          <p:cNvSpPr/>
          <p:nvPr userDrawn="1"/>
        </p:nvSpPr>
        <p:spPr>
          <a:xfrm>
            <a:off x="152400" y="685800"/>
            <a:ext cx="8839200" cy="45719"/>
          </a:xfrm>
          <a:prstGeom prst="snip2Diag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5789C40-76AC-406D-A847-C041CD8F242A}" type="slidenum">
              <a:rPr lang="en-US" smtClean="0"/>
              <a:pPr/>
              <a:t>‹#›</a:t>
            </a:fld>
            <a:r>
              <a:rPr lang="en-US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5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df"/><Relationship Id="rId10" Type="http://schemas.openxmlformats.org/officeDocument/2006/relationships/image" Target="../media/image2.png"/><Relationship Id="rId9" Type="http://schemas.openxmlformats.org/officeDocument/2006/relationships/image" Target="../media/image4.pdf"/></Relationships>
</file>

<file path=ppt/slideMasters/_rels/slideMaster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.pdf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20" Type="http://schemas.openxmlformats.org/officeDocument/2006/relationships/image" Target="../media/image4.pdf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.pdf"/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1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1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1.pdf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image" Target="../media/image4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9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8397509" y="-3697"/>
            <a:ext cx="748239" cy="748239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0431"/>
            <a:ext cx="7886700" cy="72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5503"/>
            <a:ext cx="7886700" cy="462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4837" y="6486286"/>
            <a:ext cx="655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9C40-76AC-406D-A847-C041CD8F242A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1293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6" r:id="rId3"/>
    <p:sldLayoutId id="2147483677" r:id="rId4"/>
    <p:sldLayoutId id="2147483696" r:id="rId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8397509" y="-3697"/>
            <a:ext cx="748239" cy="74823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0431"/>
            <a:ext cx="7886700" cy="72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5503"/>
            <a:ext cx="7886700" cy="462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4837" y="6486286"/>
            <a:ext cx="6558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9C40-76AC-406D-A847-C041CD8F242A}" type="slidenum">
              <a:rPr lang="en-US" smtClean="0"/>
              <a:pPr/>
              <a:t>‹#›</a:t>
            </a:fld>
            <a:r>
              <a:rPr lang="en-US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907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7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J.W.Mwamba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B86F3-6D09-49AD-BE7C-3F759F358C0E}"/>
              </a:ext>
            </a:extLst>
          </p:cNvPr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EA17A3-E756-41E5-AAF2-AC5BFFCF047F}"/>
              </a:ext>
            </a:extLst>
          </p:cNvPr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Small Use Shield_GoldOnTrans.eps">
            <a:extLst>
              <a:ext uri="{FF2B5EF4-FFF2-40B4-BE49-F238E27FC236}">
                <a16:creationId xmlns:a16="http://schemas.microsoft.com/office/drawing/2014/main" id="{B1AA8D6E-655A-41D2-BCD5-BE64022A434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8397509" y="-3697"/>
            <a:ext cx="748239" cy="748239"/>
          </a:xfrm>
          <a:prstGeom prst="rect">
            <a:avLst/>
          </a:prstGeom>
        </p:spPr>
      </p:pic>
      <p:pic>
        <p:nvPicPr>
          <p:cNvPr id="11" name="Picture 10" descr="Formal_Viterbi_GoldOnCard_NoBG.eps">
            <a:extLst>
              <a:ext uri="{FF2B5EF4-FFF2-40B4-BE49-F238E27FC236}">
                <a16:creationId xmlns:a16="http://schemas.microsoft.com/office/drawing/2014/main" id="{BF82C34B-D511-4497-B56A-BE9113BA99BD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5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DE8-9431-4656-AAA0-F236491D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591"/>
            <a:ext cx="8839200" cy="639762"/>
          </a:xfrm>
        </p:spPr>
        <p:txBody>
          <a:bodyPr/>
          <a:lstStyle/>
          <a:p>
            <a:r>
              <a:rPr lang="en-US" dirty="0"/>
              <a:t>SESSION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EC26-4D25-48F2-8056-27E946FE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latin typeface="Candara" panose="020E0502030303020204" pitchFamily="34" charset="0"/>
              </a:rPr>
              <a:t>RELATIONAL (</a:t>
            </a:r>
            <a:r>
              <a:rPr lang="en-US" sz="4400" b="1" dirty="0">
                <a:solidFill>
                  <a:schemeClr val="accent1"/>
                </a:solidFill>
                <a:latin typeface="Candara" panose="020E0502030303020204" pitchFamily="34" charset="0"/>
              </a:rPr>
              <a:t>SQL</a:t>
            </a:r>
            <a:r>
              <a:rPr lang="en-US" sz="4400" b="1" dirty="0">
                <a:latin typeface="Candara" panose="020E0502030303020204" pitchFamily="34" charset="0"/>
              </a:rPr>
              <a:t>) VS NON-RELATIONAL (</a:t>
            </a:r>
            <a:r>
              <a:rPr lang="en-US" sz="4400" b="1" dirty="0">
                <a:solidFill>
                  <a:schemeClr val="accent5"/>
                </a:solidFill>
                <a:latin typeface="Candara" panose="020E0502030303020204" pitchFamily="34" charset="0"/>
              </a:rPr>
              <a:t>NoSQL</a:t>
            </a:r>
            <a:r>
              <a:rPr lang="en-US" sz="4400" b="1" dirty="0">
                <a:latin typeface="Candara" panose="020E0502030303020204" pitchFamily="34" charset="0"/>
              </a:rPr>
              <a:t>) DATABASE</a:t>
            </a:r>
          </a:p>
          <a:p>
            <a:pPr marL="0" indent="0" algn="ctr">
              <a:buNone/>
            </a:pPr>
            <a:r>
              <a:rPr lang="en-US" sz="4400" b="1" dirty="0">
                <a:latin typeface="Candara" panose="020E0502030303020204" pitchFamily="34" charset="0"/>
              </a:rPr>
              <a:t>Prof J.W. Muteba Mwamba</a:t>
            </a:r>
          </a:p>
          <a:p>
            <a:pPr marL="0" indent="0" algn="ctr">
              <a:buNone/>
            </a:pPr>
            <a:endParaRPr lang="en-US" sz="4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0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FFF0-93AC-4771-AA40-12C82038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b="1" dirty="0">
                <a:solidFill>
                  <a:srgbClr val="92D050"/>
                </a:solidFill>
              </a:rPr>
              <a:t>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4317-9707-4AB8-BCC5-9EC38DA05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onnected to MySQL">
            <a:extLst>
              <a:ext uri="{FF2B5EF4-FFF2-40B4-BE49-F238E27FC236}">
                <a16:creationId xmlns:a16="http://schemas.microsoft.com/office/drawing/2014/main" id="{792691C7-6399-4FC9-949A-EB7EBA77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2638"/>
            <a:ext cx="9144000" cy="4641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8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3B00-81F7-40C9-85C2-CFC1234B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b="0" i="0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</a:br>
            <a:br>
              <a:rPr lang="en-US" b="0" i="0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</a:br>
            <a:r>
              <a:rPr lang="en-US" b="1" i="0" dirty="0">
                <a:effectLst/>
                <a:latin typeface="Segoe UI" panose="020B0502040204020203" pitchFamily="34" charset="0"/>
              </a:rPr>
              <a:t>MySQL Server using </a:t>
            </a:r>
            <a:r>
              <a:rPr lang="en-US" b="1" i="0" dirty="0">
                <a:solidFill>
                  <a:srgbClr val="92D050"/>
                </a:solidFill>
                <a:effectLst/>
                <a:latin typeface="Segoe UI" panose="020B0502040204020203" pitchFamily="34" charset="0"/>
              </a:rPr>
              <a:t>Workbench</a:t>
            </a:r>
            <a:br>
              <a:rPr lang="en-US" b="0" i="0" dirty="0">
                <a:solidFill>
                  <a:srgbClr val="337AB7"/>
                </a:solidFill>
                <a:effectLst/>
                <a:latin typeface="Segoe UI" panose="020B0502040204020203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1A9C-C44C-4194-B691-313565B6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Install and Configure MySQL Workbench on Ubuntu 16.04 | Linode">
            <a:extLst>
              <a:ext uri="{FF2B5EF4-FFF2-40B4-BE49-F238E27FC236}">
                <a16:creationId xmlns:a16="http://schemas.microsoft.com/office/drawing/2014/main" id="{E9CF6F99-BFA2-4586-BECE-758FF8850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9144000" cy="617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6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1425" tIns="21425" rIns="21425" bIns="2142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43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Table Structure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1425" tIns="21425" rIns="21425" bIns="21425" rtlCol="0" anchor="t" anchorCtr="0">
            <a:noAutofit/>
          </a:bodyPr>
          <a:lstStyle/>
          <a:p>
            <a:pPr marL="558800" indent="-4572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</a:t>
            </a:r>
            <a:r>
              <a:rPr lang="en" sz="28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replicate reference data point</a:t>
            </a: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is unique</a:t>
            </a: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558800" indent="-4572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558800" indent="-457200">
              <a:spcBef>
                <a:spcPts val="6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special 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</a:t>
            </a:r>
            <a:r>
              <a:rPr lang="en" sz="28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 </a:t>
            </a:r>
            <a:r>
              <a:rPr lang="en" sz="28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 convention, this is called 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800" i="1" dirty="0">
                <a:solidFill>
                  <a:schemeClr val="bg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8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240"/>
            <a:ext cx="7828359" cy="32116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9" y="1971234"/>
            <a:ext cx="1202248" cy="144270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370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24" name="Rectangle 123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622" name="Picture 620" descr="Key on a blueprint for a house">
            <a:extLst>
              <a:ext uri="{FF2B5EF4-FFF2-40B4-BE49-F238E27FC236}">
                <a16:creationId xmlns:a16="http://schemas.microsoft.com/office/drawing/2014/main" id="{3B4B9A6F-9C6A-425A-F7F4-A581D66DFD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84" r="7250" b="-2"/>
          <a:stretch/>
        </p:blipFill>
        <p:spPr>
          <a:xfrm>
            <a:off x="3477006" y="10"/>
            <a:ext cx="5664611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6392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18" name="Shape 618"/>
          <p:cNvSpPr txBox="1">
            <a:spLocks noGrp="1"/>
          </p:cNvSpPr>
          <p:nvPr>
            <p:ph type="title" idx="4294967295"/>
          </p:nvPr>
        </p:nvSpPr>
        <p:spPr>
          <a:xfrm>
            <a:off x="510241" y="753228"/>
            <a:ext cx="2759271" cy="10809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2800">
                <a:sym typeface="Cabin"/>
              </a:rPr>
              <a:t>Three Kinds of Keys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3771900" cy="202738"/>
          </a:xfrm>
          <a:prstGeom prst="rect">
            <a:avLst/>
          </a:prstGeom>
        </p:spPr>
      </p:pic>
      <p:sp>
        <p:nvSpPr>
          <p:cNvPr id="619" name="Shape 619"/>
          <p:cNvSpPr txBox="1">
            <a:spLocks noGrp="1"/>
          </p:cNvSpPr>
          <p:nvPr>
            <p:ph idx="4294967295"/>
          </p:nvPr>
        </p:nvSpPr>
        <p:spPr>
          <a:xfrm>
            <a:off x="-2" y="1834166"/>
            <a:ext cx="3868617" cy="4101497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70C0"/>
                </a:solidFill>
                <a:sym typeface="Cabin"/>
              </a:rPr>
              <a:t>Primary key</a:t>
            </a:r>
            <a:r>
              <a:rPr lang="en-US" sz="2800" dirty="0">
                <a:sym typeface="Cabin"/>
              </a:rPr>
              <a:t> - generally an </a:t>
            </a:r>
            <a:r>
              <a:rPr lang="en-US" sz="2800" i="1" dirty="0">
                <a:solidFill>
                  <a:srgbClr val="FF9900"/>
                </a:solidFill>
                <a:sym typeface="Cabin"/>
              </a:rPr>
              <a:t>integer auto-increment field</a:t>
            </a:r>
          </a:p>
          <a:p>
            <a:pPr>
              <a:spcBef>
                <a:spcPts val="250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sym typeface="Cabin"/>
              </a:rPr>
              <a:t>Logical key - What the outside world uses for lookup</a:t>
            </a:r>
          </a:p>
          <a:p>
            <a:pPr>
              <a:spcBef>
                <a:spcPts val="2500"/>
              </a:spcBef>
              <a:spcAft>
                <a:spcPts val="600"/>
              </a:spcAft>
              <a:buClr>
                <a:schemeClr val="lt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00B050"/>
                </a:solidFill>
                <a:sym typeface="Cabin"/>
              </a:rPr>
              <a:t>Foreign key</a:t>
            </a:r>
            <a:r>
              <a:rPr lang="en-US" sz="2800" dirty="0">
                <a:sym typeface="Cabin"/>
              </a:rPr>
              <a:t> - generally an integer key pointing to </a:t>
            </a:r>
            <a:r>
              <a:rPr lang="en-US" sz="2800" i="1" dirty="0">
                <a:solidFill>
                  <a:srgbClr val="FF9900"/>
                </a:solidFill>
                <a:sym typeface="Cabin"/>
              </a:rPr>
              <a:t>a row in another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968267"/>
              </p:ext>
            </p:extLst>
          </p:nvPr>
        </p:nvGraphicFramePr>
        <p:xfrm>
          <a:off x="0" y="868680"/>
          <a:ext cx="9144000" cy="616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TINYINT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 (&lt;length&gt;)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SMALLINT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(&lt;</a:t>
                      </a:r>
                      <a:r>
                        <a:rPr lang="en-US" dirty="0" err="1"/>
                        <a:t>maxlength</a:t>
                      </a:r>
                      <a:r>
                        <a:rPr lang="en-US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MEDIUMINT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0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640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7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31" name="Picture 7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1032" name="Picture 7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033" name="Rectangle 7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34" name="Rectangle 8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035" name="Rectangle 82">
            <a:extLst>
              <a:ext uri="{FF2B5EF4-FFF2-40B4-BE49-F238E27FC236}">
                <a16:creationId xmlns:a16="http://schemas.microsoft.com/office/drawing/2014/main" id="{8F383800-5CEA-471E-91C6-604E9C8F9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84">
            <a:extLst>
              <a:ext uri="{FF2B5EF4-FFF2-40B4-BE49-F238E27FC236}">
                <a16:creationId xmlns:a16="http://schemas.microsoft.com/office/drawing/2014/main" id="{2077B291-934C-486F-A7DD-F7B7568B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sp>
        <p:nvSpPr>
          <p:cNvPr id="1037" name="Rectangle 86">
            <a:extLst>
              <a:ext uri="{FF2B5EF4-FFF2-40B4-BE49-F238E27FC236}">
                <a16:creationId xmlns:a16="http://schemas.microsoft.com/office/drawing/2014/main" id="{FE41C29D-0817-42AE-A275-5552F6926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57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88">
            <a:extLst>
              <a:ext uri="{FF2B5EF4-FFF2-40B4-BE49-F238E27FC236}">
                <a16:creationId xmlns:a16="http://schemas.microsoft.com/office/drawing/2014/main" id="{21AFE179-2F71-4019-9BED-8E72C0C0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6734003" cy="1660332"/>
          </a:xfrm>
          <a:prstGeom prst="rect">
            <a:avLst/>
          </a:prstGeom>
          <a:solidFill>
            <a:srgbClr val="0D0D0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86BC6-E3C8-4D53-8C05-8F686FEE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81" y="4710483"/>
            <a:ext cx="6100108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Examples: Database Model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2700" dirty="0">
                <a:solidFill>
                  <a:srgbClr val="FF9900"/>
                </a:solidFill>
              </a:rPr>
              <a:t>Example: Bank customer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874E-1372-4CFF-BB75-5983F3F8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8181" y="5650118"/>
            <a:ext cx="6100108" cy="40656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028" name="Picture 4" descr="Bank management system database model - Softbuilder">
            <a:extLst>
              <a:ext uri="{FF2B5EF4-FFF2-40B4-BE49-F238E27FC236}">
                <a16:creationId xmlns:a16="http://schemas.microsoft.com/office/drawing/2014/main" id="{61928CC5-19DD-4194-B4D0-19FC3435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631" y="128954"/>
            <a:ext cx="8557845" cy="409681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90">
            <a:extLst>
              <a:ext uri="{FF2B5EF4-FFF2-40B4-BE49-F238E27FC236}">
                <a16:creationId xmlns:a16="http://schemas.microsoft.com/office/drawing/2014/main" id="{333AFE41-7E9F-4E28-8263-5B498AA7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1725" y="4557357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40" name="Rectangle 92">
            <a:extLst>
              <a:ext uri="{FF2B5EF4-FFF2-40B4-BE49-F238E27FC236}">
                <a16:creationId xmlns:a16="http://schemas.microsoft.com/office/drawing/2014/main" id="{C553E99F-4FAF-422B-B3EA-84AF1AA0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9" y="6210130"/>
            <a:ext cx="6726064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214FAEF-3E6C-41BB-9945-719809A69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1725" y="6210130"/>
            <a:ext cx="2310214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0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2ED7B-EDF2-437B-8173-85EA43E4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88C65-5407-43D7-A0C4-F9D893543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Banking Database Schema | Database design, Data science, Words">
            <a:extLst>
              <a:ext uri="{FF2B5EF4-FFF2-40B4-BE49-F238E27FC236}">
                <a16:creationId xmlns:a16="http://schemas.microsoft.com/office/drawing/2014/main" id="{75D77B9E-FD7B-4080-B9D2-B0FA33D2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95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409B-4755-460E-8DA9-FF0FE1F6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Example2: Database Music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4CE7E-9401-4333-AC10-F5F83B7F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ddddd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C51AD7-7120-4B43-A311-14416BFCE59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3014663"/>
            <a:ext cx="2981325" cy="3843337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artists (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AUTO_INCREMENT,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varchar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(40)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, PRIMARY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),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UNIQUE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) );</a:t>
            </a: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08749E-BCDA-49CB-945C-5D10CDFA3D5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905126" y="3050688"/>
            <a:ext cx="3165475" cy="369728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albums (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AUTO_INCREMENT,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varchar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(40)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, artist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, PRIMARY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), FOREIGN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(artist)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REFERENCES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artists(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) );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613E57-6B2E-4787-A63C-CAEAE5A4274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34100" y="3008313"/>
            <a:ext cx="3009900" cy="3849687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TABLE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songs (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AUTO_INCREMENT,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varchar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(40)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, album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NOT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Cascadia Code"/>
              </a:rPr>
              <a:t>NULL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, PRIMARY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), FOREIGN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KEY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(album)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REFERENCES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 albums(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ascadia Code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scadia Code"/>
              </a:rPr>
              <a:t>) );</a:t>
            </a:r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475D96-3085-4327-ABEE-17754B055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1850"/>
            <a:ext cx="8978899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04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MySQL: Command prompt/Line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you start MySQL command prompt, you should see: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mysql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FF9900"/>
                </a:solidFill>
              </a:rPr>
              <a:t>NB: a line of codes ends with”;”</a:t>
            </a:r>
          </a:p>
          <a:p>
            <a:pPr>
              <a:buNone/>
            </a:pPr>
            <a:r>
              <a:rPr lang="en-US" sz="2800" dirty="0"/>
              <a:t>To end your </a:t>
            </a:r>
            <a:r>
              <a:rPr lang="en-US" sz="2800" dirty="0" err="1"/>
              <a:t>MySQL</a:t>
            </a:r>
            <a:r>
              <a:rPr lang="en-US" sz="2800" dirty="0"/>
              <a:t> session use the quit command</a:t>
            </a: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mysql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&gt;  </a:t>
            </a:r>
            <a:r>
              <a:rPr lang="en-US" sz="2800" dirty="0">
                <a:solidFill>
                  <a:srgbClr val="0070C0"/>
                </a:solidFill>
              </a:rPr>
              <a:t>quit;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MySQL: Command prompt/Line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28381-79AF-519E-CB81-54E29F380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685800"/>
            <a:ext cx="89916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2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Database systems store data and provide a means of accessing, updating, manipulating, and analyzing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Databases are stored in files on a file system, but they are arranged in a manner that allows for fast queries and updates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Database Management System (DBMS) is designed for programmers to communicate with the Database:</a:t>
            </a:r>
          </a:p>
        </p:txBody>
      </p:sp>
      <p:pic>
        <p:nvPicPr>
          <p:cNvPr id="1026" name="Picture 2" descr="Image result for database tabl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375" y="3017838"/>
            <a:ext cx="2852283" cy="285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37458" y="4092949"/>
            <a:ext cx="2452396" cy="1507510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lvl="1"/>
            <a:r>
              <a:rPr lang="en-US" dirty="0">
                <a:solidFill>
                  <a:schemeClr val="tx1"/>
                </a:solidFill>
              </a:rPr>
              <a:t>MySQL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PostgreSQL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Oracle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Microsoft SQL Server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IBM DB2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1077" y="4092949"/>
            <a:ext cx="2452396" cy="1507510"/>
          </a:xfrm>
          <a:prstGeom prst="roundRect">
            <a:avLst/>
          </a:prstGeom>
          <a:solidFill>
            <a:srgbClr val="FFCC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lvl="1"/>
            <a:r>
              <a:rPr lang="en-US" dirty="0">
                <a:solidFill>
                  <a:schemeClr val="tx1"/>
                </a:solidFill>
              </a:rPr>
              <a:t>MongoDB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Firebase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Apache </a:t>
            </a:r>
            <a:r>
              <a:rPr lang="en-US" dirty="0" err="1">
                <a:solidFill>
                  <a:schemeClr val="tx1"/>
                </a:solidFill>
              </a:rPr>
              <a:t>CouchDB</a:t>
            </a:r>
            <a:endParaRPr lang="en-US" dirty="0">
              <a:solidFill>
                <a:schemeClr val="tx1"/>
              </a:solidFill>
            </a:endParaRP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Apache Cassandra</a:t>
            </a:r>
          </a:p>
          <a:p>
            <a:pPr marL="112713" lvl="1"/>
            <a:r>
              <a:rPr lang="en-US" dirty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5193" y="3719724"/>
            <a:ext cx="229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 (SQL) DBMS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7589" y="3719724"/>
            <a:ext cx="3030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Non-Relational (NoSQL) DBMS</a:t>
            </a:r>
          </a:p>
        </p:txBody>
      </p:sp>
    </p:spTree>
    <p:extLst>
      <p:ext uri="{BB962C8B-B14F-4D97-AF65-F5344CB8AC3E}">
        <p14:creationId xmlns:p14="http://schemas.microsoft.com/office/powerpoint/2010/main" val="3509311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existing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 all available Databases:</a:t>
            </a:r>
          </a:p>
          <a:p>
            <a:r>
              <a:rPr lang="en-US" sz="2800" dirty="0" err="1">
                <a:solidFill>
                  <a:schemeClr val="bg2">
                    <a:lumMod val="10000"/>
                  </a:schemeClr>
                </a:solidFill>
              </a:rPr>
              <a:t>mysql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r>
              <a:rPr lang="en-US" sz="2800" dirty="0">
                <a:solidFill>
                  <a:srgbClr val="0070C0"/>
                </a:solidFill>
              </a:rPr>
              <a:t> SHOW databases;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80BEE-E989-1E33-2896-7C4FDF85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957754"/>
            <a:ext cx="8839200" cy="48542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FSAlbert"/>
              </a:rPr>
              <a:t>Creating a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SAlbert"/>
              </a:rPr>
              <a:t>use the SQL command ‘CREATE DATABASE &lt;name&gt;;’ ’. 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 </a:t>
            </a:r>
            <a:r>
              <a:rPr lang="en-US" dirty="0">
                <a:solidFill>
                  <a:schemeClr val="accent1"/>
                </a:solidFill>
              </a:rPr>
              <a:t>CREATE DATABASE mfe2023;</a:t>
            </a:r>
          </a:p>
        </p:txBody>
      </p:sp>
    </p:spTree>
    <p:extLst>
      <p:ext uri="{BB962C8B-B14F-4D97-AF65-F5344CB8AC3E}">
        <p14:creationId xmlns:p14="http://schemas.microsoft.com/office/powerpoint/2010/main" val="1005999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FSAlbert"/>
              </a:rPr>
              <a:t>Deleting a MySQL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SAlbert"/>
              </a:rPr>
              <a:t>To do delete a database you need the command ‘DROP DATABASE’.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FSAlbert"/>
              </a:rPr>
              <a:t>The syntax is similar to creating a database.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b="1" u="sng" dirty="0"/>
              <a:t>DROP DATABASE &lt;name&gt;;</a:t>
            </a:r>
            <a:endParaRPr lang="en-US" u="sng" dirty="0"/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FSAlbert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FSAlbert"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  <a:latin typeface="FSAlbert"/>
              </a:rPr>
              <a:t>&gt; </a:t>
            </a:r>
            <a:r>
              <a:rPr lang="en-US" b="0" i="0" dirty="0">
                <a:solidFill>
                  <a:schemeClr val="accent1"/>
                </a:solidFill>
                <a:effectLst/>
                <a:latin typeface="FSAlbert"/>
              </a:rPr>
              <a:t>DROP DATABASE mfe2023;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FSAlbert"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  <a:latin typeface="FSAlbert"/>
              </a:rPr>
              <a:t>&gt; </a:t>
            </a:r>
            <a:r>
              <a:rPr lang="en-US" b="0" i="0" dirty="0">
                <a:solidFill>
                  <a:schemeClr val="accent1"/>
                </a:solidFill>
                <a:effectLst/>
                <a:latin typeface="FSAlbert"/>
              </a:rPr>
              <a:t>SHOW DATABASES;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9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 table called “Books</a:t>
            </a:r>
            <a:r>
              <a:rPr lang="en-US" b="0" dirty="0">
                <a:highlight>
                  <a:srgbClr val="FFFF00"/>
                </a:highlight>
              </a:rPr>
              <a:t>0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ym typeface="Wingdings" panose="05000000000000000000" pitchFamily="2" charset="2"/>
              </a:rPr>
              <a:t>Let us create the following normalized tables:</a:t>
            </a:r>
            <a:endParaRPr lang="en-US" dirty="0"/>
          </a:p>
          <a:p>
            <a:r>
              <a:rPr lang="en-US" dirty="0"/>
              <a:t>“Books”</a:t>
            </a:r>
          </a:p>
          <a:p>
            <a:r>
              <a:rPr lang="en-US" dirty="0"/>
              <a:t>“Authors”</a:t>
            </a:r>
          </a:p>
          <a:p>
            <a:r>
              <a:rPr lang="en-US" dirty="0"/>
              <a:t>“</a:t>
            </a:r>
            <a:r>
              <a:rPr lang="en-US" dirty="0" err="1"/>
              <a:t>AuthorBook</a:t>
            </a:r>
            <a:r>
              <a:rPr lang="en-US" dirty="0"/>
              <a:t>”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CREATE DATABASE mfe2024;</a:t>
            </a:r>
            <a:endParaRPr lang="en-US" dirty="0"/>
          </a:p>
          <a:p>
            <a:r>
              <a:rPr lang="en-US" sz="2800" dirty="0" err="1"/>
              <a:t>mysql</a:t>
            </a:r>
            <a:r>
              <a:rPr lang="en-US" sz="2800" dirty="0"/>
              <a:t>&gt;</a:t>
            </a:r>
            <a:r>
              <a:rPr lang="en-US" sz="2800" dirty="0">
                <a:solidFill>
                  <a:schemeClr val="accent1"/>
                </a:solidFill>
              </a:rPr>
              <a:t> USE mfe2024;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rgbClr val="0070C0"/>
                </a:solidFill>
              </a:rPr>
              <a:t>CREATE TABLE Books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BookID</a:t>
            </a:r>
            <a:r>
              <a:rPr lang="en-US" dirty="0">
                <a:solidFill>
                  <a:srgbClr val="0070C0"/>
                </a:solidFill>
              </a:rPr>
              <a:t> SMALLINT NOT NULL PRIMARY </a:t>
            </a:r>
            <a:r>
              <a:rPr lang="en-US" dirty="0" err="1">
                <a:solidFill>
                  <a:srgbClr val="0070C0"/>
                </a:solidFill>
              </a:rPr>
              <a:t>KEY,BookTitle</a:t>
            </a:r>
            <a:r>
              <a:rPr lang="en-US" dirty="0">
                <a:solidFill>
                  <a:srgbClr val="0070C0"/>
                </a:solidFill>
              </a:rPr>
              <a:t> VARCHAR(60) NOT </a:t>
            </a:r>
            <a:r>
              <a:rPr lang="en-US" dirty="0" err="1">
                <a:solidFill>
                  <a:srgbClr val="0070C0"/>
                </a:solidFill>
              </a:rPr>
              <a:t>NULL,Copyright</a:t>
            </a:r>
            <a:r>
              <a:rPr lang="en-US" dirty="0">
                <a:solidFill>
                  <a:srgbClr val="0070C0"/>
                </a:solidFill>
              </a:rPr>
              <a:t> YEAR NOT NULL);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Verify that the table is created in the database:</a:t>
            </a:r>
          </a:p>
          <a:p>
            <a:pPr>
              <a:buNone/>
            </a:pPr>
            <a:r>
              <a:rPr lang="en-US" dirty="0" err="1">
                <a:solidFill>
                  <a:schemeClr val="accent2"/>
                </a:solidFill>
              </a:rPr>
              <a:t>mysql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>
                <a:solidFill>
                  <a:srgbClr val="0070C0"/>
                </a:solidFill>
              </a:rPr>
              <a:t> DESCRIBE Books0;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Books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: </a:t>
            </a:r>
            <a:r>
              <a:rPr lang="en-US" sz="3600" dirty="0" err="1">
                <a:solidFill>
                  <a:schemeClr val="bg2">
                    <a:lumMod val="10000"/>
                  </a:schemeClr>
                </a:solidFill>
              </a:rPr>
              <a:t>mysql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 (12786, 'Letters to a Young Poet', 1934);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VALUES(13331, 'Winesburg, Ohio', 1919);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VALUES(14356, 'Hell\'s Angels', 1966);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VALUES(15729, 'Black Elk Speaks', 1932);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VALUES(16284, '</a:t>
            </a:r>
            <a:r>
              <a:rPr lang="en-US" dirty="0" err="1">
                <a:solidFill>
                  <a:schemeClr val="accent1"/>
                </a:solidFill>
              </a:rPr>
              <a:t>Noncomformity</a:t>
            </a:r>
            <a:r>
              <a:rPr lang="en-US" dirty="0">
                <a:solidFill>
                  <a:schemeClr val="accent1"/>
                </a:solidFill>
              </a:rPr>
              <a:t>', 1996);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VALUES(17695, 'A Confederacy of Dunces', 1980);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VALUES(19264, 'Postcards', 1992);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VALUES(19354, 'The Shipping News', 1993);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ALTERNATIVE CODE: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INSERT INTO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 </a:t>
            </a:r>
            <a:r>
              <a:rPr lang="en-US" dirty="0">
                <a:solidFill>
                  <a:schemeClr val="accent1"/>
                </a:solidFill>
              </a:rPr>
              <a:t>VALUES (12786, 'Letters to a Young Poet', 1934),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(13331, 'Winesburg, Ohio', 1919),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(14356, 'Hell\'s Angels', 1966),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 (15729, 'Black Elk Speaks', 1932),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(16284, '</a:t>
            </a:r>
            <a:r>
              <a:rPr lang="en-US" dirty="0" err="1">
                <a:solidFill>
                  <a:schemeClr val="accent1"/>
                </a:solidFill>
              </a:rPr>
              <a:t>Noncomformity</a:t>
            </a:r>
            <a:r>
              <a:rPr lang="en-US" dirty="0">
                <a:solidFill>
                  <a:schemeClr val="accent1"/>
                </a:solidFill>
              </a:rPr>
              <a:t>', 1996),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(17695, 'A Confederacy of Dunces', 1980),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 (19264, 'Postcards', 1992),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 (19354, 'The Shipping News', 1993);</a:t>
            </a:r>
          </a:p>
        </p:txBody>
      </p:sp>
    </p:spTree>
    <p:extLst>
      <p:ext uri="{BB962C8B-B14F-4D97-AF65-F5344CB8AC3E}">
        <p14:creationId xmlns:p14="http://schemas.microsoft.com/office/powerpoint/2010/main" val="1132474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the Table: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chemeClr val="accent2"/>
                </a:solidFill>
              </a:rPr>
              <a:t>mysql</a:t>
            </a:r>
            <a:r>
              <a:rPr lang="en-US" dirty="0">
                <a:solidFill>
                  <a:schemeClr val="accent2"/>
                </a:solidFill>
              </a:rPr>
              <a:t>&gt; </a:t>
            </a:r>
            <a:r>
              <a:rPr lang="en-US" dirty="0">
                <a:solidFill>
                  <a:schemeClr val="accent1"/>
                </a:solidFill>
              </a:rPr>
              <a:t>SELECT * FROM Books0;</a:t>
            </a:r>
          </a:p>
        </p:txBody>
      </p:sp>
    </p:spTree>
    <p:extLst>
      <p:ext uri="{BB962C8B-B14F-4D97-AF65-F5344CB8AC3E}">
        <p14:creationId xmlns:p14="http://schemas.microsoft.com/office/powerpoint/2010/main" val="35216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2</a:t>
            </a:r>
            <a:r>
              <a:rPr lang="en-US" baseline="30000" dirty="0"/>
              <a:t>nd</a:t>
            </a:r>
            <a:r>
              <a:rPr lang="en-US" dirty="0"/>
              <a:t> Table: “Authors”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CREATE TABLE Authors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AuthID</a:t>
            </a:r>
            <a:r>
              <a:rPr lang="en-US" dirty="0">
                <a:solidFill>
                  <a:schemeClr val="accent1"/>
                </a:solidFill>
              </a:rPr>
              <a:t> SMALLINT NOT NULL PRIMARY KEY,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AuthFN</a:t>
            </a:r>
            <a:r>
              <a:rPr lang="en-US" dirty="0">
                <a:solidFill>
                  <a:schemeClr val="accent1"/>
                </a:solidFill>
              </a:rPr>
              <a:t> VARCHAR(20),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AuthMN</a:t>
            </a:r>
            <a:r>
              <a:rPr lang="en-US" dirty="0">
                <a:solidFill>
                  <a:schemeClr val="accent1"/>
                </a:solidFill>
              </a:rPr>
              <a:t> VARCHAR(20),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AuthLN</a:t>
            </a:r>
            <a:r>
              <a:rPr lang="en-US" dirty="0">
                <a:solidFill>
                  <a:schemeClr val="accent1"/>
                </a:solidFill>
              </a:rPr>
              <a:t> VARCHAR(20)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</a:rPr>
              <a:t>Visualise</a:t>
            </a:r>
            <a:r>
              <a:rPr lang="en-US" dirty="0">
                <a:solidFill>
                  <a:srgbClr val="000000"/>
                </a:solidFill>
              </a:rPr>
              <a:t> the columns</a:t>
            </a:r>
          </a:p>
          <a:p>
            <a:pPr>
              <a:buNone/>
            </a:pPr>
            <a:r>
              <a:rPr lang="en-US" dirty="0" err="1">
                <a:solidFill>
                  <a:schemeClr val="accent2"/>
                </a:solidFill>
              </a:rPr>
              <a:t>mysql</a:t>
            </a:r>
            <a:r>
              <a:rPr lang="en-US" dirty="0">
                <a:solidFill>
                  <a:schemeClr val="accent2"/>
                </a:solidFill>
              </a:rPr>
              <a:t>&gt; </a:t>
            </a:r>
            <a:r>
              <a:rPr lang="en-US" dirty="0">
                <a:solidFill>
                  <a:schemeClr val="accent1"/>
                </a:solidFill>
              </a:rPr>
              <a:t>DESCRIBE Authors;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INSERT INTO Authors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VALUES (1006, 'Hunter', 'S.', 'Thompson'),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(1007, 'Joyce', 'Carol', 'Oates'),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(1008, 'Black', NULL, 'Elk'),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(1009, 'Rainer', 'Maria', 'Rilke'),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(1010, 'John', 'Kennedy', 'Toole'),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(1011, 'John', 'G.', '</a:t>
            </a:r>
            <a:r>
              <a:rPr lang="en-US" dirty="0" err="1">
                <a:solidFill>
                  <a:schemeClr val="accent1"/>
                </a:solidFill>
              </a:rPr>
              <a:t>Neihardt</a:t>
            </a:r>
            <a:r>
              <a:rPr lang="en-US" dirty="0">
                <a:solidFill>
                  <a:schemeClr val="accent1"/>
                </a:solidFill>
              </a:rPr>
              <a:t>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(1012, 'Annie', NULL, '</a:t>
            </a:r>
            <a:r>
              <a:rPr lang="en-US" dirty="0" err="1">
                <a:solidFill>
                  <a:schemeClr val="accent1"/>
                </a:solidFill>
              </a:rPr>
              <a:t>Proulx</a:t>
            </a:r>
            <a:r>
              <a:rPr lang="en-US" dirty="0">
                <a:solidFill>
                  <a:schemeClr val="accent1"/>
                </a:solidFill>
              </a:rPr>
              <a:t>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(1013, 'Alan', NULL, 'Watts'),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(1014, 'Nelson', NULL, 'Algren');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VISUALISE THE TABLE: “Authors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err="1"/>
              <a:t>mysql</a:t>
            </a:r>
            <a:r>
              <a:rPr lang="en-US" b="1" dirty="0"/>
              <a:t>&gt; </a:t>
            </a:r>
            <a:r>
              <a:rPr lang="en-US" dirty="0">
                <a:solidFill>
                  <a:schemeClr val="accent1"/>
                </a:solidFill>
              </a:rPr>
              <a:t>SELECT * FROM Authors;</a:t>
            </a:r>
          </a:p>
        </p:txBody>
      </p:sp>
    </p:spTree>
    <p:extLst>
      <p:ext uri="{BB962C8B-B14F-4D97-AF65-F5344CB8AC3E}">
        <p14:creationId xmlns:p14="http://schemas.microsoft.com/office/powerpoint/2010/main" val="190026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EE8B-0AE5-4648-A0FC-3F3B0D40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 Non-Relational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B94F2-BC2D-4B47-9C8F-DD3F0DD1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elational model vs Document model | by Federico Mete | Analytics Vidhya |  Medium">
            <a:extLst>
              <a:ext uri="{FF2B5EF4-FFF2-40B4-BE49-F238E27FC236}">
                <a16:creationId xmlns:a16="http://schemas.microsoft.com/office/drawing/2014/main" id="{3B16278D-45B0-4D47-BE29-739ED3CA2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1838"/>
            <a:ext cx="9144000" cy="6080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432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3</a:t>
            </a:r>
            <a:r>
              <a:rPr lang="en-US" baseline="30000" dirty="0"/>
              <a:t>rd</a:t>
            </a:r>
            <a:r>
              <a:rPr lang="en-US" dirty="0"/>
              <a:t> Table: “</a:t>
            </a:r>
            <a:r>
              <a:rPr lang="en-US" dirty="0" err="1"/>
              <a:t>AuthorBook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CREATE TABLE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(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AuthID</a:t>
            </a:r>
            <a:r>
              <a:rPr lang="en-US" dirty="0">
                <a:solidFill>
                  <a:schemeClr val="accent1"/>
                </a:solidFill>
              </a:rPr>
              <a:t> SMALLINT NOT NULL,</a:t>
            </a:r>
          </a:p>
          <a:p>
            <a:pPr>
              <a:buNone/>
            </a:pPr>
            <a:r>
              <a:rPr lang="en-US" dirty="0" err="1">
                <a:solidFill>
                  <a:schemeClr val="accent1"/>
                </a:solidFill>
              </a:rPr>
              <a:t>BookID</a:t>
            </a:r>
            <a:r>
              <a:rPr lang="en-US" dirty="0">
                <a:solidFill>
                  <a:schemeClr val="accent1"/>
                </a:solidFill>
              </a:rPr>
              <a:t> SMALLINT NOT NULL,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PRIMARY KEY (</a:t>
            </a:r>
            <a:r>
              <a:rPr lang="en-US" dirty="0" err="1">
                <a:solidFill>
                  <a:schemeClr val="accent1"/>
                </a:solidFill>
              </a:rPr>
              <a:t>AuthID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BookID</a:t>
            </a:r>
            <a:r>
              <a:rPr lang="en-US" dirty="0">
                <a:solidFill>
                  <a:schemeClr val="accent1"/>
                </a:solidFill>
              </a:rPr>
              <a:t>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FOREIGN KEY (</a:t>
            </a:r>
            <a:r>
              <a:rPr lang="en-US" dirty="0" err="1">
                <a:solidFill>
                  <a:schemeClr val="accent1"/>
                </a:solidFill>
              </a:rPr>
              <a:t>AuthID</a:t>
            </a:r>
            <a:r>
              <a:rPr lang="en-US" dirty="0">
                <a:solidFill>
                  <a:schemeClr val="accent1"/>
                </a:solidFill>
              </a:rPr>
              <a:t>) REFERENCES Authors (</a:t>
            </a:r>
            <a:r>
              <a:rPr lang="en-US" dirty="0" err="1">
                <a:solidFill>
                  <a:schemeClr val="accent1"/>
                </a:solidFill>
              </a:rPr>
              <a:t>AuthID</a:t>
            </a:r>
            <a:r>
              <a:rPr lang="en-US" dirty="0">
                <a:solidFill>
                  <a:schemeClr val="accent1"/>
                </a:solidFill>
              </a:rPr>
              <a:t>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FOREIGN KEY (</a:t>
            </a:r>
            <a:r>
              <a:rPr lang="en-US" dirty="0" err="1">
                <a:solidFill>
                  <a:schemeClr val="accent1"/>
                </a:solidFill>
              </a:rPr>
              <a:t>BookID</a:t>
            </a:r>
            <a:r>
              <a:rPr lang="en-US" dirty="0">
                <a:solidFill>
                  <a:schemeClr val="accent1"/>
                </a:solidFill>
              </a:rPr>
              <a:t>) REFERENCES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Books0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BookID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</a:rPr>
              <a:t>Visualise</a:t>
            </a:r>
            <a:r>
              <a:rPr lang="en-US" dirty="0">
                <a:solidFill>
                  <a:srgbClr val="000000"/>
                </a:solidFill>
              </a:rPr>
              <a:t> Columns: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>
                <a:solidFill>
                  <a:schemeClr val="accent1"/>
                </a:solidFill>
              </a:rPr>
              <a:t>DESCRIBE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 into </a:t>
            </a:r>
            <a:r>
              <a:rPr lang="en-US" dirty="0" err="1"/>
              <a:t>AuthorBook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INSERT INTO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VALUES (1006, 14356), (1008, 15729),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      (1009, 12786), (1010, 17695),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      (1011, 15729), (1012, 19264), 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               (1012, 19354), (1014, 16284);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8465-3993-4DFE-A944-31177BBB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“</a:t>
            </a:r>
            <a:r>
              <a:rPr lang="en-US" dirty="0" err="1"/>
              <a:t>AuthorBook</a:t>
            </a:r>
            <a:r>
              <a:rPr lang="en-US" dirty="0"/>
              <a:t>”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96B7-72F1-46A0-94B1-F8BA99BE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dirty="0">
                <a:solidFill>
                  <a:schemeClr val="accent1"/>
                </a:solidFill>
              </a:rPr>
              <a:t>SELECT * FROM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2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8465-3993-4DFE-A944-31177BBB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96B7-72F1-46A0-94B1-F8BA99BE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Creating a database: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 </a:t>
            </a:r>
            <a:r>
              <a:rPr lang="en-US" dirty="0">
                <a:solidFill>
                  <a:schemeClr val="accent1"/>
                </a:solidFill>
              </a:rPr>
              <a:t>CREATE DATABASE mfe2024;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First identify all Databases you have: 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&gt;</a:t>
            </a:r>
            <a:r>
              <a:rPr lang="en-US" sz="2800" dirty="0">
                <a:solidFill>
                  <a:srgbClr val="0070C0"/>
                </a:solidFill>
              </a:rPr>
              <a:t>SHOW databases;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Secondly, choose a specific database: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err="1"/>
              <a:t>mysql</a:t>
            </a:r>
            <a:r>
              <a:rPr lang="en-US" sz="2800" dirty="0"/>
              <a:t>&gt; </a:t>
            </a:r>
            <a:r>
              <a:rPr lang="en-US" sz="2800" dirty="0">
                <a:solidFill>
                  <a:schemeClr val="accent1"/>
                </a:solidFill>
              </a:rPr>
              <a:t>USE mfe2024;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Third: from the selected database, identify all its tables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1"/>
                </a:solidFill>
              </a:rPr>
              <a:t>CREATE TABLE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 (…)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 err="1"/>
              <a:t>mysql</a:t>
            </a:r>
            <a:r>
              <a:rPr lang="en-US" sz="2800" dirty="0"/>
              <a:t>&gt;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CA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Google Sans"/>
              </a:rPr>
              <a:t>SHOW TABLES;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chemeClr val="accent2"/>
                </a:solidFill>
                <a:latin typeface="Google Sans"/>
              </a:rPr>
              <a:t>Display the contents of the Table: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&gt;</a:t>
            </a:r>
            <a:r>
              <a:rPr lang="en-US" dirty="0">
                <a:solidFill>
                  <a:schemeClr val="accent1"/>
                </a:solidFill>
              </a:rPr>
              <a:t> DESCRIBE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r>
              <a:rPr lang="en-US" sz="2800" dirty="0" err="1"/>
              <a:t>mysql</a:t>
            </a:r>
            <a:r>
              <a:rPr lang="en-US" sz="2800" dirty="0"/>
              <a:t>&gt; SELECT * FROM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32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233B-7524-437B-B2F5-5AA84D43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JOIN clause !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FB6F-F9E2-4738-B70E-DE91B05FF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SQL </a:t>
            </a:r>
            <a:r>
              <a:rPr lang="en-US" b="1" i="1" dirty="0">
                <a:solidFill>
                  <a:srgbClr val="FF99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clause is used to combine rows from two or more tables, based on a common field between them.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common type of join is: </a:t>
            </a: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b="1" i="1" dirty="0">
                <a:solidFill>
                  <a:srgbClr val="FF99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(simple join)</a:t>
            </a:r>
            <a:r>
              <a:rPr lang="en-US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 SQL INNER JOIN return all rows from multiple tables where the join condition is met.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8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ED09-FB49-4BC4-B93B-9BA1C7B4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“JOIN” INNER JOIN SYNTAX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B04A-35DA-4E0F-8F6F-88403806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/>
              <a:t>mysql</a:t>
            </a:r>
            <a:r>
              <a:rPr lang="en-US" sz="1800" dirty="0"/>
              <a:t>&gt;  </a:t>
            </a: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table1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INNER JOIN table2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ON table1.column_name=table2.column_name;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OR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/>
              <a:t>mysql</a:t>
            </a:r>
            <a:r>
              <a:rPr lang="en-US" sz="2000" dirty="0"/>
              <a:t>&gt; </a:t>
            </a: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FROM table1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JOIN table2</a:t>
            </a:r>
            <a:endParaRPr lang="en-US" sz="20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ON table1.column_name=table2.column_name;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1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2E58-1870-45B0-9788-EDE0C7E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CAB4-0B9C-4C36-87EC-B6ECB803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Joinning</a:t>
            </a:r>
            <a:r>
              <a:rPr lang="en-US" dirty="0"/>
              <a:t> </a:t>
            </a:r>
            <a:r>
              <a:rPr lang="en-US" b="1" dirty="0"/>
              <a:t>Books</a:t>
            </a:r>
            <a:r>
              <a:rPr lang="en-US" dirty="0"/>
              <a:t> and </a:t>
            </a:r>
            <a:r>
              <a:rPr lang="en-US" b="1" dirty="0" err="1"/>
              <a:t>AuthorBook</a:t>
            </a:r>
            <a:r>
              <a:rPr lang="en-US" dirty="0"/>
              <a:t> tables on similar column=‘</a:t>
            </a:r>
            <a:r>
              <a:rPr lang="en-US" dirty="0" err="1"/>
              <a:t>BookID</a:t>
            </a:r>
            <a:r>
              <a:rPr lang="en-US" dirty="0"/>
              <a:t>’</a:t>
            </a:r>
          </a:p>
          <a:p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>
                <a:solidFill>
                  <a:schemeClr val="accent1"/>
                </a:solidFill>
              </a:rPr>
              <a:t>SELECT * FROM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Books0</a:t>
            </a:r>
            <a:r>
              <a:rPr lang="en-US" dirty="0">
                <a:solidFill>
                  <a:schemeClr val="accent1"/>
                </a:solidFill>
              </a:rPr>
              <a:t> JOIN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 ON Books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.BookID=</a:t>
            </a:r>
            <a:r>
              <a:rPr lang="en-US" dirty="0" err="1">
                <a:solidFill>
                  <a:schemeClr val="accent1"/>
                </a:solidFill>
              </a:rPr>
              <a:t>AuthorBook.BookID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Joinning</a:t>
            </a:r>
            <a:r>
              <a:rPr lang="en-US" dirty="0"/>
              <a:t> all 3 tables: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US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Books0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INNER JOIN </a:t>
            </a:r>
            <a:r>
              <a:rPr lang="en-US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AuthorBook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Books</a:t>
            </a:r>
            <a:r>
              <a:rPr lang="en-US" dirty="0">
                <a:solidFill>
                  <a:schemeClr val="accent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.BookID=</a:t>
            </a:r>
            <a:r>
              <a:rPr lang="en-US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AuthorBook.BookID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INNER JOIN Authors ON </a:t>
            </a:r>
            <a:r>
              <a:rPr lang="en-US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Authors.AuthID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AuthorBook.AuthID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5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2E58-1870-45B0-9788-EDE0C7E9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CAB4-0B9C-4C36-87EC-B6ECB803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Joinning</a:t>
            </a:r>
            <a:r>
              <a:rPr lang="en-US" dirty="0"/>
              <a:t> </a:t>
            </a:r>
            <a:r>
              <a:rPr lang="en-US" b="1" dirty="0"/>
              <a:t>Books</a:t>
            </a:r>
            <a:r>
              <a:rPr lang="en-US" dirty="0"/>
              <a:t>, </a:t>
            </a:r>
            <a:r>
              <a:rPr lang="en-US" b="1" dirty="0"/>
              <a:t>Authors</a:t>
            </a:r>
            <a:r>
              <a:rPr lang="en-US" dirty="0"/>
              <a:t>, and </a:t>
            </a:r>
            <a:r>
              <a:rPr lang="en-US" b="1" dirty="0" err="1"/>
              <a:t>AuthorBook</a:t>
            </a:r>
            <a:r>
              <a:rPr lang="en-US" b="1" dirty="0"/>
              <a:t> </a:t>
            </a:r>
            <a:r>
              <a:rPr lang="en-US" dirty="0"/>
              <a:t>tables at once on identical columns, then order by book title: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>
                <a:solidFill>
                  <a:schemeClr val="accent1"/>
                </a:solidFill>
              </a:rPr>
              <a:t>SELECT * FROM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Books0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, Authors WHERE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Books0</a:t>
            </a:r>
            <a:r>
              <a:rPr lang="en-US" dirty="0">
                <a:solidFill>
                  <a:schemeClr val="accent1"/>
                </a:solidFill>
              </a:rPr>
              <a:t>.BookID=</a:t>
            </a:r>
            <a:r>
              <a:rPr lang="en-US" dirty="0" err="1">
                <a:solidFill>
                  <a:schemeClr val="accent1"/>
                </a:solidFill>
              </a:rPr>
              <a:t>AuthorBook.BookID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 err="1">
                <a:solidFill>
                  <a:schemeClr val="accent1"/>
                </a:solidFill>
              </a:rPr>
              <a:t>AuthorBook.AuthID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 err="1">
                <a:solidFill>
                  <a:schemeClr val="accent1"/>
                </a:solidFill>
              </a:rPr>
              <a:t>Authors.AuthID</a:t>
            </a:r>
            <a:r>
              <a:rPr lang="en-US" dirty="0">
                <a:solidFill>
                  <a:schemeClr val="accent1"/>
                </a:solidFill>
              </a:rPr>
              <a:t> ORDER BY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</a:rPr>
              <a:t>Books0</a:t>
            </a:r>
            <a:r>
              <a:rPr lang="en-US" dirty="0">
                <a:solidFill>
                  <a:schemeClr val="accent1"/>
                </a:solidFill>
              </a:rPr>
              <a:t>.BookTitle;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345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Basic “Join” All Columns for selected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Joining all columns from the 3 tables at once:</a:t>
            </a:r>
          </a:p>
          <a:p>
            <a:pPr>
              <a:buNone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</a:t>
            </a:r>
            <a:r>
              <a:rPr lang="en-US" sz="2400" dirty="0">
                <a:solidFill>
                  <a:schemeClr val="accent1"/>
                </a:solidFill>
                <a:highlight>
                  <a:srgbClr val="FFFF00"/>
                </a:highlight>
              </a:rPr>
              <a:t>Books0</a:t>
            </a: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AuthorBook</a:t>
            </a: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Authors;</a:t>
            </a: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7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Join 1: on selected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BookTitle</a:t>
            </a:r>
            <a:r>
              <a:rPr lang="en-US" dirty="0">
                <a:solidFill>
                  <a:schemeClr val="accent1"/>
                </a:solidFill>
              </a:rPr>
              <a:t>, Copyright, </a:t>
            </a:r>
            <a:r>
              <a:rPr lang="en-US" dirty="0" err="1">
                <a:solidFill>
                  <a:schemeClr val="accent1"/>
                </a:solidFill>
              </a:rPr>
              <a:t>Authors.AuthID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FROM Books0,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, Authors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 err="1">
                <a:solidFill>
                  <a:schemeClr val="accent1"/>
                </a:solidFill>
              </a:rPr>
              <a:t>BookTitle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7DB3-511F-4359-9EF2-AE514DB8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Non-Relational Database: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628BB-AE8B-479C-838E-D3634B21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 </a:t>
            </a:r>
            <a:r>
              <a:rPr lang="en-US" sz="2400" b="1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NoSQL</a:t>
            </a:r>
            <a:r>
              <a:rPr lang="en-US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(originally referring to "non-SQL" or "non-relational")</a:t>
            </a:r>
            <a:r>
              <a:rPr lang="en-US" sz="240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 provides a mechanism for storage and retrieval of data that is modeled in means other than the tabular relations</a:t>
            </a:r>
            <a:r>
              <a:rPr lang="en-US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used in relational databases.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NoSQL databases are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increasingly used in 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big data</a:t>
            </a:r>
            <a:r>
              <a:rPr lang="en-US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and real-time web applications. 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NoSQL systems are also sometimes called </a:t>
            </a:r>
            <a:r>
              <a:rPr lang="en-US" sz="2400" b="1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 only SQL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to emphasize that they may support SQL-like query languages</a:t>
            </a:r>
            <a:r>
              <a:rPr lang="en-US" sz="24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 example, terabytes of user data generated by companies like Twitter, Facebook and Google  need NoSQL for storage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</a:t>
            </a:r>
            <a:r>
              <a:rPr lang="en-US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NoSQL database systems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can store structured, semi-structured, unstructured and data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98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Join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mysql</a:t>
            </a:r>
            <a:r>
              <a:rPr lang="en-US" dirty="0"/>
              <a:t>&gt; </a:t>
            </a:r>
            <a:r>
              <a:rPr lang="en-US" dirty="0">
                <a:solidFill>
                  <a:schemeClr val="accent1"/>
                </a:solidFill>
              </a:rPr>
              <a:t>SELECT </a:t>
            </a:r>
            <a:r>
              <a:rPr lang="en-US" dirty="0" err="1">
                <a:solidFill>
                  <a:schemeClr val="accent1"/>
                </a:solidFill>
              </a:rPr>
              <a:t>BookTitle</a:t>
            </a:r>
            <a:r>
              <a:rPr lang="en-US" dirty="0">
                <a:solidFill>
                  <a:schemeClr val="accent1"/>
                </a:solidFill>
              </a:rPr>
              <a:t>, Copyright, </a:t>
            </a:r>
            <a:r>
              <a:rPr lang="en-US" dirty="0" err="1">
                <a:solidFill>
                  <a:schemeClr val="accent1"/>
                </a:solidFill>
              </a:rPr>
              <a:t>AuthID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FROM Books0 AS b, </a:t>
            </a:r>
            <a:r>
              <a:rPr lang="en-US" dirty="0" err="1">
                <a:solidFill>
                  <a:schemeClr val="accent1"/>
                </a:solidFill>
              </a:rPr>
              <a:t>AuthorBook</a:t>
            </a:r>
            <a:r>
              <a:rPr lang="en-US" dirty="0">
                <a:solidFill>
                  <a:schemeClr val="accent1"/>
                </a:solidFill>
              </a:rPr>
              <a:t> AS ab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WHERE </a:t>
            </a:r>
            <a:r>
              <a:rPr lang="en-US" dirty="0" err="1">
                <a:solidFill>
                  <a:schemeClr val="accent1"/>
                </a:solidFill>
              </a:rPr>
              <a:t>b.BookID</a:t>
            </a:r>
            <a:r>
              <a:rPr lang="en-US" dirty="0">
                <a:solidFill>
                  <a:schemeClr val="accent1"/>
                </a:solidFill>
              </a:rPr>
              <a:t>=</a:t>
            </a:r>
            <a:r>
              <a:rPr lang="en-US" dirty="0" err="1">
                <a:solidFill>
                  <a:schemeClr val="accent1"/>
                </a:solidFill>
              </a:rPr>
              <a:t>ab.BookID</a:t>
            </a: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 err="1">
                <a:solidFill>
                  <a:schemeClr val="accent1"/>
                </a:solidFill>
              </a:rPr>
              <a:t>BookTitle</a:t>
            </a:r>
            <a:r>
              <a:rPr lang="en-US" dirty="0">
                <a:solidFill>
                  <a:schemeClr val="accent1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B6EAF5-4662-4689-8B12-95290AF1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9764"/>
            <a:ext cx="9144000" cy="6218236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B527FD-9390-4A22-82A8-77ECA5B0F9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9000" y="15875"/>
            <a:ext cx="57150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MySQL using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B4D4-258B-42CA-AADE-961C93EDB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914400"/>
            <a:ext cx="8839200" cy="5211763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259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B507-6E4E-44A0-8F0B-985BE92E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Non-Relational Database </a:t>
            </a:r>
            <a:r>
              <a:rPr lang="en-US" sz="1100" dirty="0"/>
              <a:t>(Java script)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DDA85-9166-4B4A-AE34-1B438FA5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Understand data store models - Azure Application Architecture Guide |  Microsoft Docs">
            <a:extLst>
              <a:ext uri="{FF2B5EF4-FFF2-40B4-BE49-F238E27FC236}">
                <a16:creationId xmlns:a16="http://schemas.microsoft.com/office/drawing/2014/main" id="{B3E5D2C2-3A6C-49F3-96C4-66A7A8770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1838"/>
            <a:ext cx="8991599" cy="59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– Table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67C3-743D-48C5-9870-DD6974DA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58120"/>
              </p:ext>
            </p:extLst>
          </p:nvPr>
        </p:nvGraphicFramePr>
        <p:xfrm>
          <a:off x="274566" y="3316883"/>
          <a:ext cx="2120703" cy="1295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0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573">
                <a:tc>
                  <a:txBody>
                    <a:bodyPr/>
                    <a:lstStyle/>
                    <a:p>
                      <a:r>
                        <a:rPr lang="en-US" sz="1100" dirty="0" err="1"/>
                        <a:t>classID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num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76216"/>
              </p:ext>
            </p:extLst>
          </p:nvPr>
        </p:nvGraphicFramePr>
        <p:xfrm>
          <a:off x="6392509" y="3340896"/>
          <a:ext cx="2725692" cy="1295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08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573">
                <a:tc>
                  <a:txBody>
                    <a:bodyPr/>
                    <a:lstStyle/>
                    <a:p>
                      <a:r>
                        <a:rPr lang="en-US" sz="1100" dirty="0" err="1"/>
                        <a:t>studentID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fname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lname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Sheldon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Hofstadter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Wolowitz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Rajesh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Koothrappali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37328"/>
              </p:ext>
            </p:extLst>
          </p:nvPr>
        </p:nvGraphicFramePr>
        <p:xfrm>
          <a:off x="2850564" y="4174001"/>
          <a:ext cx="3322396" cy="15544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73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573">
                <a:tc>
                  <a:txBody>
                    <a:bodyPr/>
                    <a:lstStyle/>
                    <a:p>
                      <a:r>
                        <a:rPr lang="en-US" sz="1100" dirty="0" err="1"/>
                        <a:t>gradeID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classID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studentID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letterGrade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 flipH="1">
            <a:off x="4696162" y="3486150"/>
            <a:ext cx="1696347" cy="677195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18549" y="3486150"/>
            <a:ext cx="2897431" cy="687851"/>
          </a:xfrm>
          <a:prstGeom prst="line">
            <a:avLst/>
          </a:prstGeom>
          <a:ln w="22225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4081" y="3065597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2062" y="306441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5529" y="390277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087052"/>
              </p:ext>
            </p:extLst>
          </p:nvPr>
        </p:nvGraphicFramePr>
        <p:xfrm>
          <a:off x="1714810" y="969561"/>
          <a:ext cx="5316785" cy="18288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063357">
                  <a:extLst>
                    <a:ext uri="{9D8B030D-6E8A-4147-A177-3AD203B41FA5}">
                      <a16:colId xmlns:a16="http://schemas.microsoft.com/office/drawing/2014/main" val="3183649293"/>
                    </a:ext>
                  </a:extLst>
                </a:gridCol>
                <a:gridCol w="1063357">
                  <a:extLst>
                    <a:ext uri="{9D8B030D-6E8A-4147-A177-3AD203B41FA5}">
                      <a16:colId xmlns:a16="http://schemas.microsoft.com/office/drawing/2014/main" val="3191290511"/>
                    </a:ext>
                  </a:extLst>
                </a:gridCol>
                <a:gridCol w="1063357">
                  <a:extLst>
                    <a:ext uri="{9D8B030D-6E8A-4147-A177-3AD203B41FA5}">
                      <a16:colId xmlns:a16="http://schemas.microsoft.com/office/drawing/2014/main" val="861330372"/>
                    </a:ext>
                  </a:extLst>
                </a:gridCol>
                <a:gridCol w="1063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357">
                  <a:extLst>
                    <a:ext uri="{9D8B030D-6E8A-4147-A177-3AD203B41FA5}">
                      <a16:colId xmlns:a16="http://schemas.microsoft.com/office/drawing/2014/main" val="1227981909"/>
                    </a:ext>
                  </a:extLst>
                </a:gridCol>
              </a:tblGrid>
              <a:tr h="157573">
                <a:tc>
                  <a:txBody>
                    <a:bodyPr/>
                    <a:lstStyle/>
                    <a:p>
                      <a:r>
                        <a:rPr lang="en-US" sz="1400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letterGrade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4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Sheldon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4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Wolowitz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4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Hofstadter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400" dirty="0"/>
                        <a:t>CSCI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Wolowitz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573">
                <a:tc>
                  <a:txBody>
                    <a:bodyPr/>
                    <a:lstStyle/>
                    <a:p>
                      <a:r>
                        <a:rPr lang="en-US" sz="1400" dirty="0"/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Wolowitz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42769" y="714363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OverallGrades</a:t>
            </a:r>
            <a:endParaRPr lang="en-US" sz="1400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0" y="1693564"/>
            <a:ext cx="171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  <a:cs typeface="Courier New" panose="02070309020205020404" pitchFamily="49" charset="0"/>
              </a:rPr>
              <a:t>Non-normalized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152401" y="2979303"/>
            <a:ext cx="8915399" cy="36027"/>
          </a:xfrm>
          <a:prstGeom prst="line">
            <a:avLst/>
          </a:prstGeom>
          <a:ln w="22225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1800" y="3196272"/>
            <a:ext cx="1299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  <a:cs typeface="Courier New" panose="02070309020205020404" pitchFamily="49" charset="0"/>
              </a:rPr>
              <a:t>Normalized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D1DA3-2255-4080-9342-55B3D9E22FAD}"/>
              </a:ext>
            </a:extLst>
          </p:cNvPr>
          <p:cNvSpPr txBox="1"/>
          <p:nvPr/>
        </p:nvSpPr>
        <p:spPr>
          <a:xfrm>
            <a:off x="5374796" y="5335692"/>
            <a:ext cx="3769204" cy="1328023"/>
          </a:xfrm>
          <a:prstGeom prst="roundRect">
            <a:avLst/>
          </a:prstGeom>
          <a:solidFill>
            <a:srgbClr val="FF9900"/>
          </a:solidFill>
          <a:ln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Tables are called </a:t>
            </a:r>
            <a:r>
              <a:rPr lang="en-US" b="1" dirty="0">
                <a:solidFill>
                  <a:srgbClr val="C00000"/>
                </a:solidFill>
              </a:rPr>
              <a:t>relations</a:t>
            </a:r>
          </a:p>
          <a:p>
            <a:r>
              <a:rPr lang="en-US" dirty="0">
                <a:solidFill>
                  <a:srgbClr val="C00000"/>
                </a:solidFill>
              </a:rPr>
              <a:t>Columns are called </a:t>
            </a:r>
            <a:r>
              <a:rPr lang="en-US" b="1" dirty="0">
                <a:solidFill>
                  <a:srgbClr val="C00000"/>
                </a:solidFill>
              </a:rPr>
              <a:t>attributes</a:t>
            </a:r>
          </a:p>
          <a:p>
            <a:r>
              <a:rPr lang="en-US" dirty="0">
                <a:solidFill>
                  <a:schemeClr val="tx2"/>
                </a:solidFill>
              </a:rPr>
              <a:t>Rows are called </a:t>
            </a:r>
            <a:r>
              <a:rPr lang="en-US" b="1" dirty="0">
                <a:solidFill>
                  <a:schemeClr val="tx2"/>
                </a:solidFill>
              </a:rPr>
              <a:t>tuples</a:t>
            </a:r>
          </a:p>
          <a:p>
            <a:r>
              <a:rPr lang="en-US" dirty="0">
                <a:solidFill>
                  <a:srgbClr val="C00000"/>
                </a:solidFill>
              </a:rPr>
              <a:t>Connections are called </a:t>
            </a:r>
            <a:r>
              <a:rPr lang="en-US" b="1" dirty="0">
                <a:solidFill>
                  <a:srgbClr val="C00000"/>
                </a:solidFill>
              </a:rPr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64430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1425" tIns="21425" rIns="21425" bIns="21425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36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Relational Database Terminologies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1425" tIns="21425" rIns="21425" bIns="21425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** </a:t>
            </a:r>
            <a:r>
              <a:rPr lang="en" sz="24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contains many tables</a:t>
            </a:r>
          </a:p>
          <a:p>
            <a:pPr marL="254000" indent="-2540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** </a:t>
            </a:r>
            <a:r>
              <a:rPr lang="en" sz="24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table) - 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contains tuples and attributes</a:t>
            </a:r>
          </a:p>
          <a:p>
            <a:pPr marL="254000" indent="-2540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** </a:t>
            </a:r>
            <a:r>
              <a:rPr lang="en" sz="24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row) - 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set of fields that generally represents an </a:t>
            </a:r>
            <a:r>
              <a:rPr lang="en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4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like a person or a music track</a:t>
            </a:r>
          </a:p>
          <a:p>
            <a:pPr marL="254000" indent="-2540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** </a:t>
            </a:r>
            <a:r>
              <a:rPr lang="en" sz="24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Attribute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(also column or field) - 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of possibly many elements of data corresponding to the object represented by the row</a:t>
            </a:r>
          </a:p>
          <a:p>
            <a:pPr marL="254000" indent="-2540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** A </a:t>
            </a:r>
            <a:r>
              <a:rPr lang="en" sz="24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administrator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(DBA) 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 person responsible for the design, implementation, maintenance, and repair of an organization’s database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254000" indent="-25400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** </a:t>
            </a:r>
            <a:r>
              <a:rPr lang="en" sz="24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database model</a:t>
            </a:r>
            <a:r>
              <a:rPr lang="en" sz="24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database schema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i="1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structure or format of a database</a:t>
            </a:r>
            <a:r>
              <a:rPr lang="en" sz="2400" i="1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described in a formal language supported by the database management 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6684920" y="1809267"/>
            <a:ext cx="2193074" cy="1235924"/>
          </a:xfrm>
          <a:prstGeom prst="rect">
            <a:avLst/>
          </a:prstGeom>
          <a:noFill/>
          <a:ln w="1016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580193" y="1809267"/>
            <a:ext cx="2193074" cy="1235924"/>
          </a:xfrm>
          <a:prstGeom prst="rect">
            <a:avLst/>
          </a:prstGeom>
          <a:noFill/>
          <a:ln w="1016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Programs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015974" y="4182097"/>
            <a:ext cx="1221581" cy="650024"/>
          </a:xfrm>
          <a:prstGeom prst="rect">
            <a:avLst/>
          </a:prstGeom>
          <a:noFill/>
          <a:ln w="1016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684920" y="3724897"/>
            <a:ext cx="2193074" cy="1235924"/>
          </a:xfrm>
          <a:prstGeom prst="rect">
            <a:avLst/>
          </a:prstGeom>
          <a:noFill/>
          <a:ln w="1016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MySQL/SQLite</a:t>
            </a:r>
          </a:p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Browser</a:t>
            </a:r>
          </a:p>
        </p:txBody>
      </p:sp>
      <p:sp>
        <p:nvSpPr>
          <p:cNvPr id="290" name="Shape 290"/>
          <p:cNvSpPr/>
          <p:nvPr/>
        </p:nvSpPr>
        <p:spPr>
          <a:xfrm>
            <a:off x="5773269" y="1973573"/>
            <a:ext cx="854515" cy="842906"/>
          </a:xfrm>
          <a:prstGeom prst="leftRightArrow">
            <a:avLst>
              <a:gd name="adj1" fmla="val 42186"/>
              <a:gd name="adj2" fmla="val 17802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1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</a:t>
            </a:r>
          </a:p>
        </p:txBody>
      </p:sp>
      <p:sp>
        <p:nvSpPr>
          <p:cNvPr id="291" name="Shape 291"/>
          <p:cNvSpPr/>
          <p:nvPr/>
        </p:nvSpPr>
        <p:spPr>
          <a:xfrm rot="5400000">
            <a:off x="7474303" y="2805764"/>
            <a:ext cx="621450" cy="1128768"/>
          </a:xfrm>
          <a:prstGeom prst="leftRightArrow">
            <a:avLst>
              <a:gd name="adj1" fmla="val 60467"/>
              <a:gd name="adj2" fmla="val 19531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anchor="t" anchorCtr="0">
            <a:noAutofit/>
          </a:bodyPr>
          <a:lstStyle/>
          <a:p>
            <a:pPr algn="ctr">
              <a:buClr>
                <a:srgbClr val="000000"/>
              </a:buClr>
            </a:pP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7519846" y="3190611"/>
            <a:ext cx="519749" cy="3499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20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</a:t>
            </a:r>
          </a:p>
        </p:txBody>
      </p:sp>
      <p:cxnSp>
        <p:nvCxnSpPr>
          <p:cNvPr id="293" name="Shape 293"/>
          <p:cNvCxnSpPr/>
          <p:nvPr/>
        </p:nvCxnSpPr>
        <p:spPr>
          <a:xfrm rot="10800000">
            <a:off x="4626764" y="3059424"/>
            <a:ext cx="0" cy="1122673"/>
          </a:xfrm>
          <a:prstGeom prst="straightConnector1">
            <a:avLst/>
          </a:prstGeom>
          <a:ln>
            <a:headEnd type="stealth" w="med" len="med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Shape 294"/>
          <p:cNvCxnSpPr/>
          <p:nvPr/>
        </p:nvCxnSpPr>
        <p:spPr>
          <a:xfrm rot="10800000">
            <a:off x="5237555" y="4439272"/>
            <a:ext cx="1384857" cy="0"/>
          </a:xfrm>
          <a:prstGeom prst="straightConnector1">
            <a:avLst/>
          </a:prstGeom>
          <a:ln>
            <a:headEnd type="stealth" w="med" len="med"/>
            <a:tailEnd type="stealth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5" name="Shape 295"/>
          <p:cNvSpPr/>
          <p:nvPr/>
        </p:nvSpPr>
        <p:spPr>
          <a:xfrm>
            <a:off x="1805740" y="1549893"/>
            <a:ext cx="901211" cy="847360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63"/>
              </a:gs>
            </a:gsLst>
            <a:lin ang="162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1425" tIns="25700" rIns="51425" bIns="2570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</a:p>
          <a:p>
            <a:pPr algn="ctr">
              <a:buClr>
                <a:schemeClr val="dk2"/>
              </a:buClr>
              <a:buSzPct val="25000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</a:p>
        </p:txBody>
      </p:sp>
      <p:sp>
        <p:nvSpPr>
          <p:cNvPr id="296" name="Shape 296"/>
          <p:cNvSpPr/>
          <p:nvPr/>
        </p:nvSpPr>
        <p:spPr>
          <a:xfrm>
            <a:off x="2575066" y="3334736"/>
            <a:ext cx="901211" cy="847360"/>
          </a:xfrm>
          <a:prstGeom prst="can">
            <a:avLst>
              <a:gd name="adj" fmla="val 25000"/>
            </a:avLst>
          </a:prstGeom>
          <a:gradFill>
            <a:gsLst>
              <a:gs pos="0">
                <a:schemeClr val="accent1"/>
              </a:gs>
              <a:gs pos="100000">
                <a:srgbClr val="FFFF63"/>
              </a:gs>
            </a:gsLst>
            <a:lin ang="162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51425" tIns="25700" rIns="51425" bIns="25700" anchor="ctr" anchorCtr="0">
            <a:noAutofit/>
          </a:bodyPr>
          <a:lstStyle/>
          <a:p>
            <a:pPr algn="ctr">
              <a:buClr>
                <a:schemeClr val="dk2"/>
              </a:buClr>
              <a:buSzPct val="25000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  <a:p>
            <a:pPr algn="ctr">
              <a:buClr>
                <a:schemeClr val="dk2"/>
              </a:buClr>
              <a:buSzPct val="25000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683688" y="2917349"/>
            <a:ext cx="1221600" cy="650100"/>
          </a:xfrm>
          <a:prstGeom prst="rect">
            <a:avLst/>
          </a:prstGeom>
          <a:noFill/>
          <a:ln w="101600" cap="rnd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83688" y="3747364"/>
            <a:ext cx="1221600" cy="650100"/>
          </a:xfrm>
          <a:prstGeom prst="rect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Excel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83688" y="4559609"/>
            <a:ext cx="1221600" cy="650100"/>
          </a:xfrm>
          <a:prstGeom prst="rect">
            <a:avLst/>
          </a:prstGeom>
          <a:noFill/>
          <a:ln w="1016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5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</a:t>
            </a:r>
          </a:p>
        </p:txBody>
      </p:sp>
      <p:cxnSp>
        <p:nvCxnSpPr>
          <p:cNvPr id="300" name="Shape 300"/>
          <p:cNvCxnSpPr>
            <a:stCxn id="287" idx="1"/>
            <a:endCxn id="296" idx="1"/>
          </p:cNvCxnSpPr>
          <p:nvPr/>
        </p:nvCxnSpPr>
        <p:spPr>
          <a:xfrm flipH="1">
            <a:off x="3025793" y="2427229"/>
            <a:ext cx="554400" cy="907500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1" name="Shape 301"/>
          <p:cNvCxnSpPr>
            <a:stCxn id="295" idx="4"/>
            <a:endCxn id="287" idx="1"/>
          </p:cNvCxnSpPr>
          <p:nvPr/>
        </p:nvCxnSpPr>
        <p:spPr>
          <a:xfrm>
            <a:off x="2706950" y="1973573"/>
            <a:ext cx="873300" cy="453600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2" name="Shape 302"/>
          <p:cNvCxnSpPr>
            <a:stCxn id="296" idx="2"/>
            <a:endCxn id="297" idx="3"/>
          </p:cNvCxnSpPr>
          <p:nvPr/>
        </p:nvCxnSpPr>
        <p:spPr>
          <a:xfrm rot="10800000">
            <a:off x="1905165" y="3242416"/>
            <a:ext cx="669900" cy="516000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Shape 303"/>
          <p:cNvCxnSpPr>
            <a:stCxn id="296" idx="2"/>
            <a:endCxn id="298" idx="3"/>
          </p:cNvCxnSpPr>
          <p:nvPr/>
        </p:nvCxnSpPr>
        <p:spPr>
          <a:xfrm flipH="1">
            <a:off x="1905165" y="3758416"/>
            <a:ext cx="669900" cy="314100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4" name="Shape 304"/>
          <p:cNvCxnSpPr>
            <a:stCxn id="296" idx="2"/>
            <a:endCxn id="299" idx="3"/>
          </p:cNvCxnSpPr>
          <p:nvPr/>
        </p:nvCxnSpPr>
        <p:spPr>
          <a:xfrm flipH="1">
            <a:off x="1905165" y="3758416"/>
            <a:ext cx="669900" cy="1126200"/>
          </a:xfrm>
          <a:prstGeom prst="straightConnector1">
            <a:avLst/>
          </a:prstGeom>
          <a:ln>
            <a:headEnd type="none" w="med" len="me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9571EEC4-EB99-4750-A2F8-20875FBE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from Database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7A96F3F-3696-439B-A10D-B890DA59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80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474051"/>
            <a:ext cx="6896534" cy="660400"/>
          </a:xfrm>
        </p:spPr>
        <p:txBody>
          <a:bodyPr>
            <a:normAutofit/>
          </a:bodyPr>
          <a:lstStyle/>
          <a:p>
            <a:r>
              <a:rPr lang="en-US" b="1" dirty="0"/>
              <a:t>Download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98575"/>
            <a:ext cx="9144000" cy="11747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Download from: https://dev.mysql.com/downloads/mysql/</a:t>
            </a: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You will need to create an Oracle account to download </a:t>
            </a:r>
            <a:r>
              <a:rPr lang="en-US" sz="2000" b="1" i="1" dirty="0">
                <a:solidFill>
                  <a:srgbClr val="92D050"/>
                </a:solidFill>
              </a:rPr>
              <a:t>MySQL  Command Prompt</a:t>
            </a:r>
            <a:r>
              <a:rPr lang="en-US" sz="2000" b="1" i="1" dirty="0"/>
              <a:t>/</a:t>
            </a:r>
            <a:r>
              <a:rPr lang="en-US" sz="2000" dirty="0"/>
              <a:t>Line and </a:t>
            </a:r>
            <a:r>
              <a:rPr lang="en-US" sz="2000" b="1" i="1" dirty="0">
                <a:solidFill>
                  <a:srgbClr val="92D050"/>
                </a:solidFill>
              </a:rPr>
              <a:t>MySQL Workbench</a:t>
            </a:r>
            <a:r>
              <a:rPr lang="en-US" sz="2000" dirty="0"/>
              <a:t> from the same URL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6518275"/>
            <a:ext cx="5410200" cy="3397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JDBC Tutorial</a:t>
            </a:r>
          </a:p>
        </p:txBody>
      </p:sp>
      <p:pic>
        <p:nvPicPr>
          <p:cNvPr id="2050" name="Picture 2" descr="MySQL download page">
            <a:extLst>
              <a:ext uri="{FF2B5EF4-FFF2-40B4-BE49-F238E27FC236}">
                <a16:creationId xmlns:a16="http://schemas.microsoft.com/office/drawing/2014/main" id="{394AA297-93F5-42A6-B08C-762AF34B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3570"/>
            <a:ext cx="9143999" cy="454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0632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 Powerpoint Template.potx" id="{A3317FD3-D7DE-4195-9F20-AB8F10E080A4}" vid="{A327E459-6F0A-4F41-8B23-6C85FE59B9F2}"/>
    </a:ext>
  </a:extLst>
</a:theme>
</file>

<file path=ppt/theme/theme2.xml><?xml version="1.0" encoding="utf-8"?>
<a:theme xmlns:a="http://schemas.openxmlformats.org/drawingml/2006/main" name="2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 Powerpoint Template.potx" id="{A3317FD3-D7DE-4195-9F20-AB8F10E080A4}" vid="{41CF6DBD-BEA3-4106-B2D1-178CBE8FA216}"/>
    </a:ext>
  </a:extLst>
</a:theme>
</file>

<file path=ppt/theme/theme3.xml><?xml version="1.0" encoding="utf-8"?>
<a:theme xmlns:a="http://schemas.openxmlformats.org/drawingml/2006/main" name="3_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iterbi Powerpoint Template.potx" id="{A3317FD3-D7DE-4195-9F20-AB8F10E080A4}" vid="{41CF6DBD-BEA3-4106-B2D1-178CBE8FA216}"/>
    </a:ext>
  </a:extLst>
</a:theme>
</file>

<file path=ppt/theme/theme4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 Powerpoint Template</Template>
  <TotalTime>32570</TotalTime>
  <Words>2147</Words>
  <Application>Microsoft Office PowerPoint</Application>
  <PresentationFormat>On-screen Show (4:3)</PresentationFormat>
  <Paragraphs>382</Paragraphs>
  <Slides>41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41</vt:i4>
      </vt:variant>
    </vt:vector>
  </HeadingPairs>
  <TitlesOfParts>
    <vt:vector size="62" baseType="lpstr">
      <vt:lpstr>Arial</vt:lpstr>
      <vt:lpstr>Arial Black</vt:lpstr>
      <vt:lpstr>Arial Rounded MT Bold</vt:lpstr>
      <vt:lpstr>Cabin</vt:lpstr>
      <vt:lpstr>Calibri</vt:lpstr>
      <vt:lpstr>Candara</vt:lpstr>
      <vt:lpstr>Cascadia Code</vt:lpstr>
      <vt:lpstr>Courier New</vt:lpstr>
      <vt:lpstr>FSAlbert</vt:lpstr>
      <vt:lpstr>Google Sans</vt:lpstr>
      <vt:lpstr>roboto</vt:lpstr>
      <vt:lpstr>Segoe UI</vt:lpstr>
      <vt:lpstr>Source Sans Pro</vt:lpstr>
      <vt:lpstr>Times New Roman</vt:lpstr>
      <vt:lpstr>Trebuchet MS</vt:lpstr>
      <vt:lpstr>Verdana</vt:lpstr>
      <vt:lpstr>Wingdings</vt:lpstr>
      <vt:lpstr>1_Office Theme</vt:lpstr>
      <vt:lpstr>2_Office Theme</vt:lpstr>
      <vt:lpstr>3_Office Theme</vt:lpstr>
      <vt:lpstr>Berlin</vt:lpstr>
      <vt:lpstr>SESSION 5</vt:lpstr>
      <vt:lpstr>Databases</vt:lpstr>
      <vt:lpstr>Relational Vs Non-Relational Database</vt:lpstr>
      <vt:lpstr>Non-Relational Database: NoSQL</vt:lpstr>
      <vt:lpstr>Example of Non-Relational Database (Java script)</vt:lpstr>
      <vt:lpstr>Relational Database – Table Structure</vt:lpstr>
      <vt:lpstr>Relational Database Terminologies</vt:lpstr>
      <vt:lpstr>Accessing Data from Database</vt:lpstr>
      <vt:lpstr>Download MySQL</vt:lpstr>
      <vt:lpstr>MySQL Command Prompt</vt:lpstr>
      <vt:lpstr>  MySQL Server using Workbench  </vt:lpstr>
      <vt:lpstr>SQL Table Structure</vt:lpstr>
      <vt:lpstr>Three Kinds of Keys</vt:lpstr>
      <vt:lpstr>MySQL Data Types</vt:lpstr>
      <vt:lpstr>Examples: Database Model Example: Bank customer database</vt:lpstr>
      <vt:lpstr>PowerPoint Presentation</vt:lpstr>
      <vt:lpstr>Example2: Database Music Model</vt:lpstr>
      <vt:lpstr>Starting MySQL: Command prompt/Line</vt:lpstr>
      <vt:lpstr>Starting MySQL: Command prompt/Line</vt:lpstr>
      <vt:lpstr>List all existing databases</vt:lpstr>
      <vt:lpstr>Creating a MySQL database</vt:lpstr>
      <vt:lpstr>Deleting a MySQL database</vt:lpstr>
      <vt:lpstr>Example: Create a table called “Books0”</vt:lpstr>
      <vt:lpstr>Insert data into Books0: mysql&gt;</vt:lpstr>
      <vt:lpstr>ALTERNATIVE CODE: </vt:lpstr>
      <vt:lpstr>Display the Table: Books</vt:lpstr>
      <vt:lpstr>Create 2nd Table: “Authors”</vt:lpstr>
      <vt:lpstr>Insert data into Books</vt:lpstr>
      <vt:lpstr>VISUALISE THE TABLE: “Authors</vt:lpstr>
      <vt:lpstr>Create 3rd Table: “AuthorBook”</vt:lpstr>
      <vt:lpstr>Insert Data into AuthorBook</vt:lpstr>
      <vt:lpstr>Visualize “AuthorBook” table</vt:lpstr>
      <vt:lpstr>IMPORTANT COMMANDS</vt:lpstr>
      <vt:lpstr>  SQL JOIN clause ! </vt:lpstr>
      <vt:lpstr> “JOIN” INNER JOIN SYNTAX </vt:lpstr>
      <vt:lpstr>Joining Database Tables</vt:lpstr>
      <vt:lpstr>Joining Database Tables</vt:lpstr>
      <vt:lpstr>Basic “Join” All Columns for selected tables</vt:lpstr>
      <vt:lpstr>Basic Join 1: on selected columns</vt:lpstr>
      <vt:lpstr>Basic Join 2</vt:lpstr>
      <vt:lpstr>MySQL using Workbench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Miller</dc:creator>
  <cp:lastModifiedBy>JOHN WEIRSTRASS Μυθεβα- Μωαμβα</cp:lastModifiedBy>
  <cp:revision>392</cp:revision>
  <cp:lastPrinted>2012-02-07T18:57:58Z</cp:lastPrinted>
  <dcterms:created xsi:type="dcterms:W3CDTF">2015-01-04T01:25:27Z</dcterms:created>
  <dcterms:modified xsi:type="dcterms:W3CDTF">2024-09-06T18:44:24Z</dcterms:modified>
</cp:coreProperties>
</file>